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media/image19.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44.jpg" ContentType="image/jpg"/>
  <Override PartName="/ppt/media/image45.jpg" ContentType="image/jpg"/>
  <Override PartName="/ppt/media/image46.jpg" ContentType="image/jpg"/>
  <Override PartName="/ppt/media/image47.jpg" ContentType="image/jpg"/>
  <Override PartName="/ppt/media/image51.jpg" ContentType="image/jpg"/>
  <Override PartName="/ppt/notesSlides/notesSlide6.xml" ContentType="application/vnd.openxmlformats-officedocument.presentationml.notesSlide+xml"/>
  <Override PartName="/ppt/media/image65.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352" r:id="rId2"/>
    <p:sldId id="2147474868" r:id="rId3"/>
    <p:sldId id="538" r:id="rId4"/>
    <p:sldId id="335" r:id="rId5"/>
    <p:sldId id="258" r:id="rId6"/>
    <p:sldId id="260" r:id="rId7"/>
    <p:sldId id="261" r:id="rId8"/>
    <p:sldId id="537" r:id="rId9"/>
    <p:sldId id="535" r:id="rId10"/>
    <p:sldId id="268" r:id="rId11"/>
    <p:sldId id="270" r:id="rId12"/>
    <p:sldId id="273" r:id="rId13"/>
    <p:sldId id="274" r:id="rId14"/>
    <p:sldId id="276" r:id="rId15"/>
    <p:sldId id="278" r:id="rId16"/>
    <p:sldId id="279" r:id="rId17"/>
    <p:sldId id="281" r:id="rId18"/>
    <p:sldId id="283" r:id="rId19"/>
    <p:sldId id="284" r:id="rId20"/>
    <p:sldId id="285" r:id="rId21"/>
    <p:sldId id="288" r:id="rId22"/>
    <p:sldId id="289" r:id="rId23"/>
    <p:sldId id="290" r:id="rId24"/>
    <p:sldId id="366" r:id="rId25"/>
    <p:sldId id="577" r:id="rId26"/>
    <p:sldId id="578" r:id="rId27"/>
    <p:sldId id="562" r:id="rId28"/>
    <p:sldId id="579" r:id="rId29"/>
    <p:sldId id="332" r:id="rId30"/>
    <p:sldId id="2147474869" r:id="rId31"/>
    <p:sldId id="2147474870" r:id="rId32"/>
    <p:sldId id="2147474872" r:id="rId33"/>
    <p:sldId id="568" r:id="rId34"/>
    <p:sldId id="476" r:id="rId35"/>
    <p:sldId id="582" r:id="rId36"/>
    <p:sldId id="470" r:id="rId37"/>
    <p:sldId id="584" r:id="rId38"/>
    <p:sldId id="32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08B"/>
    <a:srgbClr val="FFFFCC"/>
    <a:srgbClr val="FF0000"/>
    <a:srgbClr val="1F4E79"/>
    <a:srgbClr val="5B9BD5"/>
    <a:srgbClr val="FFFFFF"/>
    <a:srgbClr val="F4B183"/>
    <a:srgbClr val="92D050"/>
    <a:srgbClr val="00FF0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83051" autoAdjust="0"/>
  </p:normalViewPr>
  <p:slideViewPr>
    <p:cSldViewPr snapToGrid="0">
      <p:cViewPr varScale="1">
        <p:scale>
          <a:sx n="52" d="100"/>
          <a:sy n="52" d="100"/>
        </p:scale>
        <p:origin x="1148" y="56"/>
      </p:cViewPr>
      <p:guideLst/>
    </p:cSldViewPr>
  </p:slideViewPr>
  <p:outlineViewPr>
    <p:cViewPr>
      <p:scale>
        <a:sx n="33" d="100"/>
        <a:sy n="33" d="100"/>
      </p:scale>
      <p:origin x="0" y="-9112"/>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0" d="100"/>
          <a:sy n="50" d="100"/>
        </p:scale>
        <p:origin x="1784"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D" dirty="0"/>
              <a:t>JUMLAH KEMATIAN DBD</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Meninggal</c:v>
                </c:pt>
              </c:strCache>
            </c:strRef>
          </c:tx>
          <c:spPr>
            <a:solidFill>
              <a:schemeClr val="accent6">
                <a:lumMod val="5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2018</c:v>
                </c:pt>
                <c:pt idx="1">
                  <c:v>2019</c:v>
                </c:pt>
                <c:pt idx="2">
                  <c:v>2020</c:v>
                </c:pt>
                <c:pt idx="3">
                  <c:v>2021</c:v>
                </c:pt>
                <c:pt idx="4">
                  <c:v>2022</c:v>
                </c:pt>
                <c:pt idx="5">
                  <c:v>2023</c:v>
                </c:pt>
                <c:pt idx="6">
                  <c:v>2024 (8 mrt)</c:v>
                </c:pt>
              </c:strCache>
            </c:strRef>
          </c:cat>
          <c:val>
            <c:numRef>
              <c:f>Sheet1!$B$2:$B$8</c:f>
              <c:numCache>
                <c:formatCode>General</c:formatCode>
                <c:ptCount val="7"/>
                <c:pt idx="0">
                  <c:v>37</c:v>
                </c:pt>
                <c:pt idx="1">
                  <c:v>126</c:v>
                </c:pt>
                <c:pt idx="2">
                  <c:v>107</c:v>
                </c:pt>
                <c:pt idx="3">
                  <c:v>121</c:v>
                </c:pt>
                <c:pt idx="4">
                  <c:v>260</c:v>
                </c:pt>
                <c:pt idx="5">
                  <c:v>131</c:v>
                </c:pt>
                <c:pt idx="6">
                  <c:v>80</c:v>
                </c:pt>
              </c:numCache>
            </c:numRef>
          </c:val>
          <c:extLst>
            <c:ext xmlns:c16="http://schemas.microsoft.com/office/drawing/2014/chart" uri="{C3380CC4-5D6E-409C-BE32-E72D297353CC}">
              <c16:uniqueId val="{00000000-AFC1-408D-A4AC-68AD462935F4}"/>
            </c:ext>
          </c:extLst>
        </c:ser>
        <c:dLbls>
          <c:dLblPos val="inEnd"/>
          <c:showLegendKey val="0"/>
          <c:showVal val="1"/>
          <c:showCatName val="0"/>
          <c:showSerName val="0"/>
          <c:showPercent val="0"/>
          <c:showBubbleSize val="0"/>
        </c:dLbls>
        <c:gapWidth val="65"/>
        <c:axId val="1552472288"/>
        <c:axId val="1685898752"/>
      </c:barChart>
      <c:catAx>
        <c:axId val="15524722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685898752"/>
        <c:crosses val="autoZero"/>
        <c:auto val="1"/>
        <c:lblAlgn val="ctr"/>
        <c:lblOffset val="100"/>
        <c:noMultiLvlLbl val="0"/>
      </c:catAx>
      <c:valAx>
        <c:axId val="168589875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5524722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D"/>
              <a:t>JUMLAH KASUS DBD</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Kasus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2018</c:v>
                </c:pt>
                <c:pt idx="1">
                  <c:v>2019</c:v>
                </c:pt>
                <c:pt idx="2">
                  <c:v>2020</c:v>
                </c:pt>
                <c:pt idx="3">
                  <c:v>2021</c:v>
                </c:pt>
                <c:pt idx="4">
                  <c:v>2022</c:v>
                </c:pt>
                <c:pt idx="5">
                  <c:v>2023</c:v>
                </c:pt>
                <c:pt idx="6">
                  <c:v>2024 (8 mrt)</c:v>
                </c:pt>
              </c:strCache>
            </c:strRef>
          </c:cat>
          <c:val>
            <c:numRef>
              <c:f>Sheet1!$B$2:$B$8</c:f>
              <c:numCache>
                <c:formatCode>General</c:formatCode>
                <c:ptCount val="7"/>
                <c:pt idx="0">
                  <c:v>3519</c:v>
                </c:pt>
                <c:pt idx="1">
                  <c:v>9081</c:v>
                </c:pt>
                <c:pt idx="2">
                  <c:v>5678</c:v>
                </c:pt>
                <c:pt idx="3">
                  <c:v>4468</c:v>
                </c:pt>
                <c:pt idx="4">
                  <c:v>12476</c:v>
                </c:pt>
                <c:pt idx="5">
                  <c:v>6133</c:v>
                </c:pt>
                <c:pt idx="6">
                  <c:v>2887</c:v>
                </c:pt>
              </c:numCache>
            </c:numRef>
          </c:val>
          <c:extLst>
            <c:ext xmlns:c16="http://schemas.microsoft.com/office/drawing/2014/chart" uri="{C3380CC4-5D6E-409C-BE32-E72D297353CC}">
              <c16:uniqueId val="{00000000-833B-4339-934C-7E3DDE01CC33}"/>
            </c:ext>
          </c:extLst>
        </c:ser>
        <c:dLbls>
          <c:dLblPos val="inEnd"/>
          <c:showLegendKey val="0"/>
          <c:showVal val="1"/>
          <c:showCatName val="0"/>
          <c:showSerName val="0"/>
          <c:showPercent val="0"/>
          <c:showBubbleSize val="0"/>
        </c:dLbls>
        <c:gapWidth val="65"/>
        <c:axId val="1552472288"/>
        <c:axId val="1685898752"/>
      </c:barChart>
      <c:catAx>
        <c:axId val="15524722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685898752"/>
        <c:crosses val="autoZero"/>
        <c:auto val="1"/>
        <c:lblAlgn val="ctr"/>
        <c:lblOffset val="100"/>
        <c:noMultiLvlLbl val="0"/>
      </c:catAx>
      <c:valAx>
        <c:axId val="168589875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5524722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E88D68-32A5-4BA2-9C6F-FA34AE61DB65}"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SG"/>
        </a:p>
      </dgm:t>
    </dgm:pt>
    <dgm:pt modelId="{E9A84B95-2743-46BD-8093-7356FCE93779}">
      <dgm:prSet phldrT="[Text]" custT="1"/>
      <dgm:spPr/>
      <dgm:t>
        <a:bodyPr/>
        <a:lstStyle/>
        <a:p>
          <a:r>
            <a:rPr lang="en-US" sz="2400" b="0" dirty="0">
              <a:solidFill>
                <a:schemeClr val="tx1"/>
              </a:solidFill>
              <a:latin typeface="+mn-lt"/>
            </a:rPr>
            <a:t>PEMBERANTASAN SARANG NYAMUK</a:t>
          </a:r>
          <a:endParaRPr lang="en-SG" sz="2400" b="0" dirty="0">
            <a:solidFill>
              <a:schemeClr val="tx1"/>
            </a:solidFill>
            <a:latin typeface="+mn-lt"/>
          </a:endParaRPr>
        </a:p>
      </dgm:t>
    </dgm:pt>
    <dgm:pt modelId="{704B0496-DA34-4AD0-A8EA-A307B964E0D4}" type="parTrans" cxnId="{45A6AC57-897B-4EA3-912A-91A4CE3ED07B}">
      <dgm:prSet/>
      <dgm:spPr/>
      <dgm:t>
        <a:bodyPr/>
        <a:lstStyle/>
        <a:p>
          <a:endParaRPr lang="en-SG" sz="2400" b="0">
            <a:solidFill>
              <a:schemeClr val="tx1"/>
            </a:solidFill>
            <a:latin typeface="+mn-lt"/>
          </a:endParaRPr>
        </a:p>
      </dgm:t>
    </dgm:pt>
    <dgm:pt modelId="{7F15A233-2355-4C4B-B278-D62EF3907C6F}" type="sibTrans" cxnId="{45A6AC57-897B-4EA3-912A-91A4CE3ED07B}">
      <dgm:prSet/>
      <dgm:spPr/>
      <dgm:t>
        <a:bodyPr/>
        <a:lstStyle/>
        <a:p>
          <a:endParaRPr lang="en-SG" sz="2400" b="0">
            <a:solidFill>
              <a:schemeClr val="tx1"/>
            </a:solidFill>
            <a:latin typeface="+mn-lt"/>
          </a:endParaRPr>
        </a:p>
      </dgm:t>
    </dgm:pt>
    <dgm:pt modelId="{7B52AD4C-70CD-4B87-BD53-F13276A3FA67}">
      <dgm:prSet phldrT="[Text]" custT="1"/>
      <dgm:spPr/>
      <dgm:t>
        <a:bodyPr/>
        <a:lstStyle/>
        <a:p>
          <a:r>
            <a:rPr lang="en-US" sz="2400" b="0" dirty="0">
              <a:solidFill>
                <a:schemeClr val="tx1"/>
              </a:solidFill>
              <a:latin typeface="+mn-lt"/>
            </a:rPr>
            <a:t>REVITALISASI POKJANAL DBD</a:t>
          </a:r>
          <a:endParaRPr lang="en-SG" sz="2400" b="0" dirty="0">
            <a:solidFill>
              <a:schemeClr val="tx1"/>
            </a:solidFill>
            <a:latin typeface="+mn-lt"/>
          </a:endParaRPr>
        </a:p>
      </dgm:t>
    </dgm:pt>
    <dgm:pt modelId="{950FF37D-5728-402A-80A9-61DB4E7C47DF}" type="parTrans" cxnId="{1529C1AD-EE70-4F65-B9F4-521872EB4A9A}">
      <dgm:prSet/>
      <dgm:spPr/>
      <dgm:t>
        <a:bodyPr/>
        <a:lstStyle/>
        <a:p>
          <a:endParaRPr lang="en-SG" sz="2400" b="0">
            <a:solidFill>
              <a:schemeClr val="tx1"/>
            </a:solidFill>
            <a:latin typeface="+mn-lt"/>
          </a:endParaRPr>
        </a:p>
      </dgm:t>
    </dgm:pt>
    <dgm:pt modelId="{928D81A2-C75E-44C8-AB07-D65621B09EF5}" type="sibTrans" cxnId="{1529C1AD-EE70-4F65-B9F4-521872EB4A9A}">
      <dgm:prSet/>
      <dgm:spPr/>
      <dgm:t>
        <a:bodyPr/>
        <a:lstStyle/>
        <a:p>
          <a:endParaRPr lang="en-SG" sz="2400" b="0">
            <a:solidFill>
              <a:schemeClr val="tx1"/>
            </a:solidFill>
            <a:latin typeface="+mn-lt"/>
          </a:endParaRPr>
        </a:p>
      </dgm:t>
    </dgm:pt>
    <dgm:pt modelId="{8C89226A-83BD-4403-9763-2D5DFDFCC848}">
      <dgm:prSet phldrT="[Text]" custT="1"/>
      <dgm:spPr/>
      <dgm:t>
        <a:bodyPr/>
        <a:lstStyle/>
        <a:p>
          <a:r>
            <a:rPr lang="en-US" sz="2400" b="0" dirty="0">
              <a:solidFill>
                <a:schemeClr val="tx1"/>
              </a:solidFill>
              <a:latin typeface="+mn-lt"/>
            </a:rPr>
            <a:t>PENGUATAN SURVEILAN DAN SISTIM KEWASPADAAN DINI DAN RESPON</a:t>
          </a:r>
          <a:endParaRPr lang="en-SG" sz="2400" b="0" dirty="0">
            <a:solidFill>
              <a:schemeClr val="tx1"/>
            </a:solidFill>
            <a:latin typeface="+mn-lt"/>
          </a:endParaRPr>
        </a:p>
      </dgm:t>
    </dgm:pt>
    <dgm:pt modelId="{16D19336-E079-4C12-BDD9-235153DEAE32}" type="parTrans" cxnId="{165F1408-45B0-493E-8340-AC9CB422A126}">
      <dgm:prSet/>
      <dgm:spPr/>
      <dgm:t>
        <a:bodyPr/>
        <a:lstStyle/>
        <a:p>
          <a:endParaRPr lang="en-SG" sz="2400" b="0">
            <a:solidFill>
              <a:schemeClr val="tx1"/>
            </a:solidFill>
            <a:latin typeface="+mn-lt"/>
          </a:endParaRPr>
        </a:p>
      </dgm:t>
    </dgm:pt>
    <dgm:pt modelId="{01E5849D-A82B-4556-944D-D86346401D6D}" type="sibTrans" cxnId="{165F1408-45B0-493E-8340-AC9CB422A126}">
      <dgm:prSet/>
      <dgm:spPr/>
      <dgm:t>
        <a:bodyPr/>
        <a:lstStyle/>
        <a:p>
          <a:endParaRPr lang="en-SG" sz="2400" b="0">
            <a:solidFill>
              <a:schemeClr val="tx1"/>
            </a:solidFill>
            <a:latin typeface="+mn-lt"/>
          </a:endParaRPr>
        </a:p>
      </dgm:t>
    </dgm:pt>
    <dgm:pt modelId="{64DA7C6B-DFFB-4F16-89A6-F2B3938EDC27}">
      <dgm:prSet custT="1"/>
      <dgm:spPr/>
      <dgm:t>
        <a:bodyPr/>
        <a:lstStyle/>
        <a:p>
          <a:r>
            <a:rPr lang="en-US" sz="2400" b="0" dirty="0">
              <a:solidFill>
                <a:schemeClr val="tx1"/>
              </a:solidFill>
              <a:latin typeface="+mn-lt"/>
            </a:rPr>
            <a:t>TEKNOLOGI VEKTOR NYAMUK BERWOLBACHIA</a:t>
          </a:r>
          <a:endParaRPr lang="en-SG" sz="2400" b="0" dirty="0">
            <a:solidFill>
              <a:schemeClr val="tx1"/>
            </a:solidFill>
            <a:latin typeface="+mn-lt"/>
          </a:endParaRPr>
        </a:p>
      </dgm:t>
    </dgm:pt>
    <dgm:pt modelId="{76F18BFA-42BD-4CD7-BC3F-25B1FED5BAA9}" type="parTrans" cxnId="{B5620608-2DB2-42CD-BDAA-3881DFE5F78A}">
      <dgm:prSet/>
      <dgm:spPr/>
      <dgm:t>
        <a:bodyPr/>
        <a:lstStyle/>
        <a:p>
          <a:endParaRPr lang="en-SG" sz="2400" b="0">
            <a:solidFill>
              <a:schemeClr val="tx1"/>
            </a:solidFill>
            <a:latin typeface="+mn-lt"/>
          </a:endParaRPr>
        </a:p>
      </dgm:t>
    </dgm:pt>
    <dgm:pt modelId="{599712D9-D4E1-455A-A50D-E1F9DA4F4DB4}" type="sibTrans" cxnId="{B5620608-2DB2-42CD-BDAA-3881DFE5F78A}">
      <dgm:prSet/>
      <dgm:spPr/>
      <dgm:t>
        <a:bodyPr/>
        <a:lstStyle/>
        <a:p>
          <a:endParaRPr lang="en-SG" sz="2400" b="0">
            <a:solidFill>
              <a:schemeClr val="tx1"/>
            </a:solidFill>
            <a:latin typeface="+mn-lt"/>
          </a:endParaRPr>
        </a:p>
      </dgm:t>
    </dgm:pt>
    <dgm:pt modelId="{3551A345-EEDA-4C7F-80E7-46FDB210F122}">
      <dgm:prSet custT="1"/>
      <dgm:spPr/>
      <dgm:t>
        <a:bodyPr/>
        <a:lstStyle/>
        <a:p>
          <a:r>
            <a:rPr lang="en-US" sz="2400" b="0" dirty="0">
              <a:solidFill>
                <a:schemeClr val="tx1"/>
              </a:solidFill>
              <a:latin typeface="+mn-lt"/>
            </a:rPr>
            <a:t>IMUNISASI DENGUE</a:t>
          </a:r>
          <a:endParaRPr lang="en-SG" sz="2400" b="0" dirty="0">
            <a:solidFill>
              <a:schemeClr val="tx1"/>
            </a:solidFill>
            <a:latin typeface="+mn-lt"/>
          </a:endParaRPr>
        </a:p>
      </dgm:t>
    </dgm:pt>
    <dgm:pt modelId="{549F552C-35E6-472F-85E8-87DDBB8844B9}" type="parTrans" cxnId="{9966E352-244B-4A8F-8A8D-6813AB26AD0B}">
      <dgm:prSet/>
      <dgm:spPr/>
      <dgm:t>
        <a:bodyPr/>
        <a:lstStyle/>
        <a:p>
          <a:endParaRPr lang="en-SG" sz="2400" b="0">
            <a:solidFill>
              <a:schemeClr val="tx1"/>
            </a:solidFill>
            <a:latin typeface="+mn-lt"/>
          </a:endParaRPr>
        </a:p>
      </dgm:t>
    </dgm:pt>
    <dgm:pt modelId="{A950357B-3EC4-4DB2-BFA2-8C2205741BD2}" type="sibTrans" cxnId="{9966E352-244B-4A8F-8A8D-6813AB26AD0B}">
      <dgm:prSet/>
      <dgm:spPr/>
      <dgm:t>
        <a:bodyPr/>
        <a:lstStyle/>
        <a:p>
          <a:endParaRPr lang="en-SG" sz="2400" b="0">
            <a:solidFill>
              <a:schemeClr val="tx1"/>
            </a:solidFill>
            <a:latin typeface="+mn-lt"/>
          </a:endParaRPr>
        </a:p>
      </dgm:t>
    </dgm:pt>
    <dgm:pt modelId="{4008AF81-EF85-402B-BD16-4860C224DDDC}" type="pres">
      <dgm:prSet presAssocID="{5FE88D68-32A5-4BA2-9C6F-FA34AE61DB65}" presName="linear" presStyleCnt="0">
        <dgm:presLayoutVars>
          <dgm:dir/>
          <dgm:animLvl val="lvl"/>
          <dgm:resizeHandles val="exact"/>
        </dgm:presLayoutVars>
      </dgm:prSet>
      <dgm:spPr/>
    </dgm:pt>
    <dgm:pt modelId="{07BB5041-E7EC-4606-A7E7-E3A4D23F561D}" type="pres">
      <dgm:prSet presAssocID="{E9A84B95-2743-46BD-8093-7356FCE93779}" presName="parentLin" presStyleCnt="0"/>
      <dgm:spPr/>
    </dgm:pt>
    <dgm:pt modelId="{5850A182-0766-4A4D-B0E9-ECDCCE96EA05}" type="pres">
      <dgm:prSet presAssocID="{E9A84B95-2743-46BD-8093-7356FCE93779}" presName="parentLeftMargin" presStyleLbl="node1" presStyleIdx="0" presStyleCnt="5"/>
      <dgm:spPr/>
    </dgm:pt>
    <dgm:pt modelId="{0EA12383-0DC9-4198-AEF9-CE15C14F094E}" type="pres">
      <dgm:prSet presAssocID="{E9A84B95-2743-46BD-8093-7356FCE93779}" presName="parentText" presStyleLbl="node1" presStyleIdx="0" presStyleCnt="5" custScaleX="127809">
        <dgm:presLayoutVars>
          <dgm:chMax val="0"/>
          <dgm:bulletEnabled val="1"/>
        </dgm:presLayoutVars>
      </dgm:prSet>
      <dgm:spPr/>
    </dgm:pt>
    <dgm:pt modelId="{5B117281-0D04-4A4D-B47B-BCE4C81F30E7}" type="pres">
      <dgm:prSet presAssocID="{E9A84B95-2743-46BD-8093-7356FCE93779}" presName="negativeSpace" presStyleCnt="0"/>
      <dgm:spPr/>
    </dgm:pt>
    <dgm:pt modelId="{5DEC29E8-CBA1-4CEC-A399-09CC753F9DB6}" type="pres">
      <dgm:prSet presAssocID="{E9A84B95-2743-46BD-8093-7356FCE93779}" presName="childText" presStyleLbl="conFgAcc1" presStyleIdx="0" presStyleCnt="5">
        <dgm:presLayoutVars>
          <dgm:bulletEnabled val="1"/>
        </dgm:presLayoutVars>
      </dgm:prSet>
      <dgm:spPr/>
    </dgm:pt>
    <dgm:pt modelId="{66B226A6-0BA3-4331-B108-096C41FD644D}" type="pres">
      <dgm:prSet presAssocID="{7F15A233-2355-4C4B-B278-D62EF3907C6F}" presName="spaceBetweenRectangles" presStyleCnt="0"/>
      <dgm:spPr/>
    </dgm:pt>
    <dgm:pt modelId="{5F160F47-EE4B-46FB-974C-44107F1A8344}" type="pres">
      <dgm:prSet presAssocID="{7B52AD4C-70CD-4B87-BD53-F13276A3FA67}" presName="parentLin" presStyleCnt="0"/>
      <dgm:spPr/>
    </dgm:pt>
    <dgm:pt modelId="{782619FC-2614-49DE-ABB7-BC487D23AD4D}" type="pres">
      <dgm:prSet presAssocID="{7B52AD4C-70CD-4B87-BD53-F13276A3FA67}" presName="parentLeftMargin" presStyleLbl="node1" presStyleIdx="0" presStyleCnt="5"/>
      <dgm:spPr/>
    </dgm:pt>
    <dgm:pt modelId="{866C3085-517C-4FAD-B2D2-ADCD8D48B714}" type="pres">
      <dgm:prSet presAssocID="{7B52AD4C-70CD-4B87-BD53-F13276A3FA67}" presName="parentText" presStyleLbl="node1" presStyleIdx="1" presStyleCnt="5" custScaleX="127625">
        <dgm:presLayoutVars>
          <dgm:chMax val="0"/>
          <dgm:bulletEnabled val="1"/>
        </dgm:presLayoutVars>
      </dgm:prSet>
      <dgm:spPr/>
    </dgm:pt>
    <dgm:pt modelId="{292D1251-66FF-4C27-AE63-708154ADB6C0}" type="pres">
      <dgm:prSet presAssocID="{7B52AD4C-70CD-4B87-BD53-F13276A3FA67}" presName="negativeSpace" presStyleCnt="0"/>
      <dgm:spPr/>
    </dgm:pt>
    <dgm:pt modelId="{8020A4A6-21C9-4CC8-99B6-87003F22CBB5}" type="pres">
      <dgm:prSet presAssocID="{7B52AD4C-70CD-4B87-BD53-F13276A3FA67}" presName="childText" presStyleLbl="conFgAcc1" presStyleIdx="1" presStyleCnt="5">
        <dgm:presLayoutVars>
          <dgm:bulletEnabled val="1"/>
        </dgm:presLayoutVars>
      </dgm:prSet>
      <dgm:spPr/>
    </dgm:pt>
    <dgm:pt modelId="{DBDF6B65-8DEF-4D2D-8448-EA2A7DF1FE86}" type="pres">
      <dgm:prSet presAssocID="{928D81A2-C75E-44C8-AB07-D65621B09EF5}" presName="spaceBetweenRectangles" presStyleCnt="0"/>
      <dgm:spPr/>
    </dgm:pt>
    <dgm:pt modelId="{F85E7027-E407-49D5-BCB6-1B082D4F388F}" type="pres">
      <dgm:prSet presAssocID="{8C89226A-83BD-4403-9763-2D5DFDFCC848}" presName="parentLin" presStyleCnt="0"/>
      <dgm:spPr/>
    </dgm:pt>
    <dgm:pt modelId="{90377C23-0C3E-4EB2-A9ED-D4E865B2D69B}" type="pres">
      <dgm:prSet presAssocID="{8C89226A-83BD-4403-9763-2D5DFDFCC848}" presName="parentLeftMargin" presStyleLbl="node1" presStyleIdx="1" presStyleCnt="5"/>
      <dgm:spPr/>
    </dgm:pt>
    <dgm:pt modelId="{096704FC-DD6E-4140-8851-99B1248ED9D7}" type="pres">
      <dgm:prSet presAssocID="{8C89226A-83BD-4403-9763-2D5DFDFCC848}" presName="parentText" presStyleLbl="node1" presStyleIdx="2" presStyleCnt="5" custScaleX="126545">
        <dgm:presLayoutVars>
          <dgm:chMax val="0"/>
          <dgm:bulletEnabled val="1"/>
        </dgm:presLayoutVars>
      </dgm:prSet>
      <dgm:spPr/>
    </dgm:pt>
    <dgm:pt modelId="{64640B6D-5085-45FC-AB92-249D2F41075D}" type="pres">
      <dgm:prSet presAssocID="{8C89226A-83BD-4403-9763-2D5DFDFCC848}" presName="negativeSpace" presStyleCnt="0"/>
      <dgm:spPr/>
    </dgm:pt>
    <dgm:pt modelId="{E62BBFC5-D72A-4444-98A3-B9C927E51850}" type="pres">
      <dgm:prSet presAssocID="{8C89226A-83BD-4403-9763-2D5DFDFCC848}" presName="childText" presStyleLbl="conFgAcc1" presStyleIdx="2" presStyleCnt="5">
        <dgm:presLayoutVars>
          <dgm:bulletEnabled val="1"/>
        </dgm:presLayoutVars>
      </dgm:prSet>
      <dgm:spPr>
        <a:noFill/>
      </dgm:spPr>
    </dgm:pt>
    <dgm:pt modelId="{ED7C495D-1B2F-41D7-92D1-E1CD506C709A}" type="pres">
      <dgm:prSet presAssocID="{01E5849D-A82B-4556-944D-D86346401D6D}" presName="spaceBetweenRectangles" presStyleCnt="0"/>
      <dgm:spPr/>
    </dgm:pt>
    <dgm:pt modelId="{574AF890-A8A9-4671-A1A0-75E145EE84B5}" type="pres">
      <dgm:prSet presAssocID="{64DA7C6B-DFFB-4F16-89A6-F2B3938EDC27}" presName="parentLin" presStyleCnt="0"/>
      <dgm:spPr/>
    </dgm:pt>
    <dgm:pt modelId="{D7E4D68F-4580-48EC-9B23-58E49892FA1B}" type="pres">
      <dgm:prSet presAssocID="{64DA7C6B-DFFB-4F16-89A6-F2B3938EDC27}" presName="parentLeftMargin" presStyleLbl="node1" presStyleIdx="2" presStyleCnt="5"/>
      <dgm:spPr/>
    </dgm:pt>
    <dgm:pt modelId="{3A1452D4-C36A-4496-B216-8DF34DB6B2B7}" type="pres">
      <dgm:prSet presAssocID="{64DA7C6B-DFFB-4F16-89A6-F2B3938EDC27}" presName="parentText" presStyleLbl="node1" presStyleIdx="3" presStyleCnt="5" custScaleX="126545">
        <dgm:presLayoutVars>
          <dgm:chMax val="0"/>
          <dgm:bulletEnabled val="1"/>
        </dgm:presLayoutVars>
      </dgm:prSet>
      <dgm:spPr/>
    </dgm:pt>
    <dgm:pt modelId="{53E9E29B-81E1-460A-9640-B984AF813099}" type="pres">
      <dgm:prSet presAssocID="{64DA7C6B-DFFB-4F16-89A6-F2B3938EDC27}" presName="negativeSpace" presStyleCnt="0"/>
      <dgm:spPr/>
    </dgm:pt>
    <dgm:pt modelId="{95478B09-42F7-41D7-9FB5-1933D2202F27}" type="pres">
      <dgm:prSet presAssocID="{64DA7C6B-DFFB-4F16-89A6-F2B3938EDC27}" presName="childText" presStyleLbl="conFgAcc1" presStyleIdx="3" presStyleCnt="5">
        <dgm:presLayoutVars>
          <dgm:bulletEnabled val="1"/>
        </dgm:presLayoutVars>
      </dgm:prSet>
      <dgm:spPr>
        <a:noFill/>
      </dgm:spPr>
    </dgm:pt>
    <dgm:pt modelId="{4E8F1342-9E97-4A82-BBE7-135CA195204D}" type="pres">
      <dgm:prSet presAssocID="{599712D9-D4E1-455A-A50D-E1F9DA4F4DB4}" presName="spaceBetweenRectangles" presStyleCnt="0"/>
      <dgm:spPr/>
    </dgm:pt>
    <dgm:pt modelId="{EEF9C258-96E5-47CC-B614-0D2F65AC5C34}" type="pres">
      <dgm:prSet presAssocID="{3551A345-EEDA-4C7F-80E7-46FDB210F122}" presName="parentLin" presStyleCnt="0"/>
      <dgm:spPr/>
    </dgm:pt>
    <dgm:pt modelId="{D07C286B-A0EC-4448-8D4A-BE90FFDA94E8}" type="pres">
      <dgm:prSet presAssocID="{3551A345-EEDA-4C7F-80E7-46FDB210F122}" presName="parentLeftMargin" presStyleLbl="node1" presStyleIdx="3" presStyleCnt="5"/>
      <dgm:spPr/>
    </dgm:pt>
    <dgm:pt modelId="{03775B70-5B55-4BD1-89B0-A24AB30F14A6}" type="pres">
      <dgm:prSet presAssocID="{3551A345-EEDA-4C7F-80E7-46FDB210F122}" presName="parentText" presStyleLbl="node1" presStyleIdx="4" presStyleCnt="5" custScaleX="126545">
        <dgm:presLayoutVars>
          <dgm:chMax val="0"/>
          <dgm:bulletEnabled val="1"/>
        </dgm:presLayoutVars>
      </dgm:prSet>
      <dgm:spPr/>
    </dgm:pt>
    <dgm:pt modelId="{AD6A6C03-01A6-411C-AF7C-219C9BBE0166}" type="pres">
      <dgm:prSet presAssocID="{3551A345-EEDA-4C7F-80E7-46FDB210F122}" presName="negativeSpace" presStyleCnt="0"/>
      <dgm:spPr/>
    </dgm:pt>
    <dgm:pt modelId="{896FA066-ED0A-4090-BE7F-FF5C5DA3A379}" type="pres">
      <dgm:prSet presAssocID="{3551A345-EEDA-4C7F-80E7-46FDB210F122}" presName="childText" presStyleLbl="conFgAcc1" presStyleIdx="4" presStyleCnt="5">
        <dgm:presLayoutVars>
          <dgm:bulletEnabled val="1"/>
        </dgm:presLayoutVars>
      </dgm:prSet>
      <dgm:spPr/>
    </dgm:pt>
  </dgm:ptLst>
  <dgm:cxnLst>
    <dgm:cxn modelId="{C9317403-D8B3-4D8C-A803-094739AE9FFF}" type="presOf" srcId="{7B52AD4C-70CD-4B87-BD53-F13276A3FA67}" destId="{782619FC-2614-49DE-ABB7-BC487D23AD4D}" srcOrd="0" destOrd="0" presId="urn:microsoft.com/office/officeart/2005/8/layout/list1"/>
    <dgm:cxn modelId="{B5620608-2DB2-42CD-BDAA-3881DFE5F78A}" srcId="{5FE88D68-32A5-4BA2-9C6F-FA34AE61DB65}" destId="{64DA7C6B-DFFB-4F16-89A6-F2B3938EDC27}" srcOrd="3" destOrd="0" parTransId="{76F18BFA-42BD-4CD7-BC3F-25B1FED5BAA9}" sibTransId="{599712D9-D4E1-455A-A50D-E1F9DA4F4DB4}"/>
    <dgm:cxn modelId="{165F1408-45B0-493E-8340-AC9CB422A126}" srcId="{5FE88D68-32A5-4BA2-9C6F-FA34AE61DB65}" destId="{8C89226A-83BD-4403-9763-2D5DFDFCC848}" srcOrd="2" destOrd="0" parTransId="{16D19336-E079-4C12-BDD9-235153DEAE32}" sibTransId="{01E5849D-A82B-4556-944D-D86346401D6D}"/>
    <dgm:cxn modelId="{159F1712-3E72-4F4E-9D11-C959DFFE4E8D}" type="presOf" srcId="{3551A345-EEDA-4C7F-80E7-46FDB210F122}" destId="{03775B70-5B55-4BD1-89B0-A24AB30F14A6}" srcOrd="1" destOrd="0" presId="urn:microsoft.com/office/officeart/2005/8/layout/list1"/>
    <dgm:cxn modelId="{4A9A3A22-3892-4709-9C8E-DCCCF0567E3F}" type="presOf" srcId="{E9A84B95-2743-46BD-8093-7356FCE93779}" destId="{5850A182-0766-4A4D-B0E9-ECDCCE96EA05}" srcOrd="0" destOrd="0" presId="urn:microsoft.com/office/officeart/2005/8/layout/list1"/>
    <dgm:cxn modelId="{B4F59C29-0F29-4D07-912A-EEEDF589EB4F}" type="presOf" srcId="{E9A84B95-2743-46BD-8093-7356FCE93779}" destId="{0EA12383-0DC9-4198-AEF9-CE15C14F094E}" srcOrd="1" destOrd="0" presId="urn:microsoft.com/office/officeart/2005/8/layout/list1"/>
    <dgm:cxn modelId="{321F5641-0A9C-4D0C-B7C8-DFFFBAB43365}" type="presOf" srcId="{3551A345-EEDA-4C7F-80E7-46FDB210F122}" destId="{D07C286B-A0EC-4448-8D4A-BE90FFDA94E8}" srcOrd="0" destOrd="0" presId="urn:microsoft.com/office/officeart/2005/8/layout/list1"/>
    <dgm:cxn modelId="{9966E352-244B-4A8F-8A8D-6813AB26AD0B}" srcId="{5FE88D68-32A5-4BA2-9C6F-FA34AE61DB65}" destId="{3551A345-EEDA-4C7F-80E7-46FDB210F122}" srcOrd="4" destOrd="0" parTransId="{549F552C-35E6-472F-85E8-87DDBB8844B9}" sibTransId="{A950357B-3EC4-4DB2-BFA2-8C2205741BD2}"/>
    <dgm:cxn modelId="{79412556-879F-482A-9DBF-00C5E54B9705}" type="presOf" srcId="{5FE88D68-32A5-4BA2-9C6F-FA34AE61DB65}" destId="{4008AF81-EF85-402B-BD16-4860C224DDDC}" srcOrd="0" destOrd="0" presId="urn:microsoft.com/office/officeart/2005/8/layout/list1"/>
    <dgm:cxn modelId="{45A6AC57-897B-4EA3-912A-91A4CE3ED07B}" srcId="{5FE88D68-32A5-4BA2-9C6F-FA34AE61DB65}" destId="{E9A84B95-2743-46BD-8093-7356FCE93779}" srcOrd="0" destOrd="0" parTransId="{704B0496-DA34-4AD0-A8EA-A307B964E0D4}" sibTransId="{7F15A233-2355-4C4B-B278-D62EF3907C6F}"/>
    <dgm:cxn modelId="{9D7D80A0-5704-48A8-B508-53F616EE2D72}" type="presOf" srcId="{64DA7C6B-DFFB-4F16-89A6-F2B3938EDC27}" destId="{3A1452D4-C36A-4496-B216-8DF34DB6B2B7}" srcOrd="1" destOrd="0" presId="urn:microsoft.com/office/officeart/2005/8/layout/list1"/>
    <dgm:cxn modelId="{8E8639A5-F558-428F-BC4F-E6C63CC29930}" type="presOf" srcId="{8C89226A-83BD-4403-9763-2D5DFDFCC848}" destId="{90377C23-0C3E-4EB2-A9ED-D4E865B2D69B}" srcOrd="0" destOrd="0" presId="urn:microsoft.com/office/officeart/2005/8/layout/list1"/>
    <dgm:cxn modelId="{1529C1AD-EE70-4F65-B9F4-521872EB4A9A}" srcId="{5FE88D68-32A5-4BA2-9C6F-FA34AE61DB65}" destId="{7B52AD4C-70CD-4B87-BD53-F13276A3FA67}" srcOrd="1" destOrd="0" parTransId="{950FF37D-5728-402A-80A9-61DB4E7C47DF}" sibTransId="{928D81A2-C75E-44C8-AB07-D65621B09EF5}"/>
    <dgm:cxn modelId="{E26AC8CC-824C-4AEA-A49A-CBDC9C5DEC66}" type="presOf" srcId="{8C89226A-83BD-4403-9763-2D5DFDFCC848}" destId="{096704FC-DD6E-4140-8851-99B1248ED9D7}" srcOrd="1" destOrd="0" presId="urn:microsoft.com/office/officeart/2005/8/layout/list1"/>
    <dgm:cxn modelId="{5B74C8D7-726A-49DF-9D18-4166F1AD73B4}" type="presOf" srcId="{64DA7C6B-DFFB-4F16-89A6-F2B3938EDC27}" destId="{D7E4D68F-4580-48EC-9B23-58E49892FA1B}" srcOrd="0" destOrd="0" presId="urn:microsoft.com/office/officeart/2005/8/layout/list1"/>
    <dgm:cxn modelId="{DC968EDC-448C-4363-A621-8DDBE60B77EB}" type="presOf" srcId="{7B52AD4C-70CD-4B87-BD53-F13276A3FA67}" destId="{866C3085-517C-4FAD-B2D2-ADCD8D48B714}" srcOrd="1" destOrd="0" presId="urn:microsoft.com/office/officeart/2005/8/layout/list1"/>
    <dgm:cxn modelId="{28143ED2-559F-4AED-9669-1A4EBC7C0860}" type="presParOf" srcId="{4008AF81-EF85-402B-BD16-4860C224DDDC}" destId="{07BB5041-E7EC-4606-A7E7-E3A4D23F561D}" srcOrd="0" destOrd="0" presId="urn:microsoft.com/office/officeart/2005/8/layout/list1"/>
    <dgm:cxn modelId="{214C896D-9C61-47DF-BC62-4DF02BAD0785}" type="presParOf" srcId="{07BB5041-E7EC-4606-A7E7-E3A4D23F561D}" destId="{5850A182-0766-4A4D-B0E9-ECDCCE96EA05}" srcOrd="0" destOrd="0" presId="urn:microsoft.com/office/officeart/2005/8/layout/list1"/>
    <dgm:cxn modelId="{C6033FE4-CE9B-493B-AC1D-031D69750B50}" type="presParOf" srcId="{07BB5041-E7EC-4606-A7E7-E3A4D23F561D}" destId="{0EA12383-0DC9-4198-AEF9-CE15C14F094E}" srcOrd="1" destOrd="0" presId="urn:microsoft.com/office/officeart/2005/8/layout/list1"/>
    <dgm:cxn modelId="{B8825395-C48B-4F37-B7A9-FE7155F41003}" type="presParOf" srcId="{4008AF81-EF85-402B-BD16-4860C224DDDC}" destId="{5B117281-0D04-4A4D-B47B-BCE4C81F30E7}" srcOrd="1" destOrd="0" presId="urn:microsoft.com/office/officeart/2005/8/layout/list1"/>
    <dgm:cxn modelId="{39B897A0-235A-48D9-87BE-A19C019199CC}" type="presParOf" srcId="{4008AF81-EF85-402B-BD16-4860C224DDDC}" destId="{5DEC29E8-CBA1-4CEC-A399-09CC753F9DB6}" srcOrd="2" destOrd="0" presId="urn:microsoft.com/office/officeart/2005/8/layout/list1"/>
    <dgm:cxn modelId="{6A26616B-30D7-489B-A36C-7809A0AED99F}" type="presParOf" srcId="{4008AF81-EF85-402B-BD16-4860C224DDDC}" destId="{66B226A6-0BA3-4331-B108-096C41FD644D}" srcOrd="3" destOrd="0" presId="urn:microsoft.com/office/officeart/2005/8/layout/list1"/>
    <dgm:cxn modelId="{574AD7D5-A799-43D8-84CD-970A0372774D}" type="presParOf" srcId="{4008AF81-EF85-402B-BD16-4860C224DDDC}" destId="{5F160F47-EE4B-46FB-974C-44107F1A8344}" srcOrd="4" destOrd="0" presId="urn:microsoft.com/office/officeart/2005/8/layout/list1"/>
    <dgm:cxn modelId="{DCDDD95E-3955-40A8-9E69-AB09842E3239}" type="presParOf" srcId="{5F160F47-EE4B-46FB-974C-44107F1A8344}" destId="{782619FC-2614-49DE-ABB7-BC487D23AD4D}" srcOrd="0" destOrd="0" presId="urn:microsoft.com/office/officeart/2005/8/layout/list1"/>
    <dgm:cxn modelId="{2C0E52DE-BFB8-4E6A-B456-B41161960E52}" type="presParOf" srcId="{5F160F47-EE4B-46FB-974C-44107F1A8344}" destId="{866C3085-517C-4FAD-B2D2-ADCD8D48B714}" srcOrd="1" destOrd="0" presId="urn:microsoft.com/office/officeart/2005/8/layout/list1"/>
    <dgm:cxn modelId="{0439F0DA-6B58-41C1-AD0C-7B21FFC0FB09}" type="presParOf" srcId="{4008AF81-EF85-402B-BD16-4860C224DDDC}" destId="{292D1251-66FF-4C27-AE63-708154ADB6C0}" srcOrd="5" destOrd="0" presId="urn:microsoft.com/office/officeart/2005/8/layout/list1"/>
    <dgm:cxn modelId="{97F4EDC2-5762-4AA2-BF69-523311ABA00B}" type="presParOf" srcId="{4008AF81-EF85-402B-BD16-4860C224DDDC}" destId="{8020A4A6-21C9-4CC8-99B6-87003F22CBB5}" srcOrd="6" destOrd="0" presId="urn:microsoft.com/office/officeart/2005/8/layout/list1"/>
    <dgm:cxn modelId="{7668E487-97B0-40DC-980A-71967950B097}" type="presParOf" srcId="{4008AF81-EF85-402B-BD16-4860C224DDDC}" destId="{DBDF6B65-8DEF-4D2D-8448-EA2A7DF1FE86}" srcOrd="7" destOrd="0" presId="urn:microsoft.com/office/officeart/2005/8/layout/list1"/>
    <dgm:cxn modelId="{4B3FAB6F-3FB6-4F2E-8952-CF6BC24215DF}" type="presParOf" srcId="{4008AF81-EF85-402B-BD16-4860C224DDDC}" destId="{F85E7027-E407-49D5-BCB6-1B082D4F388F}" srcOrd="8" destOrd="0" presId="urn:microsoft.com/office/officeart/2005/8/layout/list1"/>
    <dgm:cxn modelId="{0757D8B1-C704-4299-B070-39E268AD34EA}" type="presParOf" srcId="{F85E7027-E407-49D5-BCB6-1B082D4F388F}" destId="{90377C23-0C3E-4EB2-A9ED-D4E865B2D69B}" srcOrd="0" destOrd="0" presId="urn:microsoft.com/office/officeart/2005/8/layout/list1"/>
    <dgm:cxn modelId="{64855F1E-4D0C-4B20-9D31-42495F9B11A1}" type="presParOf" srcId="{F85E7027-E407-49D5-BCB6-1B082D4F388F}" destId="{096704FC-DD6E-4140-8851-99B1248ED9D7}" srcOrd="1" destOrd="0" presId="urn:microsoft.com/office/officeart/2005/8/layout/list1"/>
    <dgm:cxn modelId="{953C558F-1650-49B1-B952-C68E2AD4B8E2}" type="presParOf" srcId="{4008AF81-EF85-402B-BD16-4860C224DDDC}" destId="{64640B6D-5085-45FC-AB92-249D2F41075D}" srcOrd="9" destOrd="0" presId="urn:microsoft.com/office/officeart/2005/8/layout/list1"/>
    <dgm:cxn modelId="{A3CF8D00-3C41-4421-B7F9-D4DD670F801D}" type="presParOf" srcId="{4008AF81-EF85-402B-BD16-4860C224DDDC}" destId="{E62BBFC5-D72A-4444-98A3-B9C927E51850}" srcOrd="10" destOrd="0" presId="urn:microsoft.com/office/officeart/2005/8/layout/list1"/>
    <dgm:cxn modelId="{DAF7593F-09E9-47DA-AB4D-188DE6AA4152}" type="presParOf" srcId="{4008AF81-EF85-402B-BD16-4860C224DDDC}" destId="{ED7C495D-1B2F-41D7-92D1-E1CD506C709A}" srcOrd="11" destOrd="0" presId="urn:microsoft.com/office/officeart/2005/8/layout/list1"/>
    <dgm:cxn modelId="{AB5DE219-274D-4323-8FD8-51EA564E50D5}" type="presParOf" srcId="{4008AF81-EF85-402B-BD16-4860C224DDDC}" destId="{574AF890-A8A9-4671-A1A0-75E145EE84B5}" srcOrd="12" destOrd="0" presId="urn:microsoft.com/office/officeart/2005/8/layout/list1"/>
    <dgm:cxn modelId="{2BB4EEDB-6466-46A8-A079-659444AE6C65}" type="presParOf" srcId="{574AF890-A8A9-4671-A1A0-75E145EE84B5}" destId="{D7E4D68F-4580-48EC-9B23-58E49892FA1B}" srcOrd="0" destOrd="0" presId="urn:microsoft.com/office/officeart/2005/8/layout/list1"/>
    <dgm:cxn modelId="{790E4432-6827-43C1-AE29-1A3482540058}" type="presParOf" srcId="{574AF890-A8A9-4671-A1A0-75E145EE84B5}" destId="{3A1452D4-C36A-4496-B216-8DF34DB6B2B7}" srcOrd="1" destOrd="0" presId="urn:microsoft.com/office/officeart/2005/8/layout/list1"/>
    <dgm:cxn modelId="{26B9D8F6-E197-470C-B34C-A6FD650A0230}" type="presParOf" srcId="{4008AF81-EF85-402B-BD16-4860C224DDDC}" destId="{53E9E29B-81E1-460A-9640-B984AF813099}" srcOrd="13" destOrd="0" presId="urn:microsoft.com/office/officeart/2005/8/layout/list1"/>
    <dgm:cxn modelId="{ED222DEF-D646-4CFC-A807-8A0335A52880}" type="presParOf" srcId="{4008AF81-EF85-402B-BD16-4860C224DDDC}" destId="{95478B09-42F7-41D7-9FB5-1933D2202F27}" srcOrd="14" destOrd="0" presId="urn:microsoft.com/office/officeart/2005/8/layout/list1"/>
    <dgm:cxn modelId="{DB3E1DCE-1C4F-43D6-9B1A-2942BE07DAF4}" type="presParOf" srcId="{4008AF81-EF85-402B-BD16-4860C224DDDC}" destId="{4E8F1342-9E97-4A82-BBE7-135CA195204D}" srcOrd="15" destOrd="0" presId="urn:microsoft.com/office/officeart/2005/8/layout/list1"/>
    <dgm:cxn modelId="{5F195A8F-57BC-4242-BD36-F16D457339F4}" type="presParOf" srcId="{4008AF81-EF85-402B-BD16-4860C224DDDC}" destId="{EEF9C258-96E5-47CC-B614-0D2F65AC5C34}" srcOrd="16" destOrd="0" presId="urn:microsoft.com/office/officeart/2005/8/layout/list1"/>
    <dgm:cxn modelId="{3F015CF0-FD9A-4A26-ACEC-A542EB3A3238}" type="presParOf" srcId="{EEF9C258-96E5-47CC-B614-0D2F65AC5C34}" destId="{D07C286B-A0EC-4448-8D4A-BE90FFDA94E8}" srcOrd="0" destOrd="0" presId="urn:microsoft.com/office/officeart/2005/8/layout/list1"/>
    <dgm:cxn modelId="{A9A1444A-0A99-4C68-B096-6C1335474601}" type="presParOf" srcId="{EEF9C258-96E5-47CC-B614-0D2F65AC5C34}" destId="{03775B70-5B55-4BD1-89B0-A24AB30F14A6}" srcOrd="1" destOrd="0" presId="urn:microsoft.com/office/officeart/2005/8/layout/list1"/>
    <dgm:cxn modelId="{0FA83A56-3119-445C-9C6B-3EFB4D493250}" type="presParOf" srcId="{4008AF81-EF85-402B-BD16-4860C224DDDC}" destId="{AD6A6C03-01A6-411C-AF7C-219C9BBE0166}" srcOrd="17" destOrd="0" presId="urn:microsoft.com/office/officeart/2005/8/layout/list1"/>
    <dgm:cxn modelId="{78E8E1B1-D1E6-4D52-8424-5A61CE189768}" type="presParOf" srcId="{4008AF81-EF85-402B-BD16-4860C224DDDC}" destId="{896FA066-ED0A-4090-BE7F-FF5C5DA3A379}" srcOrd="18"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7A8710-9039-4AFE-8449-BD81C08A30F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SG"/>
        </a:p>
      </dgm:t>
    </dgm:pt>
    <dgm:pt modelId="{C49E6B63-CC80-4A88-9043-7120C9D662A8}">
      <dgm:prSet phldrT="[Text]" custT="1"/>
      <dgm:spPr>
        <a:solidFill>
          <a:schemeClr val="accent2">
            <a:lumMod val="20000"/>
            <a:lumOff val="80000"/>
          </a:schemeClr>
        </a:solidFill>
      </dgm:spPr>
      <dgm:t>
        <a:bodyPr/>
        <a:lstStyle/>
        <a:p>
          <a:r>
            <a:rPr lang="en-US" sz="2000" b="1" dirty="0" err="1">
              <a:solidFill>
                <a:schemeClr val="tx1"/>
              </a:solidFill>
              <a:latin typeface="Arial" panose="020B0604020202020204" pitchFamily="34" charset="0"/>
              <a:cs typeface="Arial" panose="020B0604020202020204" pitchFamily="34" charset="0"/>
            </a:rPr>
            <a:t>Gerakan</a:t>
          </a:r>
          <a:r>
            <a:rPr lang="en-US" sz="2000" b="1" dirty="0">
              <a:solidFill>
                <a:schemeClr val="tx1"/>
              </a:solidFill>
              <a:latin typeface="Arial" panose="020B0604020202020204" pitchFamily="34" charset="0"/>
              <a:cs typeface="Arial" panose="020B0604020202020204" pitchFamily="34" charset="0"/>
            </a:rPr>
            <a:t> PSN 3M Plus </a:t>
          </a:r>
          <a:r>
            <a:rPr lang="en-US" sz="2000" b="1" dirty="0" err="1">
              <a:solidFill>
                <a:schemeClr val="tx1"/>
              </a:solidFill>
              <a:latin typeface="Arial" panose="020B0604020202020204" pitchFamily="34" charset="0"/>
              <a:cs typeface="Arial" panose="020B0604020202020204" pitchFamily="34" charset="0"/>
            </a:rPr>
            <a:t>belum</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membudaya</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dan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dilakukan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secara</a:t>
          </a:r>
          <a:r>
            <a:rPr lang="en-US" sz="2000" b="1" dirty="0">
              <a:solidFill>
                <a:schemeClr val="tx1"/>
              </a:solidFill>
              <a:latin typeface="Arial" panose="020B0604020202020204" pitchFamily="34" charset="0"/>
              <a:cs typeface="Arial" panose="020B0604020202020204" pitchFamily="34" charset="0"/>
            </a:rPr>
            <a:t> massif, total </a:t>
          </a:r>
          <a:r>
            <a:rPr lang="en-US" sz="2000" b="1" dirty="0" err="1">
              <a:solidFill>
                <a:schemeClr val="tx1"/>
              </a:solidFill>
              <a:latin typeface="Arial" panose="020B0604020202020204" pitchFamily="34" charset="0"/>
              <a:cs typeface="Arial" panose="020B0604020202020204" pitchFamily="34" charset="0"/>
            </a:rPr>
            <a:t>dan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berkesinambungan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Perlu</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inovasi</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invensi</a:t>
          </a:r>
          <a:r>
            <a:rPr lang="en-US" sz="2000" b="1" dirty="0">
              <a:solidFill>
                <a:schemeClr val="tx1"/>
              </a:solidFill>
              <a:latin typeface="Arial" panose="020B0604020202020204" pitchFamily="34" charset="0"/>
              <a:cs typeface="Arial" panose="020B0604020202020204" pitchFamily="34" charset="0"/>
            </a:rPr>
            <a:t> yang </a:t>
          </a:r>
          <a:r>
            <a:rPr lang="en-US" sz="2000" b="1" dirty="0" err="1">
              <a:solidFill>
                <a:schemeClr val="tx1"/>
              </a:solidFill>
              <a:latin typeface="Arial" panose="020B0604020202020204" pitchFamily="34" charset="0"/>
              <a:cs typeface="Arial" panose="020B0604020202020204" pitchFamily="34" charset="0"/>
            </a:rPr>
            <a:t>berbasis</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bukti</a:t>
          </a:r>
          <a:r>
            <a:rPr lang="en-US" sz="2000" b="1" dirty="0">
              <a:solidFill>
                <a:schemeClr val="tx1"/>
              </a:solidFill>
              <a:latin typeface="Arial" panose="020B0604020202020204" pitchFamily="34" charset="0"/>
              <a:cs typeface="Arial" panose="020B0604020202020204" pitchFamily="34" charset="0"/>
            </a:rPr>
            <a:t>. </a:t>
          </a:r>
          <a:endParaRPr lang="en-SG" sz="2000" b="1" dirty="0">
            <a:solidFill>
              <a:schemeClr val="tx1"/>
            </a:solidFill>
          </a:endParaRPr>
        </a:p>
      </dgm:t>
    </dgm:pt>
    <dgm:pt modelId="{41D16D8A-7ADB-472C-8748-7C4DB107A7F3}" type="parTrans" cxnId="{8B3C4605-74EA-4054-80FB-2E0F73B3DAE7}">
      <dgm:prSet/>
      <dgm:spPr/>
      <dgm:t>
        <a:bodyPr/>
        <a:lstStyle/>
        <a:p>
          <a:endParaRPr lang="en-SG" sz="2400" b="1">
            <a:solidFill>
              <a:schemeClr val="tx1"/>
            </a:solidFill>
          </a:endParaRPr>
        </a:p>
      </dgm:t>
    </dgm:pt>
    <dgm:pt modelId="{F44B7D55-C99E-4724-946F-749411952E9D}" type="sibTrans" cxnId="{8B3C4605-74EA-4054-80FB-2E0F73B3DAE7}">
      <dgm:prSet/>
      <dgm:spPr/>
      <dgm:t>
        <a:bodyPr/>
        <a:lstStyle/>
        <a:p>
          <a:endParaRPr lang="en-SG" sz="2400" b="1">
            <a:solidFill>
              <a:schemeClr val="tx1"/>
            </a:solidFill>
          </a:endParaRPr>
        </a:p>
      </dgm:t>
    </dgm:pt>
    <dgm:pt modelId="{2F211561-ED73-4341-ADD5-E35B83187B97}">
      <dgm:prSet phldrT="[Text]" custT="1"/>
      <dgm:spPr>
        <a:solidFill>
          <a:schemeClr val="bg2">
            <a:lumMod val="90000"/>
          </a:schemeClr>
        </a:solidFill>
      </dgm:spPr>
      <dgm:t>
        <a:bodyPr/>
        <a:lstStyle/>
        <a:p>
          <a:r>
            <a:rPr lang="en-US" sz="2000" b="1" dirty="0" err="1">
              <a:solidFill>
                <a:schemeClr val="tx1"/>
              </a:solidFill>
              <a:latin typeface="Arial" panose="020B0604020202020204" pitchFamily="34" charset="0"/>
              <a:cs typeface="Arial" panose="020B0604020202020204" pitchFamily="34" charset="0"/>
            </a:rPr>
            <a:t>Belum</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membudayanya</a:t>
          </a:r>
          <a:r>
            <a:rPr lang="en-US" sz="2000" b="1" dirty="0">
              <a:solidFill>
                <a:schemeClr val="tx1"/>
              </a:solidFill>
              <a:latin typeface="Arial" panose="020B0604020202020204" pitchFamily="34" charset="0"/>
              <a:cs typeface="Arial" panose="020B0604020202020204" pitchFamily="34" charset="0"/>
            </a:rPr>
            <a:t> PSN 3M Plus di </a:t>
          </a:r>
          <a:r>
            <a:rPr lang="en-US" sz="2000" b="1" dirty="0" err="1">
              <a:solidFill>
                <a:schemeClr val="tx1"/>
              </a:solidFill>
              <a:latin typeface="Arial" panose="020B0604020202020204" pitchFamily="34" charset="0"/>
              <a:cs typeface="Arial" panose="020B0604020202020204" pitchFamily="34" charset="0"/>
            </a:rPr>
            <a:t>masyarakat</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Masyarakat</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lebih</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menyukai</a:t>
          </a:r>
          <a:r>
            <a:rPr lang="en-US" sz="2000" b="1" dirty="0">
              <a:solidFill>
                <a:schemeClr val="tx1"/>
              </a:solidFill>
              <a:latin typeface="Arial" panose="020B0604020202020204" pitchFamily="34" charset="0"/>
              <a:cs typeface="Arial" panose="020B0604020202020204" pitchFamily="34" charset="0"/>
            </a:rPr>
            <a:t> fogging. </a:t>
          </a:r>
          <a:endParaRPr lang="en-US" sz="2000" b="1" dirty="0">
            <a:solidFill>
              <a:schemeClr val="tx1"/>
            </a:solidFill>
          </a:endParaRPr>
        </a:p>
      </dgm:t>
    </dgm:pt>
    <dgm:pt modelId="{0683EB15-5DB6-49B8-9A74-7A70C3CECB29}" type="parTrans" cxnId="{406455EF-D0A8-406A-B4DB-CE78715336ED}">
      <dgm:prSet/>
      <dgm:spPr/>
      <dgm:t>
        <a:bodyPr/>
        <a:lstStyle/>
        <a:p>
          <a:endParaRPr lang="en-SG" sz="2400" b="1">
            <a:solidFill>
              <a:schemeClr val="tx1"/>
            </a:solidFill>
          </a:endParaRPr>
        </a:p>
      </dgm:t>
    </dgm:pt>
    <dgm:pt modelId="{E5B185E5-45C8-46B4-A20F-57CADBACB6A4}" type="sibTrans" cxnId="{406455EF-D0A8-406A-B4DB-CE78715336ED}">
      <dgm:prSet/>
      <dgm:spPr/>
      <dgm:t>
        <a:bodyPr/>
        <a:lstStyle/>
        <a:p>
          <a:endParaRPr lang="en-SG" sz="2400" b="1">
            <a:solidFill>
              <a:schemeClr val="tx1"/>
            </a:solidFill>
          </a:endParaRPr>
        </a:p>
      </dgm:t>
    </dgm:pt>
    <dgm:pt modelId="{18C0E928-C0E8-4D5B-8EE3-79D98382CC1A}">
      <dgm:prSet phldrT="[Text]" custT="1"/>
      <dgm:spPr>
        <a:solidFill>
          <a:schemeClr val="accent4">
            <a:lumMod val="20000"/>
            <a:lumOff val="80000"/>
          </a:schemeClr>
        </a:solidFill>
      </dgm:spPr>
      <dgm:t>
        <a:bodyPr/>
        <a:lstStyle/>
        <a:p>
          <a:r>
            <a:rPr lang="en-US" sz="2000" b="1" dirty="0" err="1">
              <a:solidFill>
                <a:schemeClr val="tx1"/>
              </a:solidFill>
              <a:latin typeface="Arial" panose="020B0604020202020204" pitchFamily="34" charset="0"/>
              <a:cs typeface="Arial" panose="020B0604020202020204" pitchFamily="34" charset="0"/>
            </a:rPr>
            <a:t>Jejaring</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layanan</a:t>
          </a:r>
          <a:r>
            <a:rPr lang="en-US" sz="2000" b="1" dirty="0">
              <a:solidFill>
                <a:schemeClr val="tx1"/>
              </a:solidFill>
              <a:latin typeface="Arial" panose="020B0604020202020204" pitchFamily="34" charset="0"/>
              <a:cs typeface="Arial" panose="020B0604020202020204" pitchFamily="34" charset="0"/>
            </a:rPr>
            <a:t> Public-Private Mix </a:t>
          </a:r>
          <a:r>
            <a:rPr lang="en-US" sz="2000" b="1" dirty="0" err="1">
              <a:solidFill>
                <a:schemeClr val="tx1"/>
              </a:solidFill>
              <a:latin typeface="Arial" panose="020B0604020202020204" pitchFamily="34" charset="0"/>
              <a:cs typeface="Arial" panose="020B0604020202020204" pitchFamily="34" charset="0"/>
            </a:rPr>
            <a:t>belum</a:t>
          </a:r>
          <a:r>
            <a:rPr lang="en-US" sz="2000" b="1" dirty="0">
              <a:solidFill>
                <a:schemeClr val="tx1"/>
              </a:solidFill>
              <a:latin typeface="Arial" panose="020B0604020202020204" pitchFamily="34" charset="0"/>
              <a:cs typeface="Arial" panose="020B0604020202020204" pitchFamily="34" charset="0"/>
            </a:rPr>
            <a:t> optimal (</a:t>
          </a:r>
          <a:r>
            <a:rPr lang="en-US" sz="2000" b="1" dirty="0" err="1">
              <a:solidFill>
                <a:schemeClr val="tx1"/>
              </a:solidFill>
              <a:latin typeface="Arial" panose="020B0604020202020204" pitchFamily="34" charset="0"/>
              <a:cs typeface="Arial" panose="020B0604020202020204" pitchFamily="34" charset="0"/>
            </a:rPr>
            <a:t>surveilans</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dan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rujukan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tatalaksana</a:t>
          </a:r>
          <a:r>
            <a:rPr lang="en-US" sz="2000" b="1" dirty="0">
              <a:solidFill>
                <a:schemeClr val="tx1"/>
              </a:solidFill>
              <a:latin typeface="Arial" panose="020B0604020202020204" pitchFamily="34" charset="0"/>
              <a:cs typeface="Arial" panose="020B0604020202020204" pitchFamily="34" charset="0"/>
            </a:rPr>
            <a:t>)</a:t>
          </a:r>
          <a:endParaRPr lang="en-US" sz="2000" b="1" dirty="0">
            <a:solidFill>
              <a:schemeClr val="tx1"/>
            </a:solidFill>
          </a:endParaRPr>
        </a:p>
      </dgm:t>
    </dgm:pt>
    <dgm:pt modelId="{45BFF6A4-9183-4D65-99C9-3B5118A345A9}" type="parTrans" cxnId="{E2AF7729-0C93-4F4E-94D2-101614100A50}">
      <dgm:prSet/>
      <dgm:spPr/>
      <dgm:t>
        <a:bodyPr/>
        <a:lstStyle/>
        <a:p>
          <a:endParaRPr lang="en-SG" sz="2400" b="1">
            <a:solidFill>
              <a:schemeClr val="tx1"/>
            </a:solidFill>
          </a:endParaRPr>
        </a:p>
      </dgm:t>
    </dgm:pt>
    <dgm:pt modelId="{570F4D6F-4DF9-44A1-9A56-4ACA88C5537A}" type="sibTrans" cxnId="{E2AF7729-0C93-4F4E-94D2-101614100A50}">
      <dgm:prSet/>
      <dgm:spPr/>
      <dgm:t>
        <a:bodyPr/>
        <a:lstStyle/>
        <a:p>
          <a:endParaRPr lang="en-SG" sz="2400" b="1">
            <a:solidFill>
              <a:schemeClr val="tx1"/>
            </a:solidFill>
          </a:endParaRPr>
        </a:p>
      </dgm:t>
    </dgm:pt>
    <dgm:pt modelId="{C32118CA-208A-4B07-9570-8B399DA48933}">
      <dgm:prSet phldrT="[Text]" custT="1"/>
      <dgm:spPr>
        <a:solidFill>
          <a:schemeClr val="accent6">
            <a:lumMod val="20000"/>
            <a:lumOff val="80000"/>
          </a:schemeClr>
        </a:solidFill>
      </dgm:spPr>
      <dgm:t>
        <a:bodyPr/>
        <a:lstStyle/>
        <a:p>
          <a:r>
            <a:rPr lang="en-US" sz="2000" b="1" dirty="0" err="1">
              <a:solidFill>
                <a:schemeClr val="tx1"/>
              </a:solidFill>
              <a:latin typeface="Arial" panose="020B0604020202020204" pitchFamily="34" charset="0"/>
              <a:cs typeface="Arial" panose="020B0604020202020204" pitchFamily="34" charset="0"/>
            </a:rPr>
            <a:t>Komitmen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daerah</a:t>
          </a:r>
          <a:r>
            <a:rPr lang="en-US" sz="2000" b="1" dirty="0">
              <a:solidFill>
                <a:schemeClr val="tx1"/>
              </a:solidFill>
              <a:latin typeface="Arial" panose="020B0604020202020204" pitchFamily="34" charset="0"/>
              <a:cs typeface="Arial" panose="020B0604020202020204" pitchFamily="34" charset="0"/>
            </a:rPr>
            <a:t> yang </a:t>
          </a:r>
          <a:r>
            <a:rPr lang="en-US" sz="2000" b="1" dirty="0" err="1">
              <a:solidFill>
                <a:schemeClr val="tx1"/>
              </a:solidFill>
              <a:latin typeface="Arial" panose="020B0604020202020204" pitchFamily="34" charset="0"/>
              <a:cs typeface="Arial" panose="020B0604020202020204" pitchFamily="34" charset="0"/>
            </a:rPr>
            <a:t>belum</a:t>
          </a:r>
          <a:r>
            <a:rPr lang="en-US" sz="2000" b="1" dirty="0">
              <a:solidFill>
                <a:schemeClr val="tx1"/>
              </a:solidFill>
              <a:latin typeface="Arial" panose="020B0604020202020204" pitchFamily="34" charset="0"/>
              <a:cs typeface="Arial" panose="020B0604020202020204" pitchFamily="34" charset="0"/>
            </a:rPr>
            <a:t> optimal. APBD untuk </a:t>
          </a:r>
          <a:r>
            <a:rPr lang="en-US" sz="2000" b="1" dirty="0" err="1">
              <a:solidFill>
                <a:schemeClr val="tx1"/>
              </a:solidFill>
              <a:latin typeface="Arial" panose="020B0604020202020204" pitchFamily="34" charset="0"/>
              <a:cs typeface="Arial" panose="020B0604020202020204" pitchFamily="34" charset="0"/>
            </a:rPr>
            <a:t>penanggulanngan</a:t>
          </a:r>
          <a:r>
            <a:rPr lang="en-US" sz="2000" b="1" dirty="0">
              <a:solidFill>
                <a:schemeClr val="tx1"/>
              </a:solidFill>
              <a:latin typeface="Arial" panose="020B0604020202020204" pitchFamily="34" charset="0"/>
              <a:cs typeface="Arial" panose="020B0604020202020204" pitchFamily="34" charset="0"/>
            </a:rPr>
            <a:t> Dengue </a:t>
          </a:r>
          <a:r>
            <a:rPr lang="en-US" sz="2000" b="1" dirty="0" err="1">
              <a:solidFill>
                <a:schemeClr val="tx1"/>
              </a:solidFill>
              <a:latin typeface="Arial" panose="020B0604020202020204" pitchFamily="34" charset="0"/>
              <a:cs typeface="Arial" panose="020B0604020202020204" pitchFamily="34" charset="0"/>
            </a:rPr>
            <a:t>belum</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memadai</a:t>
          </a:r>
          <a:r>
            <a:rPr lang="en-US" sz="2000" b="1" dirty="0">
              <a:solidFill>
                <a:schemeClr val="tx1"/>
              </a:solidFill>
              <a:latin typeface="Arial" panose="020B0604020202020204" pitchFamily="34" charset="0"/>
              <a:cs typeface="Arial" panose="020B0604020202020204" pitchFamily="34" charset="0"/>
            </a:rPr>
            <a:t>.</a:t>
          </a:r>
          <a:endParaRPr lang="en-US" sz="2000" b="1" dirty="0">
            <a:solidFill>
              <a:schemeClr val="tx1"/>
            </a:solidFill>
          </a:endParaRPr>
        </a:p>
      </dgm:t>
    </dgm:pt>
    <dgm:pt modelId="{4F23C380-B233-427F-88B6-E7F1D0BF9B31}" type="parTrans" cxnId="{09B42A94-F3FE-4FFE-8698-CC69E63CDB74}">
      <dgm:prSet/>
      <dgm:spPr/>
      <dgm:t>
        <a:bodyPr/>
        <a:lstStyle/>
        <a:p>
          <a:endParaRPr lang="en-SG" sz="2400" b="1">
            <a:solidFill>
              <a:schemeClr val="tx1"/>
            </a:solidFill>
          </a:endParaRPr>
        </a:p>
      </dgm:t>
    </dgm:pt>
    <dgm:pt modelId="{641368A4-F412-4D7A-8ED3-8388C3747E4E}" type="sibTrans" cxnId="{09B42A94-F3FE-4FFE-8698-CC69E63CDB74}">
      <dgm:prSet/>
      <dgm:spPr/>
      <dgm:t>
        <a:bodyPr/>
        <a:lstStyle/>
        <a:p>
          <a:endParaRPr lang="en-SG" sz="2400" b="1">
            <a:solidFill>
              <a:schemeClr val="tx1"/>
            </a:solidFill>
          </a:endParaRPr>
        </a:p>
      </dgm:t>
    </dgm:pt>
    <dgm:pt modelId="{C265E2BB-6764-4EC9-942C-2D88C8BAB1FE}">
      <dgm:prSet phldrT="[Text]"/>
      <dgm:spPr/>
      <dgm:t>
        <a:bodyPr/>
        <a:lstStyle/>
        <a:p>
          <a:endParaRPr lang="en-US" sz="2400" b="1" dirty="0">
            <a:solidFill>
              <a:schemeClr val="tx1"/>
            </a:solidFill>
          </a:endParaRPr>
        </a:p>
      </dgm:t>
    </dgm:pt>
    <dgm:pt modelId="{AEB9D1CF-24D0-4738-BC9D-9FCB39EEA1C8}" type="parTrans" cxnId="{9F2D2352-CCDA-4FCC-A9F0-CCDFFE08E3B9}">
      <dgm:prSet/>
      <dgm:spPr/>
      <dgm:t>
        <a:bodyPr/>
        <a:lstStyle/>
        <a:p>
          <a:endParaRPr lang="en-SG" sz="2400" b="1">
            <a:solidFill>
              <a:schemeClr val="tx1"/>
            </a:solidFill>
          </a:endParaRPr>
        </a:p>
      </dgm:t>
    </dgm:pt>
    <dgm:pt modelId="{5305ECF1-FC0B-4820-A004-2EC749C3A49A}" type="sibTrans" cxnId="{9F2D2352-CCDA-4FCC-A9F0-CCDFFE08E3B9}">
      <dgm:prSet/>
      <dgm:spPr/>
      <dgm:t>
        <a:bodyPr/>
        <a:lstStyle/>
        <a:p>
          <a:endParaRPr lang="en-SG" sz="2400" b="1">
            <a:solidFill>
              <a:schemeClr val="tx1"/>
            </a:solidFill>
          </a:endParaRPr>
        </a:p>
      </dgm:t>
    </dgm:pt>
    <dgm:pt modelId="{77CD82B7-588B-47AD-BFED-96D9592DB214}">
      <dgm:prSet phldrT="[Text]" custT="1"/>
      <dgm:spPr>
        <a:solidFill>
          <a:schemeClr val="bg1">
            <a:lumMod val="95000"/>
          </a:schemeClr>
        </a:solidFill>
      </dgm:spPr>
      <dgm:t>
        <a:bodyPr/>
        <a:lstStyle/>
        <a:p>
          <a:r>
            <a:rPr lang="en-US" altLang="en-US" sz="2000" b="1" dirty="0" err="1">
              <a:solidFill>
                <a:schemeClr val="tx1"/>
              </a:solidFill>
              <a:latin typeface="Arial" panose="020B0604020202020204" pitchFamily="34" charset="0"/>
              <a:cs typeface="Arial" panose="020B0604020202020204" pitchFamily="34" charset="0"/>
            </a:rPr>
            <a:t>Sistem</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surveilans</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kasus</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belum</a:t>
          </a:r>
          <a:r>
            <a:rPr lang="en-US" altLang="en-US" sz="2000" b="1" dirty="0">
              <a:solidFill>
                <a:schemeClr val="tx1"/>
              </a:solidFill>
              <a:latin typeface="Arial" panose="020B0604020202020204" pitchFamily="34" charset="0"/>
              <a:cs typeface="Arial" panose="020B0604020202020204" pitchFamily="34" charset="0"/>
            </a:rPr>
            <a:t> optimal untuk </a:t>
          </a:r>
          <a:r>
            <a:rPr lang="en-US" altLang="en-US" sz="2000" b="1" dirty="0" err="1">
              <a:solidFill>
                <a:schemeClr val="tx1"/>
              </a:solidFill>
              <a:latin typeface="Arial" panose="020B0604020202020204" pitchFamily="34" charset="0"/>
              <a:cs typeface="Arial" panose="020B0604020202020204" pitchFamily="34" charset="0"/>
            </a:rPr>
            <a:t>memantau</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tren</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perkembangan</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kasus</a:t>
          </a:r>
          <a:endParaRPr lang="en-US" sz="2000" b="1" dirty="0">
            <a:solidFill>
              <a:schemeClr val="tx1"/>
            </a:solidFill>
          </a:endParaRPr>
        </a:p>
      </dgm:t>
    </dgm:pt>
    <dgm:pt modelId="{1B29C78B-8FF5-4292-B149-3F71E92025DF}" type="parTrans" cxnId="{97ADA1B4-F03B-4533-B0C2-32D53335DD5D}">
      <dgm:prSet/>
      <dgm:spPr/>
      <dgm:t>
        <a:bodyPr/>
        <a:lstStyle/>
        <a:p>
          <a:endParaRPr lang="en-SG" sz="2400" b="1">
            <a:solidFill>
              <a:schemeClr val="tx1"/>
            </a:solidFill>
          </a:endParaRPr>
        </a:p>
      </dgm:t>
    </dgm:pt>
    <dgm:pt modelId="{092D9633-B1B1-4117-8FF5-FAD18A4E4C2D}" type="sibTrans" cxnId="{97ADA1B4-F03B-4533-B0C2-32D53335DD5D}">
      <dgm:prSet/>
      <dgm:spPr/>
      <dgm:t>
        <a:bodyPr/>
        <a:lstStyle/>
        <a:p>
          <a:endParaRPr lang="en-SG" sz="2400" b="1">
            <a:solidFill>
              <a:schemeClr val="tx1"/>
            </a:solidFill>
          </a:endParaRPr>
        </a:p>
      </dgm:t>
    </dgm:pt>
    <dgm:pt modelId="{080828B9-78B7-45DF-A72E-7D578FD5A683}">
      <dgm:prSet custT="1"/>
      <dgm:spPr>
        <a:solidFill>
          <a:schemeClr val="accent1">
            <a:lumMod val="20000"/>
            <a:lumOff val="80000"/>
          </a:schemeClr>
        </a:solidFill>
      </dgm:spPr>
      <dgm:t>
        <a:bodyPr/>
        <a:lstStyle/>
        <a:p>
          <a:r>
            <a:rPr lang="en-US" sz="2000" b="1" dirty="0" err="1">
              <a:solidFill>
                <a:schemeClr val="tx1"/>
              </a:solidFill>
              <a:latin typeface="Arial" panose="020B0604020202020204" pitchFamily="34" charset="0"/>
              <a:cs typeface="Arial" panose="020B0604020202020204" pitchFamily="34" charset="0"/>
            </a:rPr>
            <a:t>Keterlambatan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Penyelidikan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Epidemiologi</a:t>
          </a:r>
          <a:r>
            <a:rPr lang="en-US" sz="2000" b="1" dirty="0">
              <a:solidFill>
                <a:schemeClr val="tx1"/>
              </a:solidFill>
              <a:latin typeface="Arial" panose="020B0604020202020204" pitchFamily="34" charset="0"/>
              <a:cs typeface="Arial" panose="020B0604020202020204" pitchFamily="34" charset="0"/>
            </a:rPr>
            <a:t> untuk </a:t>
          </a:r>
          <a:r>
            <a:rPr lang="en-US" sz="2000" b="1" dirty="0" err="1">
              <a:solidFill>
                <a:schemeClr val="tx1"/>
              </a:solidFill>
              <a:latin typeface="Arial" panose="020B0604020202020204" pitchFamily="34" charset="0"/>
              <a:cs typeface="Arial" panose="020B0604020202020204" pitchFamily="34" charset="0"/>
            </a:rPr>
            <a:t>menekan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kasus</a:t>
          </a:r>
          <a:r>
            <a:rPr lang="en-US" sz="2000" b="1" dirty="0">
              <a:solidFill>
                <a:schemeClr val="tx1"/>
              </a:solidFill>
              <a:latin typeface="Arial" panose="020B0604020202020204" pitchFamily="34" charset="0"/>
              <a:cs typeface="Arial" panose="020B0604020202020204" pitchFamily="34" charset="0"/>
            </a:rPr>
            <a:t> Dengue </a:t>
          </a:r>
          <a:r>
            <a:rPr lang="en-US" sz="2000" b="1" dirty="0" err="1">
              <a:solidFill>
                <a:schemeClr val="tx1"/>
              </a:solidFill>
              <a:latin typeface="Arial" panose="020B0604020202020204" pitchFamily="34" charset="0"/>
              <a:cs typeface="Arial" panose="020B0604020202020204" pitchFamily="34" charset="0"/>
            </a:rPr>
            <a:t>semakin</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besar</a:t>
          </a:r>
          <a:r>
            <a:rPr lang="en-US" sz="2000" b="1" dirty="0">
              <a:solidFill>
                <a:schemeClr val="tx1"/>
              </a:solidFill>
              <a:latin typeface="Arial" panose="020B0604020202020204" pitchFamily="34" charset="0"/>
              <a:cs typeface="Arial" panose="020B0604020202020204" pitchFamily="34" charset="0"/>
            </a:rPr>
            <a:t>.</a:t>
          </a:r>
          <a:endParaRPr lang="en-US" sz="2000" b="1" dirty="0">
            <a:solidFill>
              <a:schemeClr val="tx1"/>
            </a:solidFill>
          </a:endParaRPr>
        </a:p>
      </dgm:t>
    </dgm:pt>
    <dgm:pt modelId="{11E74AF9-E3EE-40B6-A42F-8E9D4AAB174E}" type="parTrans" cxnId="{5B2D6FD2-1E9D-47C8-9AA0-7F98A7683477}">
      <dgm:prSet/>
      <dgm:spPr/>
      <dgm:t>
        <a:bodyPr/>
        <a:lstStyle/>
        <a:p>
          <a:endParaRPr lang="en-SG" sz="2400" b="1">
            <a:solidFill>
              <a:schemeClr val="tx1"/>
            </a:solidFill>
          </a:endParaRPr>
        </a:p>
      </dgm:t>
    </dgm:pt>
    <dgm:pt modelId="{29341B04-DAE7-4F94-9364-CCE0B0303109}" type="sibTrans" cxnId="{5B2D6FD2-1E9D-47C8-9AA0-7F98A7683477}">
      <dgm:prSet/>
      <dgm:spPr/>
      <dgm:t>
        <a:bodyPr/>
        <a:lstStyle/>
        <a:p>
          <a:endParaRPr lang="en-SG" sz="2400" b="1">
            <a:solidFill>
              <a:schemeClr val="tx1"/>
            </a:solidFill>
          </a:endParaRPr>
        </a:p>
      </dgm:t>
    </dgm:pt>
    <dgm:pt modelId="{276D24B5-CB2B-40CE-9467-75B06C0806E2}">
      <dgm:prSet/>
      <dgm:spPr/>
      <dgm:t>
        <a:bodyPr/>
        <a:lstStyle/>
        <a:p>
          <a:endParaRPr lang="en-SG" b="1">
            <a:solidFill>
              <a:schemeClr val="tx1"/>
            </a:solidFill>
          </a:endParaRPr>
        </a:p>
      </dgm:t>
    </dgm:pt>
    <dgm:pt modelId="{17FB7C31-3EE1-483E-8D3C-CD86F128A165}" type="parTrans" cxnId="{2CA7B1DF-322C-495C-A8EB-DB72F09B9E9D}">
      <dgm:prSet/>
      <dgm:spPr/>
      <dgm:t>
        <a:bodyPr/>
        <a:lstStyle/>
        <a:p>
          <a:endParaRPr lang="en-SG" sz="2400" b="1">
            <a:solidFill>
              <a:schemeClr val="tx1"/>
            </a:solidFill>
          </a:endParaRPr>
        </a:p>
      </dgm:t>
    </dgm:pt>
    <dgm:pt modelId="{C3EBDCF0-C7AF-4C11-9C46-68F0FAAFD39E}" type="sibTrans" cxnId="{2CA7B1DF-322C-495C-A8EB-DB72F09B9E9D}">
      <dgm:prSet/>
      <dgm:spPr/>
      <dgm:t>
        <a:bodyPr/>
        <a:lstStyle/>
        <a:p>
          <a:endParaRPr lang="en-SG" sz="2400" b="1">
            <a:solidFill>
              <a:schemeClr val="tx1"/>
            </a:solidFill>
          </a:endParaRPr>
        </a:p>
      </dgm:t>
    </dgm:pt>
    <dgm:pt modelId="{8962DDB6-A63A-4A16-BB25-5BAB5718FA9A}">
      <dgm:prSet custT="1"/>
      <dgm:spPr>
        <a:solidFill>
          <a:schemeClr val="accent2">
            <a:lumMod val="20000"/>
            <a:lumOff val="80000"/>
          </a:schemeClr>
        </a:solidFill>
      </dgm:spPr>
      <dgm:t>
        <a:bodyPr/>
        <a:lstStyle/>
        <a:p>
          <a:r>
            <a:rPr lang="en-US" altLang="en-US" sz="2000" b="1" dirty="0" err="1">
              <a:solidFill>
                <a:schemeClr val="tx1"/>
              </a:solidFill>
              <a:latin typeface="Arial" panose="020B0604020202020204" pitchFamily="34" charset="0"/>
              <a:cs typeface="Arial" panose="020B0604020202020204" pitchFamily="34" charset="0"/>
            </a:rPr>
            <a:t>Penanganan</a:t>
          </a:r>
          <a:r>
            <a:rPr lang="en-US" altLang="en-US" sz="2000" b="1" dirty="0">
              <a:solidFill>
                <a:schemeClr val="tx1"/>
              </a:solidFill>
              <a:latin typeface="Arial" panose="020B0604020202020204" pitchFamily="34" charset="0"/>
              <a:cs typeface="Arial" panose="020B0604020202020204" pitchFamily="34" charset="0"/>
            </a:rPr>
            <a:t> KLB </a:t>
          </a:r>
          <a:r>
            <a:rPr lang="en-US" altLang="en-US" sz="2000" b="1" dirty="0" err="1">
              <a:solidFill>
                <a:schemeClr val="tx1"/>
              </a:solidFill>
              <a:latin typeface="Arial" panose="020B0604020202020204" pitchFamily="34" charset="0"/>
              <a:cs typeface="Arial" panose="020B0604020202020204" pitchFamily="34" charset="0"/>
            </a:rPr>
            <a:t>belum</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berjalan</a:t>
          </a:r>
          <a:r>
            <a:rPr lang="en-US" altLang="en-US" sz="2000" b="1" dirty="0">
              <a:solidFill>
                <a:schemeClr val="tx1"/>
              </a:solidFill>
              <a:latin typeface="Arial" panose="020B0604020202020204" pitchFamily="34" charset="0"/>
              <a:cs typeface="Arial" panose="020B0604020202020204" pitchFamily="34" charset="0"/>
            </a:rPr>
            <a:t> optimal, </a:t>
          </a:r>
          <a:r>
            <a:rPr lang="en-US" altLang="en-US" sz="2000" b="1" dirty="0" err="1">
              <a:solidFill>
                <a:schemeClr val="tx1"/>
              </a:solidFill>
              <a:latin typeface="Arial" panose="020B0604020202020204" pitchFamily="34" charset="0"/>
              <a:cs typeface="Arial" panose="020B0604020202020204" pitchFamily="34" charset="0"/>
            </a:rPr>
            <a:t>beberapa</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daerah</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telat</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enggan</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menetapkan</a:t>
          </a:r>
          <a:r>
            <a:rPr lang="en-US" altLang="en-US" sz="2000" b="1" dirty="0">
              <a:solidFill>
                <a:schemeClr val="tx1"/>
              </a:solidFill>
              <a:latin typeface="Arial" panose="020B0604020202020204" pitchFamily="34" charset="0"/>
              <a:cs typeface="Arial" panose="020B0604020202020204" pitchFamily="34" charset="0"/>
            </a:rPr>
            <a:t> </a:t>
          </a:r>
          <a:r>
            <a:rPr lang="en-US" altLang="en-US" sz="2000" b="1" dirty="0" err="1">
              <a:solidFill>
                <a:schemeClr val="tx1"/>
              </a:solidFill>
              <a:latin typeface="Arial" panose="020B0604020202020204" pitchFamily="34" charset="0"/>
              <a:cs typeface="Arial" panose="020B0604020202020204" pitchFamily="34" charset="0"/>
            </a:rPr>
            <a:t>sebagai</a:t>
          </a:r>
          <a:r>
            <a:rPr lang="en-US" altLang="en-US" sz="2000" b="1" dirty="0">
              <a:solidFill>
                <a:schemeClr val="tx1"/>
              </a:solidFill>
              <a:latin typeface="Arial" panose="020B0604020202020204" pitchFamily="34" charset="0"/>
              <a:cs typeface="Arial" panose="020B0604020202020204" pitchFamily="34" charset="0"/>
            </a:rPr>
            <a:t> KLB.</a:t>
          </a:r>
          <a:endParaRPr lang="en-US" sz="2000" b="1" dirty="0">
            <a:solidFill>
              <a:schemeClr val="tx1"/>
            </a:solidFill>
          </a:endParaRPr>
        </a:p>
      </dgm:t>
    </dgm:pt>
    <dgm:pt modelId="{EE5142C1-EC3A-48E3-B50C-187EA67B35B0}" type="parTrans" cxnId="{0D1CD40F-FD68-4167-8AF1-FFF47A346924}">
      <dgm:prSet/>
      <dgm:spPr/>
      <dgm:t>
        <a:bodyPr/>
        <a:lstStyle/>
        <a:p>
          <a:endParaRPr lang="en-SG" sz="2400" b="1">
            <a:solidFill>
              <a:schemeClr val="tx1"/>
            </a:solidFill>
          </a:endParaRPr>
        </a:p>
      </dgm:t>
    </dgm:pt>
    <dgm:pt modelId="{C012291E-845F-4EBE-A82B-1548CA5B17D6}" type="sibTrans" cxnId="{0D1CD40F-FD68-4167-8AF1-FFF47A346924}">
      <dgm:prSet/>
      <dgm:spPr/>
      <dgm:t>
        <a:bodyPr/>
        <a:lstStyle/>
        <a:p>
          <a:endParaRPr lang="en-SG" sz="2400" b="1">
            <a:solidFill>
              <a:schemeClr val="tx1"/>
            </a:solidFill>
          </a:endParaRPr>
        </a:p>
      </dgm:t>
    </dgm:pt>
    <dgm:pt modelId="{0218B0A0-4B2D-4556-9A8C-0060CBC4C138}">
      <dgm:prSet/>
      <dgm:spPr/>
      <dgm:t>
        <a:bodyPr/>
        <a:lstStyle/>
        <a:p>
          <a:endParaRPr lang="en-US" sz="2400" b="1" dirty="0">
            <a:solidFill>
              <a:schemeClr val="tx1"/>
            </a:solidFill>
          </a:endParaRPr>
        </a:p>
      </dgm:t>
    </dgm:pt>
    <dgm:pt modelId="{F63B1FEA-9632-46B1-81D7-8105C15053F5}" type="parTrans" cxnId="{C7BC277B-8C1B-4E25-9C8A-032B9C20F20E}">
      <dgm:prSet/>
      <dgm:spPr/>
      <dgm:t>
        <a:bodyPr/>
        <a:lstStyle/>
        <a:p>
          <a:endParaRPr lang="en-SG" sz="2400" b="1">
            <a:solidFill>
              <a:schemeClr val="tx1"/>
            </a:solidFill>
          </a:endParaRPr>
        </a:p>
      </dgm:t>
    </dgm:pt>
    <dgm:pt modelId="{16F6E36E-BDA2-4854-B143-809E9A12CA41}" type="sibTrans" cxnId="{C7BC277B-8C1B-4E25-9C8A-032B9C20F20E}">
      <dgm:prSet/>
      <dgm:spPr/>
      <dgm:t>
        <a:bodyPr/>
        <a:lstStyle/>
        <a:p>
          <a:endParaRPr lang="en-SG" sz="2400" b="1">
            <a:solidFill>
              <a:schemeClr val="tx1"/>
            </a:solidFill>
          </a:endParaRPr>
        </a:p>
      </dgm:t>
    </dgm:pt>
    <dgm:pt modelId="{E918AE59-27EB-4B82-ACD9-D8A1D6025B06}" type="pres">
      <dgm:prSet presAssocID="{0B7A8710-9039-4AFE-8449-BD81C08A30F2}" presName="Name0" presStyleCnt="0">
        <dgm:presLayoutVars>
          <dgm:chMax val="7"/>
          <dgm:chPref val="7"/>
          <dgm:dir/>
        </dgm:presLayoutVars>
      </dgm:prSet>
      <dgm:spPr/>
    </dgm:pt>
    <dgm:pt modelId="{DF015EF9-52B0-4F09-8268-0AD52A3DF7D2}" type="pres">
      <dgm:prSet presAssocID="{0B7A8710-9039-4AFE-8449-BD81C08A30F2}" presName="Name1" presStyleCnt="0"/>
      <dgm:spPr/>
    </dgm:pt>
    <dgm:pt modelId="{E07DBC3E-5471-4066-94A9-A4820E0C3D05}" type="pres">
      <dgm:prSet presAssocID="{0B7A8710-9039-4AFE-8449-BD81C08A30F2}" presName="cycle" presStyleCnt="0"/>
      <dgm:spPr/>
    </dgm:pt>
    <dgm:pt modelId="{F80CC784-0877-450F-9446-36196B2B53EB}" type="pres">
      <dgm:prSet presAssocID="{0B7A8710-9039-4AFE-8449-BD81C08A30F2}" presName="srcNode" presStyleLbl="node1" presStyleIdx="0" presStyleCnt="7"/>
      <dgm:spPr/>
    </dgm:pt>
    <dgm:pt modelId="{989816FD-A763-4178-A26D-4AEA78E011AB}" type="pres">
      <dgm:prSet presAssocID="{0B7A8710-9039-4AFE-8449-BD81C08A30F2}" presName="conn" presStyleLbl="parChTrans1D2" presStyleIdx="0" presStyleCnt="1"/>
      <dgm:spPr/>
    </dgm:pt>
    <dgm:pt modelId="{5390F454-FD66-4429-BB49-B6DEF1FA48CF}" type="pres">
      <dgm:prSet presAssocID="{0B7A8710-9039-4AFE-8449-BD81C08A30F2}" presName="extraNode" presStyleLbl="node1" presStyleIdx="0" presStyleCnt="7"/>
      <dgm:spPr/>
    </dgm:pt>
    <dgm:pt modelId="{9960BF79-4366-405D-AA0E-90D615710906}" type="pres">
      <dgm:prSet presAssocID="{0B7A8710-9039-4AFE-8449-BD81C08A30F2}" presName="dstNode" presStyleLbl="node1" presStyleIdx="0" presStyleCnt="7"/>
      <dgm:spPr/>
    </dgm:pt>
    <dgm:pt modelId="{A1471E71-9E76-44F8-8FDD-263140452A9C}" type="pres">
      <dgm:prSet presAssocID="{C49E6B63-CC80-4A88-9043-7120C9D662A8}" presName="text_1" presStyleLbl="node1" presStyleIdx="0" presStyleCnt="7">
        <dgm:presLayoutVars>
          <dgm:bulletEnabled val="1"/>
        </dgm:presLayoutVars>
      </dgm:prSet>
      <dgm:spPr/>
    </dgm:pt>
    <dgm:pt modelId="{D9C29E4B-65AD-4534-AD60-E29E8E80E179}" type="pres">
      <dgm:prSet presAssocID="{C49E6B63-CC80-4A88-9043-7120C9D662A8}" presName="accent_1" presStyleCnt="0"/>
      <dgm:spPr/>
    </dgm:pt>
    <dgm:pt modelId="{BDD4BF05-981C-45B9-A0EA-4D147FF3D22C}" type="pres">
      <dgm:prSet presAssocID="{C49E6B63-CC80-4A88-9043-7120C9D662A8}" presName="accentRepeatNode" presStyleLbl="solidFgAcc1" presStyleIdx="0" presStyleCnt="7"/>
      <dgm:spPr>
        <a:solidFill>
          <a:schemeClr val="accent2"/>
        </a:solidFill>
      </dgm:spPr>
    </dgm:pt>
    <dgm:pt modelId="{53529AA0-8BAD-4D0C-9107-61676E59D643}" type="pres">
      <dgm:prSet presAssocID="{2F211561-ED73-4341-ADD5-E35B83187B97}" presName="text_2" presStyleLbl="node1" presStyleIdx="1" presStyleCnt="7" custScaleY="156518">
        <dgm:presLayoutVars>
          <dgm:bulletEnabled val="1"/>
        </dgm:presLayoutVars>
      </dgm:prSet>
      <dgm:spPr/>
    </dgm:pt>
    <dgm:pt modelId="{454C3C33-B53E-4FD6-8339-326B7601BED3}" type="pres">
      <dgm:prSet presAssocID="{2F211561-ED73-4341-ADD5-E35B83187B97}" presName="accent_2" presStyleCnt="0"/>
      <dgm:spPr/>
    </dgm:pt>
    <dgm:pt modelId="{B5AD47BD-EDC6-428D-AEEF-5525A41E1C87}" type="pres">
      <dgm:prSet presAssocID="{2F211561-ED73-4341-ADD5-E35B83187B97}" presName="accentRepeatNode" presStyleLbl="solidFgAcc1" presStyleIdx="1" presStyleCnt="7"/>
      <dgm:spPr>
        <a:solidFill>
          <a:schemeClr val="accent1">
            <a:lumMod val="75000"/>
          </a:schemeClr>
        </a:solidFill>
      </dgm:spPr>
    </dgm:pt>
    <dgm:pt modelId="{B1542E3C-7881-401D-95F7-E0052D81A68A}" type="pres">
      <dgm:prSet presAssocID="{18C0E928-C0E8-4D5B-8EE3-79D98382CC1A}" presName="text_3" presStyleLbl="node1" presStyleIdx="2" presStyleCnt="7">
        <dgm:presLayoutVars>
          <dgm:bulletEnabled val="1"/>
        </dgm:presLayoutVars>
      </dgm:prSet>
      <dgm:spPr/>
    </dgm:pt>
    <dgm:pt modelId="{0A2E39BA-2F6D-474E-8298-CDDC25D98CA9}" type="pres">
      <dgm:prSet presAssocID="{18C0E928-C0E8-4D5B-8EE3-79D98382CC1A}" presName="accent_3" presStyleCnt="0"/>
      <dgm:spPr/>
    </dgm:pt>
    <dgm:pt modelId="{F9095F19-17DA-4B88-8A61-C25241D134D3}" type="pres">
      <dgm:prSet presAssocID="{18C0E928-C0E8-4D5B-8EE3-79D98382CC1A}" presName="accentRepeatNode" presStyleLbl="solidFgAcc1" presStyleIdx="2" presStyleCnt="7"/>
      <dgm:spPr>
        <a:solidFill>
          <a:schemeClr val="accent2"/>
        </a:solidFill>
      </dgm:spPr>
    </dgm:pt>
    <dgm:pt modelId="{FB9017D3-ADE3-460F-AEF2-8071C5311AFC}" type="pres">
      <dgm:prSet presAssocID="{080828B9-78B7-45DF-A72E-7D578FD5A683}" presName="text_4" presStyleLbl="node1" presStyleIdx="3" presStyleCnt="7">
        <dgm:presLayoutVars>
          <dgm:bulletEnabled val="1"/>
        </dgm:presLayoutVars>
      </dgm:prSet>
      <dgm:spPr/>
    </dgm:pt>
    <dgm:pt modelId="{081F7884-3F3C-49E8-A2CB-F5C1AF84D0F3}" type="pres">
      <dgm:prSet presAssocID="{080828B9-78B7-45DF-A72E-7D578FD5A683}" presName="accent_4" presStyleCnt="0"/>
      <dgm:spPr/>
    </dgm:pt>
    <dgm:pt modelId="{9383B1C1-B2A3-4C71-8ADC-535452A5159F}" type="pres">
      <dgm:prSet presAssocID="{080828B9-78B7-45DF-A72E-7D578FD5A683}" presName="accentRepeatNode" presStyleLbl="solidFgAcc1" presStyleIdx="3" presStyleCnt="7"/>
      <dgm:spPr>
        <a:solidFill>
          <a:srgbClr val="5B9BD5"/>
        </a:solidFill>
      </dgm:spPr>
    </dgm:pt>
    <dgm:pt modelId="{EB033978-8484-4170-9FFB-79443F8B7897}" type="pres">
      <dgm:prSet presAssocID="{C32118CA-208A-4B07-9570-8B399DA48933}" presName="text_5" presStyleLbl="node1" presStyleIdx="4" presStyleCnt="7" custLinFactNeighborX="785" custLinFactNeighborY="9141">
        <dgm:presLayoutVars>
          <dgm:bulletEnabled val="1"/>
        </dgm:presLayoutVars>
      </dgm:prSet>
      <dgm:spPr/>
    </dgm:pt>
    <dgm:pt modelId="{B0BC5FB3-2BB8-4508-8299-764C71AE2D41}" type="pres">
      <dgm:prSet presAssocID="{C32118CA-208A-4B07-9570-8B399DA48933}" presName="accent_5" presStyleCnt="0"/>
      <dgm:spPr/>
    </dgm:pt>
    <dgm:pt modelId="{62668605-A3AC-4DBA-A3FC-FBEF8B30F26D}" type="pres">
      <dgm:prSet presAssocID="{C32118CA-208A-4B07-9570-8B399DA48933}" presName="accentRepeatNode" presStyleLbl="solidFgAcc1" presStyleIdx="4" presStyleCnt="7"/>
      <dgm:spPr>
        <a:solidFill>
          <a:schemeClr val="tx2">
            <a:lumMod val="75000"/>
          </a:schemeClr>
        </a:solidFill>
      </dgm:spPr>
    </dgm:pt>
    <dgm:pt modelId="{C73FD92F-A271-4A54-BCED-BC3E8A674321}" type="pres">
      <dgm:prSet presAssocID="{77CD82B7-588B-47AD-BFED-96D9592DB214}" presName="text_6" presStyleLbl="node1" presStyleIdx="5" presStyleCnt="7">
        <dgm:presLayoutVars>
          <dgm:bulletEnabled val="1"/>
        </dgm:presLayoutVars>
      </dgm:prSet>
      <dgm:spPr/>
    </dgm:pt>
    <dgm:pt modelId="{7D8D2DE3-52F4-4DF1-AE8A-426E555A474F}" type="pres">
      <dgm:prSet presAssocID="{77CD82B7-588B-47AD-BFED-96D9592DB214}" presName="accent_6" presStyleCnt="0"/>
      <dgm:spPr/>
    </dgm:pt>
    <dgm:pt modelId="{CFFB771E-8672-4D51-8A5F-220C485F8EE1}" type="pres">
      <dgm:prSet presAssocID="{77CD82B7-588B-47AD-BFED-96D9592DB214}" presName="accentRepeatNode" presStyleLbl="solidFgAcc1" presStyleIdx="5" presStyleCnt="7"/>
      <dgm:spPr>
        <a:solidFill>
          <a:schemeClr val="accent6">
            <a:lumMod val="50000"/>
          </a:schemeClr>
        </a:solidFill>
      </dgm:spPr>
    </dgm:pt>
    <dgm:pt modelId="{D8D826BC-D738-421F-B1F8-4F58C91DEA6F}" type="pres">
      <dgm:prSet presAssocID="{8962DDB6-A63A-4A16-BB25-5BAB5718FA9A}" presName="text_7" presStyleLbl="node1" presStyleIdx="6" presStyleCnt="7">
        <dgm:presLayoutVars>
          <dgm:bulletEnabled val="1"/>
        </dgm:presLayoutVars>
      </dgm:prSet>
      <dgm:spPr/>
    </dgm:pt>
    <dgm:pt modelId="{0B134085-34C5-4B82-BD6B-E1728264CAEE}" type="pres">
      <dgm:prSet presAssocID="{8962DDB6-A63A-4A16-BB25-5BAB5718FA9A}" presName="accent_7" presStyleCnt="0"/>
      <dgm:spPr/>
    </dgm:pt>
    <dgm:pt modelId="{B1F29F82-35D7-4924-BEB7-6D0122FAE794}" type="pres">
      <dgm:prSet presAssocID="{8962DDB6-A63A-4A16-BB25-5BAB5718FA9A}" presName="accentRepeatNode" presStyleLbl="solidFgAcc1" presStyleIdx="6" presStyleCnt="7"/>
      <dgm:spPr>
        <a:solidFill>
          <a:srgbClr val="C00000"/>
        </a:solidFill>
      </dgm:spPr>
    </dgm:pt>
  </dgm:ptLst>
  <dgm:cxnLst>
    <dgm:cxn modelId="{8B3C4605-74EA-4054-80FB-2E0F73B3DAE7}" srcId="{0B7A8710-9039-4AFE-8449-BD81C08A30F2}" destId="{C49E6B63-CC80-4A88-9043-7120C9D662A8}" srcOrd="0" destOrd="0" parTransId="{41D16D8A-7ADB-472C-8748-7C4DB107A7F3}" sibTransId="{F44B7D55-C99E-4724-946F-749411952E9D}"/>
    <dgm:cxn modelId="{0D1CD40F-FD68-4167-8AF1-FFF47A346924}" srcId="{0B7A8710-9039-4AFE-8449-BD81C08A30F2}" destId="{8962DDB6-A63A-4A16-BB25-5BAB5718FA9A}" srcOrd="6" destOrd="0" parTransId="{EE5142C1-EC3A-48E3-B50C-187EA67B35B0}" sibTransId="{C012291E-845F-4EBE-A82B-1548CA5B17D6}"/>
    <dgm:cxn modelId="{1DEA0C28-0C18-4F01-811D-E518648488BD}" type="presOf" srcId="{C32118CA-208A-4B07-9570-8B399DA48933}" destId="{EB033978-8484-4170-9FFB-79443F8B7897}" srcOrd="0" destOrd="0" presId="urn:microsoft.com/office/officeart/2008/layout/VerticalCurvedList"/>
    <dgm:cxn modelId="{E2AF7729-0C93-4F4E-94D2-101614100A50}" srcId="{0B7A8710-9039-4AFE-8449-BD81C08A30F2}" destId="{18C0E928-C0E8-4D5B-8EE3-79D98382CC1A}" srcOrd="2" destOrd="0" parTransId="{45BFF6A4-9183-4D65-99C9-3B5118A345A9}" sibTransId="{570F4D6F-4DF9-44A1-9A56-4ACA88C5537A}"/>
    <dgm:cxn modelId="{00DFE849-E1FA-4950-B31B-5FD81C23B6E3}" type="presOf" srcId="{18C0E928-C0E8-4D5B-8EE3-79D98382CC1A}" destId="{B1542E3C-7881-401D-95F7-E0052D81A68A}" srcOrd="0" destOrd="0" presId="urn:microsoft.com/office/officeart/2008/layout/VerticalCurvedList"/>
    <dgm:cxn modelId="{BC5E816C-2921-4E81-8056-7ABBF70C8462}" type="presOf" srcId="{C49E6B63-CC80-4A88-9043-7120C9D662A8}" destId="{A1471E71-9E76-44F8-8FDD-263140452A9C}" srcOrd="0" destOrd="0" presId="urn:microsoft.com/office/officeart/2008/layout/VerticalCurvedList"/>
    <dgm:cxn modelId="{F8607670-43BA-4A16-8AAB-B5ABC8B835F7}" type="presOf" srcId="{77CD82B7-588B-47AD-BFED-96D9592DB214}" destId="{C73FD92F-A271-4A54-BCED-BC3E8A674321}" srcOrd="0" destOrd="0" presId="urn:microsoft.com/office/officeart/2008/layout/VerticalCurvedList"/>
    <dgm:cxn modelId="{9F2D2352-CCDA-4FCC-A9F0-CCDFFE08E3B9}" srcId="{0B7A8710-9039-4AFE-8449-BD81C08A30F2}" destId="{C265E2BB-6764-4EC9-942C-2D88C8BAB1FE}" srcOrd="9" destOrd="0" parTransId="{AEB9D1CF-24D0-4738-BC9D-9FCB39EEA1C8}" sibTransId="{5305ECF1-FC0B-4820-A004-2EC749C3A49A}"/>
    <dgm:cxn modelId="{C7BC277B-8C1B-4E25-9C8A-032B9C20F20E}" srcId="{0B7A8710-9039-4AFE-8449-BD81C08A30F2}" destId="{0218B0A0-4B2D-4556-9A8C-0060CBC4C138}" srcOrd="7" destOrd="0" parTransId="{F63B1FEA-9632-46B1-81D7-8105C15053F5}" sibTransId="{16F6E36E-BDA2-4854-B143-809E9A12CA41}"/>
    <dgm:cxn modelId="{673E2088-0AD3-444F-AE1B-CC5C303E5EB1}" type="presOf" srcId="{2F211561-ED73-4341-ADD5-E35B83187B97}" destId="{53529AA0-8BAD-4D0C-9107-61676E59D643}" srcOrd="0" destOrd="0" presId="urn:microsoft.com/office/officeart/2008/layout/VerticalCurvedList"/>
    <dgm:cxn modelId="{09B42A94-F3FE-4FFE-8698-CC69E63CDB74}" srcId="{0B7A8710-9039-4AFE-8449-BD81C08A30F2}" destId="{C32118CA-208A-4B07-9570-8B399DA48933}" srcOrd="4" destOrd="0" parTransId="{4F23C380-B233-427F-88B6-E7F1D0BF9B31}" sibTransId="{641368A4-F412-4D7A-8ED3-8388C3747E4E}"/>
    <dgm:cxn modelId="{14335BA4-92AA-48A2-AAC1-56699006B2C8}" type="presOf" srcId="{0B7A8710-9039-4AFE-8449-BD81C08A30F2}" destId="{E918AE59-27EB-4B82-ACD9-D8A1D6025B06}" srcOrd="0" destOrd="0" presId="urn:microsoft.com/office/officeart/2008/layout/VerticalCurvedList"/>
    <dgm:cxn modelId="{D4E48CA9-3ADD-4442-A665-8B2774329339}" type="presOf" srcId="{080828B9-78B7-45DF-A72E-7D578FD5A683}" destId="{FB9017D3-ADE3-460F-AEF2-8071C5311AFC}" srcOrd="0" destOrd="0" presId="urn:microsoft.com/office/officeart/2008/layout/VerticalCurvedList"/>
    <dgm:cxn modelId="{97ADA1B4-F03B-4533-B0C2-32D53335DD5D}" srcId="{0B7A8710-9039-4AFE-8449-BD81C08A30F2}" destId="{77CD82B7-588B-47AD-BFED-96D9592DB214}" srcOrd="5" destOrd="0" parTransId="{1B29C78B-8FF5-4292-B149-3F71E92025DF}" sibTransId="{092D9633-B1B1-4117-8FF5-FAD18A4E4C2D}"/>
    <dgm:cxn modelId="{5B2D6FD2-1E9D-47C8-9AA0-7F98A7683477}" srcId="{0B7A8710-9039-4AFE-8449-BD81C08A30F2}" destId="{080828B9-78B7-45DF-A72E-7D578FD5A683}" srcOrd="3" destOrd="0" parTransId="{11E74AF9-E3EE-40B6-A42F-8E9D4AAB174E}" sibTransId="{29341B04-DAE7-4F94-9364-CCE0B0303109}"/>
    <dgm:cxn modelId="{2CA7B1DF-322C-495C-A8EB-DB72F09B9E9D}" srcId="{0B7A8710-9039-4AFE-8449-BD81C08A30F2}" destId="{276D24B5-CB2B-40CE-9467-75B06C0806E2}" srcOrd="8" destOrd="0" parTransId="{17FB7C31-3EE1-483E-8D3C-CD86F128A165}" sibTransId="{C3EBDCF0-C7AF-4C11-9C46-68F0FAAFD39E}"/>
    <dgm:cxn modelId="{72DFF3EC-4D68-49A7-817C-E7C2AF237F22}" type="presOf" srcId="{F44B7D55-C99E-4724-946F-749411952E9D}" destId="{989816FD-A763-4178-A26D-4AEA78E011AB}" srcOrd="0" destOrd="0" presId="urn:microsoft.com/office/officeart/2008/layout/VerticalCurvedList"/>
    <dgm:cxn modelId="{406455EF-D0A8-406A-B4DB-CE78715336ED}" srcId="{0B7A8710-9039-4AFE-8449-BD81C08A30F2}" destId="{2F211561-ED73-4341-ADD5-E35B83187B97}" srcOrd="1" destOrd="0" parTransId="{0683EB15-5DB6-49B8-9A74-7A70C3CECB29}" sibTransId="{E5B185E5-45C8-46B4-A20F-57CADBACB6A4}"/>
    <dgm:cxn modelId="{E2338FFE-BECF-4812-993F-AA58B9DC40C0}" type="presOf" srcId="{8962DDB6-A63A-4A16-BB25-5BAB5718FA9A}" destId="{D8D826BC-D738-421F-B1F8-4F58C91DEA6F}" srcOrd="0" destOrd="0" presId="urn:microsoft.com/office/officeart/2008/layout/VerticalCurvedList"/>
    <dgm:cxn modelId="{09657125-1797-4C15-99BB-DC934A4F2BD3}" type="presParOf" srcId="{E918AE59-27EB-4B82-ACD9-D8A1D6025B06}" destId="{DF015EF9-52B0-4F09-8268-0AD52A3DF7D2}" srcOrd="0" destOrd="0" presId="urn:microsoft.com/office/officeart/2008/layout/VerticalCurvedList"/>
    <dgm:cxn modelId="{1D7BED09-1176-4CC4-AB4B-987F7146BFCA}" type="presParOf" srcId="{DF015EF9-52B0-4F09-8268-0AD52A3DF7D2}" destId="{E07DBC3E-5471-4066-94A9-A4820E0C3D05}" srcOrd="0" destOrd="0" presId="urn:microsoft.com/office/officeart/2008/layout/VerticalCurvedList"/>
    <dgm:cxn modelId="{0E716DC4-4812-42EA-824D-07EDC0F5ED1C}" type="presParOf" srcId="{E07DBC3E-5471-4066-94A9-A4820E0C3D05}" destId="{F80CC784-0877-450F-9446-36196B2B53EB}" srcOrd="0" destOrd="0" presId="urn:microsoft.com/office/officeart/2008/layout/VerticalCurvedList"/>
    <dgm:cxn modelId="{BA8149AF-5EDD-4FA9-A296-DA9BEA72FD7E}" type="presParOf" srcId="{E07DBC3E-5471-4066-94A9-A4820E0C3D05}" destId="{989816FD-A763-4178-A26D-4AEA78E011AB}" srcOrd="1" destOrd="0" presId="urn:microsoft.com/office/officeart/2008/layout/VerticalCurvedList"/>
    <dgm:cxn modelId="{43D5C689-81A2-4369-9DBF-9E1567A5DE15}" type="presParOf" srcId="{E07DBC3E-5471-4066-94A9-A4820E0C3D05}" destId="{5390F454-FD66-4429-BB49-B6DEF1FA48CF}" srcOrd="2" destOrd="0" presId="urn:microsoft.com/office/officeart/2008/layout/VerticalCurvedList"/>
    <dgm:cxn modelId="{99AD3262-670D-4EFC-84E8-BC37130E7C2B}" type="presParOf" srcId="{E07DBC3E-5471-4066-94A9-A4820E0C3D05}" destId="{9960BF79-4366-405D-AA0E-90D615710906}" srcOrd="3" destOrd="0" presId="urn:microsoft.com/office/officeart/2008/layout/VerticalCurvedList"/>
    <dgm:cxn modelId="{90097D48-8764-41C0-AB46-B075051F00E4}" type="presParOf" srcId="{DF015EF9-52B0-4F09-8268-0AD52A3DF7D2}" destId="{A1471E71-9E76-44F8-8FDD-263140452A9C}" srcOrd="1" destOrd="0" presId="urn:microsoft.com/office/officeart/2008/layout/VerticalCurvedList"/>
    <dgm:cxn modelId="{25505DFB-2555-4196-8AB5-22E8813AF674}" type="presParOf" srcId="{DF015EF9-52B0-4F09-8268-0AD52A3DF7D2}" destId="{D9C29E4B-65AD-4534-AD60-E29E8E80E179}" srcOrd="2" destOrd="0" presId="urn:microsoft.com/office/officeart/2008/layout/VerticalCurvedList"/>
    <dgm:cxn modelId="{19ED463B-2EBB-4377-9F4B-1CB5F5A0F47B}" type="presParOf" srcId="{D9C29E4B-65AD-4534-AD60-E29E8E80E179}" destId="{BDD4BF05-981C-45B9-A0EA-4D147FF3D22C}" srcOrd="0" destOrd="0" presId="urn:microsoft.com/office/officeart/2008/layout/VerticalCurvedList"/>
    <dgm:cxn modelId="{388E6418-6423-4195-B1F5-6680EA3501BB}" type="presParOf" srcId="{DF015EF9-52B0-4F09-8268-0AD52A3DF7D2}" destId="{53529AA0-8BAD-4D0C-9107-61676E59D643}" srcOrd="3" destOrd="0" presId="urn:microsoft.com/office/officeart/2008/layout/VerticalCurvedList"/>
    <dgm:cxn modelId="{48DFFBB4-35EC-43B5-BB5B-F123F1DD5C5B}" type="presParOf" srcId="{DF015EF9-52B0-4F09-8268-0AD52A3DF7D2}" destId="{454C3C33-B53E-4FD6-8339-326B7601BED3}" srcOrd="4" destOrd="0" presId="urn:microsoft.com/office/officeart/2008/layout/VerticalCurvedList"/>
    <dgm:cxn modelId="{D9993190-9C76-4296-8B9E-65117152EB95}" type="presParOf" srcId="{454C3C33-B53E-4FD6-8339-326B7601BED3}" destId="{B5AD47BD-EDC6-428D-AEEF-5525A41E1C87}" srcOrd="0" destOrd="0" presId="urn:microsoft.com/office/officeart/2008/layout/VerticalCurvedList"/>
    <dgm:cxn modelId="{1A1E096D-143A-4CF1-965D-6E7ED87B9FEE}" type="presParOf" srcId="{DF015EF9-52B0-4F09-8268-0AD52A3DF7D2}" destId="{B1542E3C-7881-401D-95F7-E0052D81A68A}" srcOrd="5" destOrd="0" presId="urn:microsoft.com/office/officeart/2008/layout/VerticalCurvedList"/>
    <dgm:cxn modelId="{67801FE4-0734-402E-961A-0B88B67DAD92}" type="presParOf" srcId="{DF015EF9-52B0-4F09-8268-0AD52A3DF7D2}" destId="{0A2E39BA-2F6D-474E-8298-CDDC25D98CA9}" srcOrd="6" destOrd="0" presId="urn:microsoft.com/office/officeart/2008/layout/VerticalCurvedList"/>
    <dgm:cxn modelId="{966816A8-EEFA-4F95-89FE-83CABDC9FF21}" type="presParOf" srcId="{0A2E39BA-2F6D-474E-8298-CDDC25D98CA9}" destId="{F9095F19-17DA-4B88-8A61-C25241D134D3}" srcOrd="0" destOrd="0" presId="urn:microsoft.com/office/officeart/2008/layout/VerticalCurvedList"/>
    <dgm:cxn modelId="{356201CE-DE75-4AFD-BA9D-D967648AC993}" type="presParOf" srcId="{DF015EF9-52B0-4F09-8268-0AD52A3DF7D2}" destId="{FB9017D3-ADE3-460F-AEF2-8071C5311AFC}" srcOrd="7" destOrd="0" presId="urn:microsoft.com/office/officeart/2008/layout/VerticalCurvedList"/>
    <dgm:cxn modelId="{236169E6-3D25-439B-89E2-E4DFF3C51A1C}" type="presParOf" srcId="{DF015EF9-52B0-4F09-8268-0AD52A3DF7D2}" destId="{081F7884-3F3C-49E8-A2CB-F5C1AF84D0F3}" srcOrd="8" destOrd="0" presId="urn:microsoft.com/office/officeart/2008/layout/VerticalCurvedList"/>
    <dgm:cxn modelId="{9E261709-46CA-492C-A5EC-C56EAED3C8A8}" type="presParOf" srcId="{081F7884-3F3C-49E8-A2CB-F5C1AF84D0F3}" destId="{9383B1C1-B2A3-4C71-8ADC-535452A5159F}" srcOrd="0" destOrd="0" presId="urn:microsoft.com/office/officeart/2008/layout/VerticalCurvedList"/>
    <dgm:cxn modelId="{E8CFD506-E3B6-4EC1-9982-FA2DB9041544}" type="presParOf" srcId="{DF015EF9-52B0-4F09-8268-0AD52A3DF7D2}" destId="{EB033978-8484-4170-9FFB-79443F8B7897}" srcOrd="9" destOrd="0" presId="urn:microsoft.com/office/officeart/2008/layout/VerticalCurvedList"/>
    <dgm:cxn modelId="{0EC7FDA8-3468-45AA-A41E-9C1225C483EC}" type="presParOf" srcId="{DF015EF9-52B0-4F09-8268-0AD52A3DF7D2}" destId="{B0BC5FB3-2BB8-4508-8299-764C71AE2D41}" srcOrd="10" destOrd="0" presId="urn:microsoft.com/office/officeart/2008/layout/VerticalCurvedList"/>
    <dgm:cxn modelId="{DFCAAE7D-CA8C-4AB9-AD12-90BBDFD9A121}" type="presParOf" srcId="{B0BC5FB3-2BB8-4508-8299-764C71AE2D41}" destId="{62668605-A3AC-4DBA-A3FC-FBEF8B30F26D}" srcOrd="0" destOrd="0" presId="urn:microsoft.com/office/officeart/2008/layout/VerticalCurvedList"/>
    <dgm:cxn modelId="{2070D577-C45C-4C42-80D5-186BF8832175}" type="presParOf" srcId="{DF015EF9-52B0-4F09-8268-0AD52A3DF7D2}" destId="{C73FD92F-A271-4A54-BCED-BC3E8A674321}" srcOrd="11" destOrd="0" presId="urn:microsoft.com/office/officeart/2008/layout/VerticalCurvedList"/>
    <dgm:cxn modelId="{937ED2B8-9B2D-4D1F-BAA0-9D9779717AC0}" type="presParOf" srcId="{DF015EF9-52B0-4F09-8268-0AD52A3DF7D2}" destId="{7D8D2DE3-52F4-4DF1-AE8A-426E555A474F}" srcOrd="12" destOrd="0" presId="urn:microsoft.com/office/officeart/2008/layout/VerticalCurvedList"/>
    <dgm:cxn modelId="{468D043B-D75D-4A11-8D4F-1AE8535E40C8}" type="presParOf" srcId="{7D8D2DE3-52F4-4DF1-AE8A-426E555A474F}" destId="{CFFB771E-8672-4D51-8A5F-220C485F8EE1}" srcOrd="0" destOrd="0" presId="urn:microsoft.com/office/officeart/2008/layout/VerticalCurvedList"/>
    <dgm:cxn modelId="{B180FFA3-3333-4C53-946B-785823B2CEC2}" type="presParOf" srcId="{DF015EF9-52B0-4F09-8268-0AD52A3DF7D2}" destId="{D8D826BC-D738-421F-B1F8-4F58C91DEA6F}" srcOrd="13" destOrd="0" presId="urn:microsoft.com/office/officeart/2008/layout/VerticalCurvedList"/>
    <dgm:cxn modelId="{0C9A6229-1490-45D4-93FD-6CC78DD5BCF0}" type="presParOf" srcId="{DF015EF9-52B0-4F09-8268-0AD52A3DF7D2}" destId="{0B134085-34C5-4B82-BD6B-E1728264CAEE}" srcOrd="14" destOrd="0" presId="urn:microsoft.com/office/officeart/2008/layout/VerticalCurvedList"/>
    <dgm:cxn modelId="{7DB599A3-4613-46F3-89BF-57F4C55FF7A3}" type="presParOf" srcId="{0B134085-34C5-4B82-BD6B-E1728264CAEE}" destId="{B1F29F82-35D7-4924-BEB7-6D0122FAE794}"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C29E8-CBA1-4CEC-A399-09CC753F9DB6}">
      <dsp:nvSpPr>
        <dsp:cNvPr id="0" name=""/>
        <dsp:cNvSpPr/>
      </dsp:nvSpPr>
      <dsp:spPr>
        <a:xfrm>
          <a:off x="0" y="442539"/>
          <a:ext cx="8700436" cy="630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12383-0DC9-4198-AEF9-CE15C14F094E}">
      <dsp:nvSpPr>
        <dsp:cNvPr id="0" name=""/>
        <dsp:cNvSpPr/>
      </dsp:nvSpPr>
      <dsp:spPr>
        <a:xfrm>
          <a:off x="435021" y="73539"/>
          <a:ext cx="7783958" cy="7380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199" tIns="0" rIns="230199"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mn-lt"/>
            </a:rPr>
            <a:t>PEMBERANTASAN SARANG NYAMUK</a:t>
          </a:r>
          <a:endParaRPr lang="en-SG" sz="2400" b="0" kern="1200" dirty="0">
            <a:solidFill>
              <a:schemeClr val="tx1"/>
            </a:solidFill>
            <a:latin typeface="+mn-lt"/>
          </a:endParaRPr>
        </a:p>
      </dsp:txBody>
      <dsp:txXfrm>
        <a:off x="471047" y="109565"/>
        <a:ext cx="7711906" cy="665948"/>
      </dsp:txXfrm>
    </dsp:sp>
    <dsp:sp modelId="{8020A4A6-21C9-4CC8-99B6-87003F22CBB5}">
      <dsp:nvSpPr>
        <dsp:cNvPr id="0" name=""/>
        <dsp:cNvSpPr/>
      </dsp:nvSpPr>
      <dsp:spPr>
        <a:xfrm>
          <a:off x="0" y="1576539"/>
          <a:ext cx="8700436" cy="630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6C3085-517C-4FAD-B2D2-ADCD8D48B714}">
      <dsp:nvSpPr>
        <dsp:cNvPr id="0" name=""/>
        <dsp:cNvSpPr/>
      </dsp:nvSpPr>
      <dsp:spPr>
        <a:xfrm>
          <a:off x="435021" y="1207539"/>
          <a:ext cx="7772752" cy="7380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199" tIns="0" rIns="230199"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mn-lt"/>
            </a:rPr>
            <a:t>REVITALISASI POKJANAL DBD</a:t>
          </a:r>
          <a:endParaRPr lang="en-SG" sz="2400" b="0" kern="1200" dirty="0">
            <a:solidFill>
              <a:schemeClr val="tx1"/>
            </a:solidFill>
            <a:latin typeface="+mn-lt"/>
          </a:endParaRPr>
        </a:p>
      </dsp:txBody>
      <dsp:txXfrm>
        <a:off x="471047" y="1243565"/>
        <a:ext cx="7700700" cy="665948"/>
      </dsp:txXfrm>
    </dsp:sp>
    <dsp:sp modelId="{E62BBFC5-D72A-4444-98A3-B9C927E51850}">
      <dsp:nvSpPr>
        <dsp:cNvPr id="0" name=""/>
        <dsp:cNvSpPr/>
      </dsp:nvSpPr>
      <dsp:spPr>
        <a:xfrm>
          <a:off x="0" y="2710539"/>
          <a:ext cx="8700436" cy="630000"/>
        </a:xfrm>
        <a:prstGeom prst="rect">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6704FC-DD6E-4140-8851-99B1248ED9D7}">
      <dsp:nvSpPr>
        <dsp:cNvPr id="0" name=""/>
        <dsp:cNvSpPr/>
      </dsp:nvSpPr>
      <dsp:spPr>
        <a:xfrm>
          <a:off x="435021" y="2341539"/>
          <a:ext cx="7706976" cy="7380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199" tIns="0" rIns="230199"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mn-lt"/>
            </a:rPr>
            <a:t>PENGUATAN SURVEILAN DAN SISTIM KEWASPADAAN DINI DAN RESPON</a:t>
          </a:r>
          <a:endParaRPr lang="en-SG" sz="2400" b="0" kern="1200" dirty="0">
            <a:solidFill>
              <a:schemeClr val="tx1"/>
            </a:solidFill>
            <a:latin typeface="+mn-lt"/>
          </a:endParaRPr>
        </a:p>
      </dsp:txBody>
      <dsp:txXfrm>
        <a:off x="471047" y="2377565"/>
        <a:ext cx="7634924" cy="665948"/>
      </dsp:txXfrm>
    </dsp:sp>
    <dsp:sp modelId="{95478B09-42F7-41D7-9FB5-1933D2202F27}">
      <dsp:nvSpPr>
        <dsp:cNvPr id="0" name=""/>
        <dsp:cNvSpPr/>
      </dsp:nvSpPr>
      <dsp:spPr>
        <a:xfrm>
          <a:off x="0" y="3844540"/>
          <a:ext cx="8700436" cy="630000"/>
        </a:xfrm>
        <a:prstGeom prst="rect">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1452D4-C36A-4496-B216-8DF34DB6B2B7}">
      <dsp:nvSpPr>
        <dsp:cNvPr id="0" name=""/>
        <dsp:cNvSpPr/>
      </dsp:nvSpPr>
      <dsp:spPr>
        <a:xfrm>
          <a:off x="435021" y="3475540"/>
          <a:ext cx="7706976" cy="738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199" tIns="0" rIns="230199"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mn-lt"/>
            </a:rPr>
            <a:t>TEKNOLOGI VEKTOR NYAMUK BERWOLBACHIA</a:t>
          </a:r>
          <a:endParaRPr lang="en-SG" sz="2400" b="0" kern="1200" dirty="0">
            <a:solidFill>
              <a:schemeClr val="tx1"/>
            </a:solidFill>
            <a:latin typeface="+mn-lt"/>
          </a:endParaRPr>
        </a:p>
      </dsp:txBody>
      <dsp:txXfrm>
        <a:off x="471047" y="3511566"/>
        <a:ext cx="7634924" cy="665948"/>
      </dsp:txXfrm>
    </dsp:sp>
    <dsp:sp modelId="{896FA066-ED0A-4090-BE7F-FF5C5DA3A379}">
      <dsp:nvSpPr>
        <dsp:cNvPr id="0" name=""/>
        <dsp:cNvSpPr/>
      </dsp:nvSpPr>
      <dsp:spPr>
        <a:xfrm>
          <a:off x="0" y="4978539"/>
          <a:ext cx="8700436" cy="6300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775B70-5B55-4BD1-89B0-A24AB30F14A6}">
      <dsp:nvSpPr>
        <dsp:cNvPr id="0" name=""/>
        <dsp:cNvSpPr/>
      </dsp:nvSpPr>
      <dsp:spPr>
        <a:xfrm>
          <a:off x="435021" y="4609539"/>
          <a:ext cx="7706976" cy="73800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199" tIns="0" rIns="230199"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mn-lt"/>
            </a:rPr>
            <a:t>IMUNISASI DENGUE</a:t>
          </a:r>
          <a:endParaRPr lang="en-SG" sz="2400" b="0" kern="1200" dirty="0">
            <a:solidFill>
              <a:schemeClr val="tx1"/>
            </a:solidFill>
            <a:latin typeface="+mn-lt"/>
          </a:endParaRPr>
        </a:p>
      </dsp:txBody>
      <dsp:txXfrm>
        <a:off x="471047" y="4645565"/>
        <a:ext cx="7634924"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816FD-A763-4178-A26D-4AEA78E011AB}">
      <dsp:nvSpPr>
        <dsp:cNvPr id="0" name=""/>
        <dsp:cNvSpPr/>
      </dsp:nvSpPr>
      <dsp:spPr>
        <a:xfrm>
          <a:off x="-6599221" y="-1010005"/>
          <a:ext cx="7860741" cy="7860741"/>
        </a:xfrm>
        <a:prstGeom prst="blockArc">
          <a:avLst>
            <a:gd name="adj1" fmla="val 18900000"/>
            <a:gd name="adj2" fmla="val 2700000"/>
            <a:gd name="adj3" fmla="val 275"/>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71E71-9E76-44F8-8FDD-263140452A9C}">
      <dsp:nvSpPr>
        <dsp:cNvPr id="0" name=""/>
        <dsp:cNvSpPr/>
      </dsp:nvSpPr>
      <dsp:spPr>
        <a:xfrm>
          <a:off x="409727" y="265519"/>
          <a:ext cx="10027899" cy="530805"/>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Gerakan</a:t>
          </a:r>
          <a:r>
            <a:rPr lang="en-US" sz="2000" b="1" kern="1200" dirty="0">
              <a:solidFill>
                <a:schemeClr val="tx1"/>
              </a:solidFill>
              <a:latin typeface="Arial" panose="020B0604020202020204" pitchFamily="34" charset="0"/>
              <a:cs typeface="Arial" panose="020B0604020202020204" pitchFamily="34" charset="0"/>
            </a:rPr>
            <a:t> PSN 3M Plus </a:t>
          </a:r>
          <a:r>
            <a:rPr lang="en-US" sz="2000" b="1" kern="1200" dirty="0" err="1">
              <a:solidFill>
                <a:schemeClr val="tx1"/>
              </a:solidFill>
              <a:latin typeface="Arial" panose="020B0604020202020204" pitchFamily="34" charset="0"/>
              <a:cs typeface="Arial" panose="020B0604020202020204" pitchFamily="34" charset="0"/>
            </a:rPr>
            <a:t>belum</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membudaya</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dan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dilakukan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secara</a:t>
          </a:r>
          <a:r>
            <a:rPr lang="en-US" sz="2000" b="1" kern="1200" dirty="0">
              <a:solidFill>
                <a:schemeClr val="tx1"/>
              </a:solidFill>
              <a:latin typeface="Arial" panose="020B0604020202020204" pitchFamily="34" charset="0"/>
              <a:cs typeface="Arial" panose="020B0604020202020204" pitchFamily="34" charset="0"/>
            </a:rPr>
            <a:t> massif, total </a:t>
          </a:r>
          <a:r>
            <a:rPr lang="en-US" sz="2000" b="1" kern="1200" dirty="0" err="1">
              <a:solidFill>
                <a:schemeClr val="tx1"/>
              </a:solidFill>
              <a:latin typeface="Arial" panose="020B0604020202020204" pitchFamily="34" charset="0"/>
              <a:cs typeface="Arial" panose="020B0604020202020204" pitchFamily="34" charset="0"/>
            </a:rPr>
            <a:t>dan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berkesinambungan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Perlu</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inovasi</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invensi</a:t>
          </a:r>
          <a:r>
            <a:rPr lang="en-US" sz="2000" b="1" kern="1200" dirty="0">
              <a:solidFill>
                <a:schemeClr val="tx1"/>
              </a:solidFill>
              <a:latin typeface="Arial" panose="020B0604020202020204" pitchFamily="34" charset="0"/>
              <a:cs typeface="Arial" panose="020B0604020202020204" pitchFamily="34" charset="0"/>
            </a:rPr>
            <a:t> yang </a:t>
          </a:r>
          <a:r>
            <a:rPr lang="en-US" sz="2000" b="1" kern="1200" dirty="0" err="1">
              <a:solidFill>
                <a:schemeClr val="tx1"/>
              </a:solidFill>
              <a:latin typeface="Arial" panose="020B0604020202020204" pitchFamily="34" charset="0"/>
              <a:cs typeface="Arial" panose="020B0604020202020204" pitchFamily="34" charset="0"/>
            </a:rPr>
            <a:t>berbasis</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bukti</a:t>
          </a:r>
          <a:r>
            <a:rPr lang="en-US" sz="2000" b="1" kern="1200" dirty="0">
              <a:solidFill>
                <a:schemeClr val="tx1"/>
              </a:solidFill>
              <a:latin typeface="Arial" panose="020B0604020202020204" pitchFamily="34" charset="0"/>
              <a:cs typeface="Arial" panose="020B0604020202020204" pitchFamily="34" charset="0"/>
            </a:rPr>
            <a:t>. </a:t>
          </a:r>
          <a:endParaRPr lang="en-SG" sz="2000" b="1" kern="1200" dirty="0">
            <a:solidFill>
              <a:schemeClr val="tx1"/>
            </a:solidFill>
          </a:endParaRPr>
        </a:p>
      </dsp:txBody>
      <dsp:txXfrm>
        <a:off x="409727" y="265519"/>
        <a:ext cx="10027899" cy="530805"/>
      </dsp:txXfrm>
    </dsp:sp>
    <dsp:sp modelId="{BDD4BF05-981C-45B9-A0EA-4D147FF3D22C}">
      <dsp:nvSpPr>
        <dsp:cNvPr id="0" name=""/>
        <dsp:cNvSpPr/>
      </dsp:nvSpPr>
      <dsp:spPr>
        <a:xfrm>
          <a:off x="77973" y="199168"/>
          <a:ext cx="663506" cy="663506"/>
        </a:xfrm>
        <a:prstGeom prst="ellipse">
          <a:avLst/>
        </a:prstGeom>
        <a:solidFill>
          <a:schemeClr val="accent2"/>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529AA0-8BAD-4D0C-9107-61676E59D643}">
      <dsp:nvSpPr>
        <dsp:cNvPr id="0" name=""/>
        <dsp:cNvSpPr/>
      </dsp:nvSpPr>
      <dsp:spPr>
        <a:xfrm>
          <a:off x="890419" y="912194"/>
          <a:ext cx="9547206" cy="830806"/>
        </a:xfrm>
        <a:prstGeom prst="rect">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Belum</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membudayanya</a:t>
          </a:r>
          <a:r>
            <a:rPr lang="en-US" sz="2000" b="1" kern="1200" dirty="0">
              <a:solidFill>
                <a:schemeClr val="tx1"/>
              </a:solidFill>
              <a:latin typeface="Arial" panose="020B0604020202020204" pitchFamily="34" charset="0"/>
              <a:cs typeface="Arial" panose="020B0604020202020204" pitchFamily="34" charset="0"/>
            </a:rPr>
            <a:t> PSN 3M Plus di </a:t>
          </a:r>
          <a:r>
            <a:rPr lang="en-US" sz="2000" b="1" kern="1200" dirty="0" err="1">
              <a:solidFill>
                <a:schemeClr val="tx1"/>
              </a:solidFill>
              <a:latin typeface="Arial" panose="020B0604020202020204" pitchFamily="34" charset="0"/>
              <a:cs typeface="Arial" panose="020B0604020202020204" pitchFamily="34" charset="0"/>
            </a:rPr>
            <a:t>masyarakat</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Masyarakat</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lebih</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menyukai</a:t>
          </a:r>
          <a:r>
            <a:rPr lang="en-US" sz="2000" b="1" kern="1200" dirty="0">
              <a:solidFill>
                <a:schemeClr val="tx1"/>
              </a:solidFill>
              <a:latin typeface="Arial" panose="020B0604020202020204" pitchFamily="34" charset="0"/>
              <a:cs typeface="Arial" panose="020B0604020202020204" pitchFamily="34" charset="0"/>
            </a:rPr>
            <a:t> fogging. </a:t>
          </a:r>
          <a:endParaRPr lang="en-US" sz="2000" b="1" kern="1200" dirty="0">
            <a:solidFill>
              <a:schemeClr val="tx1"/>
            </a:solidFill>
          </a:endParaRPr>
        </a:p>
      </dsp:txBody>
      <dsp:txXfrm>
        <a:off x="890419" y="912194"/>
        <a:ext cx="9547206" cy="830806"/>
      </dsp:txXfrm>
    </dsp:sp>
    <dsp:sp modelId="{B5AD47BD-EDC6-428D-AEEF-5525A41E1C87}">
      <dsp:nvSpPr>
        <dsp:cNvPr id="0" name=""/>
        <dsp:cNvSpPr/>
      </dsp:nvSpPr>
      <dsp:spPr>
        <a:xfrm>
          <a:off x="558665" y="995844"/>
          <a:ext cx="663506" cy="663506"/>
        </a:xfrm>
        <a:prstGeom prst="ellipse">
          <a:avLst/>
        </a:prstGeom>
        <a:solidFill>
          <a:schemeClr val="accent1">
            <a:lumMod val="75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542E3C-7881-401D-95F7-E0052D81A68A}">
      <dsp:nvSpPr>
        <dsp:cNvPr id="0" name=""/>
        <dsp:cNvSpPr/>
      </dsp:nvSpPr>
      <dsp:spPr>
        <a:xfrm>
          <a:off x="1153836" y="1858286"/>
          <a:ext cx="9283790" cy="530805"/>
        </a:xfrm>
        <a:prstGeom prst="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Jejaring</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layanan</a:t>
          </a:r>
          <a:r>
            <a:rPr lang="en-US" sz="2000" b="1" kern="1200" dirty="0">
              <a:solidFill>
                <a:schemeClr val="tx1"/>
              </a:solidFill>
              <a:latin typeface="Arial" panose="020B0604020202020204" pitchFamily="34" charset="0"/>
              <a:cs typeface="Arial" panose="020B0604020202020204" pitchFamily="34" charset="0"/>
            </a:rPr>
            <a:t> Public-Private Mix </a:t>
          </a:r>
          <a:r>
            <a:rPr lang="en-US" sz="2000" b="1" kern="1200" dirty="0" err="1">
              <a:solidFill>
                <a:schemeClr val="tx1"/>
              </a:solidFill>
              <a:latin typeface="Arial" panose="020B0604020202020204" pitchFamily="34" charset="0"/>
              <a:cs typeface="Arial" panose="020B0604020202020204" pitchFamily="34" charset="0"/>
            </a:rPr>
            <a:t>belum</a:t>
          </a:r>
          <a:r>
            <a:rPr lang="en-US" sz="2000" b="1" kern="1200" dirty="0">
              <a:solidFill>
                <a:schemeClr val="tx1"/>
              </a:solidFill>
              <a:latin typeface="Arial" panose="020B0604020202020204" pitchFamily="34" charset="0"/>
              <a:cs typeface="Arial" panose="020B0604020202020204" pitchFamily="34" charset="0"/>
            </a:rPr>
            <a:t> optimal (</a:t>
          </a:r>
          <a:r>
            <a:rPr lang="en-US" sz="2000" b="1" kern="1200" dirty="0" err="1">
              <a:solidFill>
                <a:schemeClr val="tx1"/>
              </a:solidFill>
              <a:latin typeface="Arial" panose="020B0604020202020204" pitchFamily="34" charset="0"/>
              <a:cs typeface="Arial" panose="020B0604020202020204" pitchFamily="34" charset="0"/>
            </a:rPr>
            <a:t>surveilans</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dan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rujukan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tatalaksana</a:t>
          </a:r>
          <a:r>
            <a:rPr lang="en-US" sz="2000" b="1" kern="1200" dirty="0">
              <a:solidFill>
                <a:schemeClr val="tx1"/>
              </a:solidFill>
              <a:latin typeface="Arial" panose="020B0604020202020204" pitchFamily="34" charset="0"/>
              <a:cs typeface="Arial" panose="020B0604020202020204" pitchFamily="34" charset="0"/>
            </a:rPr>
            <a:t>)</a:t>
          </a:r>
          <a:endParaRPr lang="en-US" sz="2000" b="1" kern="1200" dirty="0">
            <a:solidFill>
              <a:schemeClr val="tx1"/>
            </a:solidFill>
          </a:endParaRPr>
        </a:p>
      </dsp:txBody>
      <dsp:txXfrm>
        <a:off x="1153836" y="1858286"/>
        <a:ext cx="9283790" cy="530805"/>
      </dsp:txXfrm>
    </dsp:sp>
    <dsp:sp modelId="{F9095F19-17DA-4B88-8A61-C25241D134D3}">
      <dsp:nvSpPr>
        <dsp:cNvPr id="0" name=""/>
        <dsp:cNvSpPr/>
      </dsp:nvSpPr>
      <dsp:spPr>
        <a:xfrm>
          <a:off x="822082" y="1791935"/>
          <a:ext cx="663506" cy="663506"/>
        </a:xfrm>
        <a:prstGeom prst="ellipse">
          <a:avLst/>
        </a:prstGeom>
        <a:solidFill>
          <a:schemeClr val="accent2"/>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9017D3-ADE3-460F-AEF2-8071C5311AFC}">
      <dsp:nvSpPr>
        <dsp:cNvPr id="0" name=""/>
        <dsp:cNvSpPr/>
      </dsp:nvSpPr>
      <dsp:spPr>
        <a:xfrm>
          <a:off x="1237942" y="2654962"/>
          <a:ext cx="9199683" cy="530805"/>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Keterlambatan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Penyelidikan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Epidemiologi</a:t>
          </a:r>
          <a:r>
            <a:rPr lang="en-US" sz="2000" b="1" kern="1200" dirty="0">
              <a:solidFill>
                <a:schemeClr val="tx1"/>
              </a:solidFill>
              <a:latin typeface="Arial" panose="020B0604020202020204" pitchFamily="34" charset="0"/>
              <a:cs typeface="Arial" panose="020B0604020202020204" pitchFamily="34" charset="0"/>
            </a:rPr>
            <a:t> untuk </a:t>
          </a:r>
          <a:r>
            <a:rPr lang="en-US" sz="2000" b="1" kern="1200" dirty="0" err="1">
              <a:solidFill>
                <a:schemeClr val="tx1"/>
              </a:solidFill>
              <a:latin typeface="Arial" panose="020B0604020202020204" pitchFamily="34" charset="0"/>
              <a:cs typeface="Arial" panose="020B0604020202020204" pitchFamily="34" charset="0"/>
            </a:rPr>
            <a:t>menekan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kasus</a:t>
          </a:r>
          <a:r>
            <a:rPr lang="en-US" sz="2000" b="1" kern="1200" dirty="0">
              <a:solidFill>
                <a:schemeClr val="tx1"/>
              </a:solidFill>
              <a:latin typeface="Arial" panose="020B0604020202020204" pitchFamily="34" charset="0"/>
              <a:cs typeface="Arial" panose="020B0604020202020204" pitchFamily="34" charset="0"/>
            </a:rPr>
            <a:t> Dengue </a:t>
          </a:r>
          <a:r>
            <a:rPr lang="en-US" sz="2000" b="1" kern="1200" dirty="0" err="1">
              <a:solidFill>
                <a:schemeClr val="tx1"/>
              </a:solidFill>
              <a:latin typeface="Arial" panose="020B0604020202020204" pitchFamily="34" charset="0"/>
              <a:cs typeface="Arial" panose="020B0604020202020204" pitchFamily="34" charset="0"/>
            </a:rPr>
            <a:t>semakin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besar</a:t>
          </a:r>
          <a:r>
            <a:rPr lang="en-US" sz="2000" b="1" kern="1200" dirty="0">
              <a:solidFill>
                <a:schemeClr val="tx1"/>
              </a:solidFill>
              <a:latin typeface="Arial" panose="020B0604020202020204" pitchFamily="34" charset="0"/>
              <a:cs typeface="Arial" panose="020B0604020202020204" pitchFamily="34" charset="0"/>
            </a:rPr>
            <a:t>.</a:t>
          </a:r>
          <a:endParaRPr lang="en-US" sz="2000" b="1" kern="1200" dirty="0">
            <a:solidFill>
              <a:schemeClr val="tx1"/>
            </a:solidFill>
          </a:endParaRPr>
        </a:p>
      </dsp:txBody>
      <dsp:txXfrm>
        <a:off x="1237942" y="2654962"/>
        <a:ext cx="9199683" cy="530805"/>
      </dsp:txXfrm>
    </dsp:sp>
    <dsp:sp modelId="{9383B1C1-B2A3-4C71-8ADC-535452A5159F}">
      <dsp:nvSpPr>
        <dsp:cNvPr id="0" name=""/>
        <dsp:cNvSpPr/>
      </dsp:nvSpPr>
      <dsp:spPr>
        <a:xfrm>
          <a:off x="906189" y="2588611"/>
          <a:ext cx="663506" cy="663506"/>
        </a:xfrm>
        <a:prstGeom prst="ellipse">
          <a:avLst/>
        </a:prstGeom>
        <a:solidFill>
          <a:srgbClr val="5B9BD5"/>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033978-8484-4170-9FFB-79443F8B7897}">
      <dsp:nvSpPr>
        <dsp:cNvPr id="0" name=""/>
        <dsp:cNvSpPr/>
      </dsp:nvSpPr>
      <dsp:spPr>
        <a:xfrm>
          <a:off x="1226713" y="3500158"/>
          <a:ext cx="9283790" cy="530805"/>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Komitmen</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daerah</a:t>
          </a:r>
          <a:r>
            <a:rPr lang="en-US" sz="2000" b="1" kern="1200" dirty="0">
              <a:solidFill>
                <a:schemeClr val="tx1"/>
              </a:solidFill>
              <a:latin typeface="Arial" panose="020B0604020202020204" pitchFamily="34" charset="0"/>
              <a:cs typeface="Arial" panose="020B0604020202020204" pitchFamily="34" charset="0"/>
            </a:rPr>
            <a:t> yang </a:t>
          </a:r>
          <a:r>
            <a:rPr lang="en-US" sz="2000" b="1" kern="1200" dirty="0" err="1">
              <a:solidFill>
                <a:schemeClr val="tx1"/>
              </a:solidFill>
              <a:latin typeface="Arial" panose="020B0604020202020204" pitchFamily="34" charset="0"/>
              <a:cs typeface="Arial" panose="020B0604020202020204" pitchFamily="34" charset="0"/>
            </a:rPr>
            <a:t>belum</a:t>
          </a:r>
          <a:r>
            <a:rPr lang="en-US" sz="2000" b="1" kern="1200" dirty="0">
              <a:solidFill>
                <a:schemeClr val="tx1"/>
              </a:solidFill>
              <a:latin typeface="Arial" panose="020B0604020202020204" pitchFamily="34" charset="0"/>
              <a:cs typeface="Arial" panose="020B0604020202020204" pitchFamily="34" charset="0"/>
            </a:rPr>
            <a:t> optimal. APBD untuk </a:t>
          </a:r>
          <a:r>
            <a:rPr lang="en-US" sz="2000" b="1" kern="1200" dirty="0" err="1">
              <a:solidFill>
                <a:schemeClr val="tx1"/>
              </a:solidFill>
              <a:latin typeface="Arial" panose="020B0604020202020204" pitchFamily="34" charset="0"/>
              <a:cs typeface="Arial" panose="020B0604020202020204" pitchFamily="34" charset="0"/>
            </a:rPr>
            <a:t>penanggulanngan</a:t>
          </a:r>
          <a:r>
            <a:rPr lang="en-US" sz="2000" b="1" kern="1200" dirty="0">
              <a:solidFill>
                <a:schemeClr val="tx1"/>
              </a:solidFill>
              <a:latin typeface="Arial" panose="020B0604020202020204" pitchFamily="34" charset="0"/>
              <a:cs typeface="Arial" panose="020B0604020202020204" pitchFamily="34" charset="0"/>
            </a:rPr>
            <a:t> Dengue </a:t>
          </a:r>
          <a:r>
            <a:rPr lang="en-US" sz="2000" b="1" kern="1200" dirty="0" err="1">
              <a:solidFill>
                <a:schemeClr val="tx1"/>
              </a:solidFill>
              <a:latin typeface="Arial" panose="020B0604020202020204" pitchFamily="34" charset="0"/>
              <a:cs typeface="Arial" panose="020B0604020202020204" pitchFamily="34" charset="0"/>
            </a:rPr>
            <a:t>belum</a:t>
          </a:r>
          <a:r>
            <a:rPr lang="en-US" sz="2000" b="1" kern="1200" dirty="0">
              <a:solidFill>
                <a:schemeClr val="tx1"/>
              </a:solidFill>
              <a:latin typeface="Arial" panose="020B0604020202020204" pitchFamily="34" charset="0"/>
              <a:cs typeface="Arial" panose="020B0604020202020204" pitchFamily="34" charset="0"/>
            </a:rPr>
            <a:t> </a:t>
          </a:r>
          <a:r>
            <a:rPr lang="en-US" sz="2000" b="1" kern="1200" dirty="0" err="1">
              <a:solidFill>
                <a:schemeClr val="tx1"/>
              </a:solidFill>
              <a:latin typeface="Arial" panose="020B0604020202020204" pitchFamily="34" charset="0"/>
              <a:cs typeface="Arial" panose="020B0604020202020204" pitchFamily="34" charset="0"/>
            </a:rPr>
            <a:t>memadai</a:t>
          </a:r>
          <a:r>
            <a:rPr lang="en-US" sz="2000" b="1" kern="1200" dirty="0">
              <a:solidFill>
                <a:schemeClr val="tx1"/>
              </a:solidFill>
              <a:latin typeface="Arial" panose="020B0604020202020204" pitchFamily="34" charset="0"/>
              <a:cs typeface="Arial" panose="020B0604020202020204" pitchFamily="34" charset="0"/>
            </a:rPr>
            <a:t>.</a:t>
          </a:r>
          <a:endParaRPr lang="en-US" sz="2000" b="1" kern="1200" dirty="0">
            <a:solidFill>
              <a:schemeClr val="tx1"/>
            </a:solidFill>
          </a:endParaRPr>
        </a:p>
      </dsp:txBody>
      <dsp:txXfrm>
        <a:off x="1226713" y="3500158"/>
        <a:ext cx="9283790" cy="530805"/>
      </dsp:txXfrm>
    </dsp:sp>
    <dsp:sp modelId="{62668605-A3AC-4DBA-A3FC-FBEF8B30F26D}">
      <dsp:nvSpPr>
        <dsp:cNvPr id="0" name=""/>
        <dsp:cNvSpPr/>
      </dsp:nvSpPr>
      <dsp:spPr>
        <a:xfrm>
          <a:off x="822082" y="3385287"/>
          <a:ext cx="663506" cy="663506"/>
        </a:xfrm>
        <a:prstGeom prst="ellipse">
          <a:avLst/>
        </a:prstGeom>
        <a:solidFill>
          <a:schemeClr val="tx2">
            <a:lumMod val="7500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FD92F-A271-4A54-BCED-BC3E8A674321}">
      <dsp:nvSpPr>
        <dsp:cNvPr id="0" name=""/>
        <dsp:cNvSpPr/>
      </dsp:nvSpPr>
      <dsp:spPr>
        <a:xfrm>
          <a:off x="890419" y="4247729"/>
          <a:ext cx="9547206" cy="530805"/>
        </a:xfrm>
        <a:prstGeom prst="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altLang="en-US" sz="2000" b="1" kern="1200" dirty="0" err="1">
              <a:solidFill>
                <a:schemeClr val="tx1"/>
              </a:solidFill>
              <a:latin typeface="Arial" panose="020B0604020202020204" pitchFamily="34" charset="0"/>
              <a:cs typeface="Arial" panose="020B0604020202020204" pitchFamily="34" charset="0"/>
            </a:rPr>
            <a:t>Sistem</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surveilans</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kasus</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belum</a:t>
          </a:r>
          <a:r>
            <a:rPr lang="en-US" altLang="en-US" sz="2000" b="1" kern="1200" dirty="0">
              <a:solidFill>
                <a:schemeClr val="tx1"/>
              </a:solidFill>
              <a:latin typeface="Arial" panose="020B0604020202020204" pitchFamily="34" charset="0"/>
              <a:cs typeface="Arial" panose="020B0604020202020204" pitchFamily="34" charset="0"/>
            </a:rPr>
            <a:t> optimal untuk </a:t>
          </a:r>
          <a:r>
            <a:rPr lang="en-US" altLang="en-US" sz="2000" b="1" kern="1200" dirty="0" err="1">
              <a:solidFill>
                <a:schemeClr val="tx1"/>
              </a:solidFill>
              <a:latin typeface="Arial" panose="020B0604020202020204" pitchFamily="34" charset="0"/>
              <a:cs typeface="Arial" panose="020B0604020202020204" pitchFamily="34" charset="0"/>
            </a:rPr>
            <a:t>memantau</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tren</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perkembangan</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kasus</a:t>
          </a:r>
          <a:endParaRPr lang="en-US" sz="2000" b="1" kern="1200" dirty="0">
            <a:solidFill>
              <a:schemeClr val="tx1"/>
            </a:solidFill>
          </a:endParaRPr>
        </a:p>
      </dsp:txBody>
      <dsp:txXfrm>
        <a:off x="890419" y="4247729"/>
        <a:ext cx="9547206" cy="530805"/>
      </dsp:txXfrm>
    </dsp:sp>
    <dsp:sp modelId="{CFFB771E-8672-4D51-8A5F-220C485F8EE1}">
      <dsp:nvSpPr>
        <dsp:cNvPr id="0" name=""/>
        <dsp:cNvSpPr/>
      </dsp:nvSpPr>
      <dsp:spPr>
        <a:xfrm>
          <a:off x="558665" y="4181378"/>
          <a:ext cx="663506" cy="663506"/>
        </a:xfrm>
        <a:prstGeom prst="ellipse">
          <a:avLst/>
        </a:prstGeom>
        <a:solidFill>
          <a:schemeClr val="accent6">
            <a:lumMod val="5000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D826BC-D738-421F-B1F8-4F58C91DEA6F}">
      <dsp:nvSpPr>
        <dsp:cNvPr id="0" name=""/>
        <dsp:cNvSpPr/>
      </dsp:nvSpPr>
      <dsp:spPr>
        <a:xfrm>
          <a:off x="409727" y="5044404"/>
          <a:ext cx="10027899" cy="530805"/>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327" tIns="50800" rIns="50800" bIns="50800" numCol="1" spcCol="1270" anchor="ctr" anchorCtr="0">
          <a:noAutofit/>
        </a:bodyPr>
        <a:lstStyle/>
        <a:p>
          <a:pPr marL="0" lvl="0" indent="0" algn="l" defTabSz="889000">
            <a:lnSpc>
              <a:spcPct val="90000"/>
            </a:lnSpc>
            <a:spcBef>
              <a:spcPct val="0"/>
            </a:spcBef>
            <a:spcAft>
              <a:spcPct val="35000"/>
            </a:spcAft>
            <a:buNone/>
          </a:pPr>
          <a:r>
            <a:rPr lang="en-US" altLang="en-US" sz="2000" b="1" kern="1200" dirty="0" err="1">
              <a:solidFill>
                <a:schemeClr val="tx1"/>
              </a:solidFill>
              <a:latin typeface="Arial" panose="020B0604020202020204" pitchFamily="34" charset="0"/>
              <a:cs typeface="Arial" panose="020B0604020202020204" pitchFamily="34" charset="0"/>
            </a:rPr>
            <a:t>Penanganan</a:t>
          </a:r>
          <a:r>
            <a:rPr lang="en-US" altLang="en-US" sz="2000" b="1" kern="1200" dirty="0">
              <a:solidFill>
                <a:schemeClr val="tx1"/>
              </a:solidFill>
              <a:latin typeface="Arial" panose="020B0604020202020204" pitchFamily="34" charset="0"/>
              <a:cs typeface="Arial" panose="020B0604020202020204" pitchFamily="34" charset="0"/>
            </a:rPr>
            <a:t> KLB </a:t>
          </a:r>
          <a:r>
            <a:rPr lang="en-US" altLang="en-US" sz="2000" b="1" kern="1200" dirty="0" err="1">
              <a:solidFill>
                <a:schemeClr val="tx1"/>
              </a:solidFill>
              <a:latin typeface="Arial" panose="020B0604020202020204" pitchFamily="34" charset="0"/>
              <a:cs typeface="Arial" panose="020B0604020202020204" pitchFamily="34" charset="0"/>
            </a:rPr>
            <a:t>belum</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berjalan</a:t>
          </a:r>
          <a:r>
            <a:rPr lang="en-US" altLang="en-US" sz="2000" b="1" kern="1200" dirty="0">
              <a:solidFill>
                <a:schemeClr val="tx1"/>
              </a:solidFill>
              <a:latin typeface="Arial" panose="020B0604020202020204" pitchFamily="34" charset="0"/>
              <a:cs typeface="Arial" panose="020B0604020202020204" pitchFamily="34" charset="0"/>
            </a:rPr>
            <a:t> optimal, </a:t>
          </a:r>
          <a:r>
            <a:rPr lang="en-US" altLang="en-US" sz="2000" b="1" kern="1200" dirty="0" err="1">
              <a:solidFill>
                <a:schemeClr val="tx1"/>
              </a:solidFill>
              <a:latin typeface="Arial" panose="020B0604020202020204" pitchFamily="34" charset="0"/>
              <a:cs typeface="Arial" panose="020B0604020202020204" pitchFamily="34" charset="0"/>
            </a:rPr>
            <a:t>beberapa</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daerah</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telat</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enggan</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menetapkan</a:t>
          </a:r>
          <a:r>
            <a:rPr lang="en-US" altLang="en-US" sz="2000" b="1" kern="1200" dirty="0">
              <a:solidFill>
                <a:schemeClr val="tx1"/>
              </a:solidFill>
              <a:latin typeface="Arial" panose="020B0604020202020204" pitchFamily="34" charset="0"/>
              <a:cs typeface="Arial" panose="020B0604020202020204" pitchFamily="34" charset="0"/>
            </a:rPr>
            <a:t> </a:t>
          </a:r>
          <a:r>
            <a:rPr lang="en-US" altLang="en-US" sz="2000" b="1" kern="1200" dirty="0" err="1">
              <a:solidFill>
                <a:schemeClr val="tx1"/>
              </a:solidFill>
              <a:latin typeface="Arial" panose="020B0604020202020204" pitchFamily="34" charset="0"/>
              <a:cs typeface="Arial" panose="020B0604020202020204" pitchFamily="34" charset="0"/>
            </a:rPr>
            <a:t>sebagai</a:t>
          </a:r>
          <a:r>
            <a:rPr lang="en-US" altLang="en-US" sz="2000" b="1" kern="1200" dirty="0">
              <a:solidFill>
                <a:schemeClr val="tx1"/>
              </a:solidFill>
              <a:latin typeface="Arial" panose="020B0604020202020204" pitchFamily="34" charset="0"/>
              <a:cs typeface="Arial" panose="020B0604020202020204" pitchFamily="34" charset="0"/>
            </a:rPr>
            <a:t> KLB.</a:t>
          </a:r>
          <a:endParaRPr lang="en-US" sz="2000" b="1" kern="1200" dirty="0">
            <a:solidFill>
              <a:schemeClr val="tx1"/>
            </a:solidFill>
          </a:endParaRPr>
        </a:p>
      </dsp:txBody>
      <dsp:txXfrm>
        <a:off x="409727" y="5044404"/>
        <a:ext cx="10027899" cy="530805"/>
      </dsp:txXfrm>
    </dsp:sp>
    <dsp:sp modelId="{B1F29F82-35D7-4924-BEB7-6D0122FAE794}">
      <dsp:nvSpPr>
        <dsp:cNvPr id="0" name=""/>
        <dsp:cNvSpPr/>
      </dsp:nvSpPr>
      <dsp:spPr>
        <a:xfrm>
          <a:off x="77973" y="4978054"/>
          <a:ext cx="663506" cy="663506"/>
        </a:xfrm>
        <a:prstGeom prst="ellipse">
          <a:avLst/>
        </a:prstGeom>
        <a:solidFill>
          <a:srgbClr val="C00000"/>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D5EFCC-2FBA-4B36-A38C-67A49D80A5D9}" type="datetimeFigureOut">
              <a:rPr lang="en-SG" smtClean="0"/>
              <a:t>19/3/2024</a:t>
            </a:fld>
            <a:endParaRPr lang="en-S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0ECED-CAF8-4A05-BDFD-D40A022D96AE}" type="slidenum">
              <a:rPr lang="en-SG" smtClean="0"/>
              <a:t>‹#›</a:t>
            </a:fld>
            <a:endParaRPr lang="en-SG"/>
          </a:p>
        </p:txBody>
      </p:sp>
    </p:spTree>
    <p:extLst>
      <p:ext uri="{BB962C8B-B14F-4D97-AF65-F5344CB8AC3E}">
        <p14:creationId xmlns:p14="http://schemas.microsoft.com/office/powerpoint/2010/main" val="3900678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B97AEA-19ED-45AE-A73A-0CE747A31D0D}" type="datetimeFigureOut">
              <a:rPr lang="en-SG" smtClean="0"/>
              <a:t>19/3/2024</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57D4F-3E31-4450-9FAB-5CA9EB7407A5}" type="slidenum">
              <a:rPr lang="en-SG" smtClean="0"/>
              <a:t>‹#›</a:t>
            </a:fld>
            <a:endParaRPr lang="en-SG"/>
          </a:p>
        </p:txBody>
      </p:sp>
    </p:spTree>
    <p:extLst>
      <p:ext uri="{BB962C8B-B14F-4D97-AF65-F5344CB8AC3E}">
        <p14:creationId xmlns:p14="http://schemas.microsoft.com/office/powerpoint/2010/main" val="358789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2257D4F-3E31-4450-9FAB-5CA9EB7407A5}" type="slidenum">
              <a:rPr lang="en-SG" smtClean="0"/>
              <a:t>1</a:t>
            </a:fld>
            <a:endParaRPr lang="en-SG"/>
          </a:p>
        </p:txBody>
      </p:sp>
    </p:spTree>
    <p:extLst>
      <p:ext uri="{BB962C8B-B14F-4D97-AF65-F5344CB8AC3E}">
        <p14:creationId xmlns:p14="http://schemas.microsoft.com/office/powerpoint/2010/main" val="3450163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err="1">
                <a:latin typeface="+mn-lt"/>
              </a:rPr>
              <a:t>Sampai</a:t>
            </a:r>
            <a:r>
              <a:rPr lang="en-US" sz="1200" b="0" dirty="0">
                <a:latin typeface="+mn-lt"/>
              </a:rPr>
              <a:t> 28 </a:t>
            </a:r>
            <a:r>
              <a:rPr lang="en-US" sz="1200" b="0" dirty="0" err="1">
                <a:latin typeface="+mn-lt"/>
              </a:rPr>
              <a:t>Juni</a:t>
            </a:r>
            <a:r>
              <a:rPr lang="en-US" sz="1200" b="0" dirty="0">
                <a:latin typeface="+mn-lt"/>
              </a:rPr>
              <a:t> 2023 </a:t>
            </a:r>
            <a:r>
              <a:rPr lang="en-US" sz="1200" b="0" dirty="0" err="1">
                <a:latin typeface="+mn-lt"/>
              </a:rPr>
              <a:t>Elnino</a:t>
            </a:r>
            <a:r>
              <a:rPr lang="en-US" sz="1200" b="0" dirty="0">
                <a:latin typeface="+mn-lt"/>
              </a:rPr>
              <a:t> </a:t>
            </a:r>
            <a:r>
              <a:rPr lang="en-US" sz="1200" b="0" dirty="0" err="1">
                <a:latin typeface="+mn-lt"/>
              </a:rPr>
              <a:t>Banyak</a:t>
            </a:r>
            <a:r>
              <a:rPr lang="en-US" sz="1200" b="0" dirty="0">
                <a:latin typeface="+mn-lt"/>
              </a:rPr>
              <a:t> </a:t>
            </a:r>
            <a:r>
              <a:rPr lang="en-US" sz="1200" b="0" dirty="0" err="1">
                <a:latin typeface="+mn-lt"/>
              </a:rPr>
              <a:t>negara</a:t>
            </a:r>
            <a:r>
              <a:rPr lang="en-US" sz="1200" b="0" dirty="0">
                <a:latin typeface="+mn-lt"/>
              </a:rPr>
              <a:t> </a:t>
            </a:r>
            <a:r>
              <a:rPr lang="en-US" sz="1200" b="0" dirty="0" err="1">
                <a:latin typeface="+mn-lt"/>
              </a:rPr>
              <a:t>mengalami</a:t>
            </a:r>
            <a:r>
              <a:rPr lang="en-US" sz="1200" b="0" dirty="0">
                <a:latin typeface="+mn-lt"/>
              </a:rPr>
              <a:t> </a:t>
            </a:r>
            <a:r>
              <a:rPr lang="en-US" sz="1200" b="0" dirty="0" err="1">
                <a:latin typeface="+mn-lt"/>
              </a:rPr>
              <a:t>kenaikan</a:t>
            </a:r>
            <a:r>
              <a:rPr lang="en-US" sz="1200" b="0" dirty="0">
                <a:latin typeface="+mn-lt"/>
              </a:rPr>
              <a:t> </a:t>
            </a:r>
            <a:r>
              <a:rPr lang="en-US" sz="1200" b="0" dirty="0" err="1">
                <a:latin typeface="+mn-lt"/>
              </a:rPr>
              <a:t>kasus</a:t>
            </a:r>
            <a:r>
              <a:rPr lang="en-US" sz="1200" b="0" dirty="0">
                <a:latin typeface="+mn-lt"/>
              </a:rPr>
              <a:t> Dengue </a:t>
            </a:r>
            <a:br>
              <a:rPr lang="en-US" sz="1200" b="0" dirty="0">
                <a:latin typeface="+mn-lt"/>
              </a:rPr>
            </a:br>
            <a:r>
              <a:rPr lang="en-US" sz="1200" b="0" dirty="0" err="1">
                <a:latin typeface="+mn-lt"/>
              </a:rPr>
              <a:t>Pada</a:t>
            </a:r>
            <a:r>
              <a:rPr lang="en-US" sz="1200" b="0" dirty="0">
                <a:latin typeface="+mn-lt"/>
              </a:rPr>
              <a:t> </a:t>
            </a:r>
            <a:r>
              <a:rPr lang="en-US" sz="1200" b="0" dirty="0" err="1">
                <a:latin typeface="+mn-lt"/>
              </a:rPr>
              <a:t>sampai</a:t>
            </a:r>
            <a:r>
              <a:rPr lang="en-US" sz="1200" b="0" dirty="0">
                <a:latin typeface="+mn-lt"/>
              </a:rPr>
              <a:t> 8 </a:t>
            </a:r>
            <a:r>
              <a:rPr lang="en-US" sz="1200" b="0" dirty="0" err="1">
                <a:latin typeface="+mn-lt"/>
              </a:rPr>
              <a:t>Juni</a:t>
            </a:r>
            <a:r>
              <a:rPr lang="en-US" sz="1200" b="0" dirty="0">
                <a:latin typeface="+mn-lt"/>
              </a:rPr>
              <a:t> 2023, </a:t>
            </a:r>
            <a:r>
              <a:rPr lang="en-US" sz="1200" b="0" dirty="0" err="1">
                <a:latin typeface="+mn-lt"/>
              </a:rPr>
              <a:t>oleh</a:t>
            </a:r>
            <a:r>
              <a:rPr lang="en-US" sz="1200" b="0" dirty="0">
                <a:latin typeface="+mn-lt"/>
              </a:rPr>
              <a:t> WHO </a:t>
            </a:r>
            <a:r>
              <a:rPr lang="en-US" sz="1200" b="0" dirty="0" err="1">
                <a:latin typeface="+mn-lt"/>
              </a:rPr>
              <a:t>pada</a:t>
            </a:r>
            <a:r>
              <a:rPr lang="en-US" sz="1200" b="0" dirty="0">
                <a:latin typeface="+mn-lt"/>
              </a:rPr>
              <a:t> </a:t>
            </a:r>
            <a:r>
              <a:rPr lang="en-US" sz="1200" b="0" dirty="0" err="1">
                <a:latin typeface="+mn-lt"/>
              </a:rPr>
              <a:t>tingkat</a:t>
            </a:r>
            <a:r>
              <a:rPr lang="en-US" sz="1200" b="0" dirty="0">
                <a:latin typeface="+mn-lt"/>
              </a:rPr>
              <a:t> global, </a:t>
            </a:r>
            <a:r>
              <a:rPr lang="en-US" sz="1200" b="0" dirty="0" err="1">
                <a:latin typeface="+mn-lt"/>
              </a:rPr>
              <a:t>dilaporkan</a:t>
            </a:r>
            <a:r>
              <a:rPr lang="en-US" sz="1200" b="0" dirty="0">
                <a:latin typeface="+mn-lt"/>
              </a:rPr>
              <a:t> </a:t>
            </a:r>
            <a:r>
              <a:rPr lang="en-US" sz="1200" b="0" dirty="0" err="1">
                <a:latin typeface="+mn-lt"/>
              </a:rPr>
              <a:t>sebanyak</a:t>
            </a:r>
            <a:r>
              <a:rPr lang="en-US" sz="1200" b="0" dirty="0">
                <a:latin typeface="+mn-lt"/>
              </a:rPr>
              <a:t> 2.162.214 </a:t>
            </a:r>
            <a:r>
              <a:rPr lang="en-US" sz="1200" b="0" dirty="0" err="1">
                <a:latin typeface="+mn-lt"/>
              </a:rPr>
              <a:t>kasus</a:t>
            </a:r>
            <a:r>
              <a:rPr lang="en-US" sz="1200" b="0" dirty="0">
                <a:latin typeface="+mn-lt"/>
              </a:rPr>
              <a:t> </a:t>
            </a:r>
            <a:r>
              <a:rPr lang="en-US" sz="1200" b="0" dirty="0" err="1">
                <a:latin typeface="+mn-lt"/>
              </a:rPr>
              <a:t>dan</a:t>
            </a:r>
            <a:r>
              <a:rPr lang="en-US" sz="1200" b="0" dirty="0">
                <a:latin typeface="+mn-lt"/>
              </a:rPr>
              <a:t> 974 </a:t>
            </a:r>
            <a:r>
              <a:rPr lang="en-US" sz="1200" b="0" dirty="0" err="1">
                <a:latin typeface="+mn-lt"/>
              </a:rPr>
              <a:t>kematian</a:t>
            </a:r>
            <a:r>
              <a:rPr lang="en-US" sz="1200" b="0" dirty="0">
                <a:latin typeface="+mn-lt"/>
              </a:rPr>
              <a:t> </a:t>
            </a:r>
            <a:r>
              <a:rPr lang="en-US" sz="1200" b="0" dirty="0" err="1">
                <a:latin typeface="+mn-lt"/>
              </a:rPr>
              <a:t>karena</a:t>
            </a:r>
            <a:r>
              <a:rPr lang="en-US" sz="1200" b="0" dirty="0">
                <a:latin typeface="+mn-lt"/>
              </a:rPr>
              <a:t> Dengue.</a:t>
            </a:r>
          </a:p>
          <a:p>
            <a:endParaRPr lang="en-US" sz="1200" b="0" dirty="0">
              <a:latin typeface="+mn-lt"/>
            </a:endParaRPr>
          </a:p>
          <a:p>
            <a:r>
              <a:rPr lang="en-US" sz="1200" b="0" dirty="0">
                <a:latin typeface="+mn-lt"/>
              </a:rPr>
              <a:t>Negara </a:t>
            </a:r>
            <a:r>
              <a:rPr lang="en-US" sz="1200" b="0" dirty="0" err="1">
                <a:latin typeface="+mn-lt"/>
              </a:rPr>
              <a:t>terbanyak</a:t>
            </a:r>
            <a:r>
              <a:rPr lang="en-US" sz="1200" b="0" dirty="0">
                <a:latin typeface="+mn-lt"/>
              </a:rPr>
              <a:t> </a:t>
            </a:r>
            <a:r>
              <a:rPr lang="en-US" sz="1200" b="0" dirty="0" err="1">
                <a:latin typeface="+mn-lt"/>
              </a:rPr>
              <a:t>melaporkan</a:t>
            </a:r>
            <a:r>
              <a:rPr lang="en-US" sz="1200" b="0" dirty="0">
                <a:latin typeface="+mn-lt"/>
              </a:rPr>
              <a:t> </a:t>
            </a:r>
            <a:r>
              <a:rPr lang="en-US" sz="1200" b="0" dirty="0" err="1">
                <a:latin typeface="+mn-lt"/>
              </a:rPr>
              <a:t>kasus</a:t>
            </a:r>
            <a:r>
              <a:rPr lang="en-US" sz="1200" b="0" dirty="0">
                <a:latin typeface="+mn-lt"/>
              </a:rPr>
              <a:t> </a:t>
            </a:r>
            <a:r>
              <a:rPr lang="en-US" sz="1200" b="0" dirty="0" err="1">
                <a:latin typeface="+mn-lt"/>
              </a:rPr>
              <a:t>dan</a:t>
            </a:r>
            <a:r>
              <a:rPr lang="en-US" sz="1200" b="0" dirty="0">
                <a:latin typeface="+mn-lt"/>
              </a:rPr>
              <a:t> </a:t>
            </a:r>
            <a:r>
              <a:rPr lang="en-US" sz="1200" b="0" dirty="0" err="1">
                <a:latin typeface="+mn-lt"/>
              </a:rPr>
              <a:t>kematian</a:t>
            </a:r>
            <a:r>
              <a:rPr lang="en-US" sz="1200" b="0" dirty="0">
                <a:latin typeface="+mn-lt"/>
              </a:rPr>
              <a:t> </a:t>
            </a:r>
            <a:r>
              <a:rPr lang="en-US" sz="1200" b="0" dirty="0" err="1">
                <a:latin typeface="+mn-lt"/>
              </a:rPr>
              <a:t>adalah</a:t>
            </a:r>
            <a:r>
              <a:rPr lang="en-US" sz="1200" b="0" dirty="0">
                <a:latin typeface="+mn-lt"/>
              </a:rPr>
              <a:t> </a:t>
            </a:r>
            <a:r>
              <a:rPr lang="en-US" sz="1200" b="0" dirty="0" err="1">
                <a:latin typeface="+mn-lt"/>
              </a:rPr>
              <a:t>Brasil</a:t>
            </a:r>
            <a:r>
              <a:rPr lang="en-US" sz="1200" b="0" dirty="0">
                <a:latin typeface="+mn-lt"/>
              </a:rPr>
              <a:t>.</a:t>
            </a:r>
          </a:p>
          <a:p>
            <a:r>
              <a:rPr lang="en-US" sz="1200" b="0" dirty="0" err="1">
                <a:latin typeface="+mn-lt"/>
              </a:rPr>
              <a:t>Pada</a:t>
            </a:r>
            <a:r>
              <a:rPr lang="en-US" sz="1200" b="0" dirty="0">
                <a:latin typeface="+mn-lt"/>
              </a:rPr>
              <a:t> </a:t>
            </a:r>
            <a:r>
              <a:rPr lang="en-US" sz="1200" b="0" dirty="0" err="1">
                <a:latin typeface="+mn-lt"/>
              </a:rPr>
              <a:t>laporan</a:t>
            </a:r>
            <a:r>
              <a:rPr lang="en-US" sz="1200" b="0" dirty="0">
                <a:latin typeface="+mn-lt"/>
              </a:rPr>
              <a:t> </a:t>
            </a:r>
            <a:r>
              <a:rPr lang="en-US" sz="1200" b="0" dirty="0" err="1">
                <a:latin typeface="+mn-lt"/>
              </a:rPr>
              <a:t>minggu</a:t>
            </a:r>
            <a:r>
              <a:rPr lang="en-US" sz="1200" b="0" dirty="0">
                <a:latin typeface="+mn-lt"/>
              </a:rPr>
              <a:t> </a:t>
            </a:r>
            <a:r>
              <a:rPr lang="en-US" sz="1200" b="0" dirty="0" err="1">
                <a:latin typeface="+mn-lt"/>
              </a:rPr>
              <a:t>ke</a:t>
            </a:r>
            <a:r>
              <a:rPr lang="en-US" sz="1200" b="0" dirty="0">
                <a:latin typeface="+mn-lt"/>
              </a:rPr>
              <a:t> 26 </a:t>
            </a:r>
            <a:r>
              <a:rPr lang="en-US" sz="1200" b="0" dirty="0" err="1">
                <a:latin typeface="+mn-lt"/>
              </a:rPr>
              <a:t>tahun</a:t>
            </a:r>
            <a:r>
              <a:rPr lang="en-US" sz="1200" b="0" dirty="0">
                <a:latin typeface="+mn-lt"/>
              </a:rPr>
              <a:t> 2023 </a:t>
            </a:r>
            <a:r>
              <a:rPr lang="en-US" sz="1200" b="0" dirty="0" err="1">
                <a:latin typeface="+mn-lt"/>
              </a:rPr>
              <a:t>tercatat</a:t>
            </a:r>
            <a:r>
              <a:rPr lang="en-US" sz="1200" b="0" dirty="0">
                <a:latin typeface="+mn-lt"/>
              </a:rPr>
              <a:t> </a:t>
            </a:r>
            <a:r>
              <a:rPr lang="id-ID" b="0" dirty="0"/>
              <a:t>2.376.522 kasus DBD yang dilaporkan, dan total 769 kematian yang dilaporkan akibat DBD</a:t>
            </a:r>
            <a:endParaRPr lang="en-SG" b="0" dirty="0"/>
          </a:p>
          <a:p>
            <a:r>
              <a:rPr lang="en-SG" b="0" dirty="0"/>
              <a:t>Di Asia Tenggara </a:t>
            </a:r>
            <a:r>
              <a:rPr lang="en-SG" b="0" dirty="0" err="1"/>
              <a:t>natara</a:t>
            </a:r>
            <a:r>
              <a:rPr lang="en-SG" b="0" dirty="0"/>
              <a:t> lain Malaysia, </a:t>
            </a:r>
            <a:r>
              <a:rPr lang="en-SG" b="0" dirty="0" err="1"/>
              <a:t>Filippina</a:t>
            </a:r>
            <a:r>
              <a:rPr lang="en-SG" b="0" dirty="0"/>
              <a:t>, </a:t>
            </a:r>
            <a:r>
              <a:rPr lang="en-SG" b="0" dirty="0" err="1"/>
              <a:t>Srilangka</a:t>
            </a:r>
            <a:r>
              <a:rPr lang="en-SG" b="0" dirty="0"/>
              <a:t>, Vietnam, Indonesia</a:t>
            </a:r>
          </a:p>
        </p:txBody>
      </p:sp>
      <p:sp>
        <p:nvSpPr>
          <p:cNvPr id="4" name="Slide Number Placeholder 3"/>
          <p:cNvSpPr>
            <a:spLocks noGrp="1"/>
          </p:cNvSpPr>
          <p:nvPr>
            <p:ph type="sldNum" sz="quarter" idx="10"/>
          </p:nvPr>
        </p:nvSpPr>
        <p:spPr/>
        <p:txBody>
          <a:bodyPr/>
          <a:lstStyle/>
          <a:p>
            <a:fld id="{22257D4F-3E31-4450-9FAB-5CA9EB7407A5}" type="slidenum">
              <a:rPr lang="en-SG" smtClean="0"/>
              <a:t>3</a:t>
            </a:fld>
            <a:endParaRPr lang="en-SG"/>
          </a:p>
        </p:txBody>
      </p:sp>
    </p:spTree>
    <p:extLst>
      <p:ext uri="{BB962C8B-B14F-4D97-AF65-F5344CB8AC3E}">
        <p14:creationId xmlns:p14="http://schemas.microsoft.com/office/powerpoint/2010/main" val="3840255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11e7c571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11e7c571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0" dirty="0" err="1"/>
              <a:t>Apa</a:t>
            </a:r>
            <a:r>
              <a:rPr lang="en-SG" b="0" dirty="0"/>
              <a:t> DBD? </a:t>
            </a:r>
            <a:r>
              <a:rPr lang="en-SG" b="0" dirty="0" err="1"/>
              <a:t>Atau</a:t>
            </a:r>
            <a:r>
              <a:rPr lang="en-SG" b="0" dirty="0"/>
              <a:t> yang</a:t>
            </a:r>
            <a:r>
              <a:rPr lang="en-SG" b="0" baseline="0" dirty="0"/>
              <a:t> </a:t>
            </a:r>
            <a:r>
              <a:rPr lang="en-SG" b="0" baseline="0" dirty="0" err="1"/>
              <a:t>benar</a:t>
            </a:r>
            <a:r>
              <a:rPr lang="en-SG" b="0" baseline="0" dirty="0"/>
              <a:t> </a:t>
            </a:r>
            <a:r>
              <a:rPr lang="en-SG" b="0" baseline="0" dirty="0" err="1"/>
              <a:t>adalah</a:t>
            </a:r>
            <a:r>
              <a:rPr lang="en-SG" b="0" baseline="0" dirty="0"/>
              <a:t> </a:t>
            </a:r>
            <a:r>
              <a:rPr lang="en-SG" b="0" baseline="0" dirty="0" err="1"/>
              <a:t>Infeksi</a:t>
            </a:r>
            <a:r>
              <a:rPr lang="en-SG" b="0" baseline="0" dirty="0"/>
              <a:t> Dengue. </a:t>
            </a:r>
            <a:r>
              <a:rPr lang="en-SG" b="0" dirty="0"/>
              <a:t>DBD </a:t>
            </a:r>
            <a:r>
              <a:rPr lang="en-SG" b="0" dirty="0" err="1"/>
              <a:t>istilah</a:t>
            </a:r>
            <a:r>
              <a:rPr lang="en-SG" b="0" dirty="0"/>
              <a:t> </a:t>
            </a:r>
            <a:r>
              <a:rPr lang="en-SG" b="0" dirty="0" err="1"/>
              <a:t>masyarakat</a:t>
            </a:r>
            <a:r>
              <a:rPr lang="en-SG" b="0" dirty="0"/>
              <a:t> </a:t>
            </a:r>
            <a:r>
              <a:rPr lang="en-SG" b="0" dirty="0" err="1"/>
              <a:t>merujuk</a:t>
            </a:r>
            <a:r>
              <a:rPr lang="en-SG" b="0" dirty="0"/>
              <a:t> </a:t>
            </a:r>
            <a:r>
              <a:rPr lang="en-SG" b="0" dirty="0" err="1"/>
              <a:t>kepada</a:t>
            </a:r>
            <a:r>
              <a:rPr lang="en-SG" b="0" dirty="0"/>
              <a:t> </a:t>
            </a:r>
            <a:r>
              <a:rPr lang="en-SG" b="0" dirty="0" err="1"/>
              <a:t>infeksi</a:t>
            </a:r>
            <a:r>
              <a:rPr lang="en-SG" b="0" dirty="0"/>
              <a:t> Virus Dengue yang </a:t>
            </a:r>
            <a:r>
              <a:rPr lang="en-SG" b="0" dirty="0" err="1"/>
              <a:t>ditularkan</a:t>
            </a:r>
            <a:r>
              <a:rPr lang="en-SG" b="0" dirty="0"/>
              <a:t> </a:t>
            </a:r>
            <a:r>
              <a:rPr lang="en-SG" b="0" dirty="0" err="1"/>
              <a:t>oleh</a:t>
            </a:r>
            <a:r>
              <a:rPr lang="en-SG" b="0" dirty="0"/>
              <a:t> </a:t>
            </a:r>
            <a:r>
              <a:rPr lang="en-SG" b="0" dirty="0" err="1"/>
              <a:t>Nyamuk</a:t>
            </a:r>
            <a:r>
              <a:rPr lang="en-SG" b="0" dirty="0"/>
              <a:t> </a:t>
            </a:r>
            <a:r>
              <a:rPr lang="en-SG" b="0" dirty="0" err="1"/>
              <a:t>Aedes</a:t>
            </a:r>
            <a:r>
              <a:rPr lang="en-SG" b="0" dirty="0"/>
              <a:t> </a:t>
            </a:r>
            <a:r>
              <a:rPr lang="en-SG" b="0" dirty="0" err="1"/>
              <a:t>Aegypti</a:t>
            </a:r>
            <a:r>
              <a:rPr lang="en-SG" b="0" dirty="0"/>
              <a:t>.</a:t>
            </a:r>
            <a:br>
              <a:rPr lang="en-SG" b="0" dirty="0"/>
            </a:br>
            <a:r>
              <a:rPr lang="en-SG" b="0" dirty="0"/>
              <a:t>DBD</a:t>
            </a:r>
            <a:r>
              <a:rPr lang="en-SG" b="0" baseline="0" dirty="0"/>
              <a:t> </a:t>
            </a:r>
            <a:r>
              <a:rPr lang="en-SG" b="0" baseline="0" dirty="0" err="1"/>
              <a:t>meliputi</a:t>
            </a:r>
            <a:r>
              <a:rPr lang="en-SG" b="0" baseline="0" dirty="0"/>
              <a:t> spectrum </a:t>
            </a:r>
            <a:r>
              <a:rPr lang="en-SG" b="0" baseline="0" dirty="0" err="1"/>
              <a:t>Demam</a:t>
            </a:r>
            <a:r>
              <a:rPr lang="en-SG" b="0" baseline="0" dirty="0"/>
              <a:t> Dengue, </a:t>
            </a:r>
            <a:r>
              <a:rPr lang="en-SG" b="0" baseline="0" dirty="0" err="1"/>
              <a:t>Demam</a:t>
            </a:r>
            <a:r>
              <a:rPr lang="en-SG" b="0" baseline="0" dirty="0"/>
              <a:t> </a:t>
            </a:r>
            <a:r>
              <a:rPr lang="en-SG" b="0" baseline="0" dirty="0" err="1"/>
              <a:t>Berdarah</a:t>
            </a:r>
            <a:r>
              <a:rPr lang="en-SG" b="0" baseline="0" dirty="0"/>
              <a:t> Dengue , </a:t>
            </a:r>
            <a:r>
              <a:rPr lang="en-SG" b="0" baseline="0" dirty="0" err="1"/>
              <a:t>Demam</a:t>
            </a:r>
            <a:r>
              <a:rPr lang="en-SG" b="0" baseline="0" dirty="0"/>
              <a:t> </a:t>
            </a:r>
            <a:r>
              <a:rPr lang="en-SG" b="0" baseline="0" dirty="0" err="1"/>
              <a:t>Syok</a:t>
            </a:r>
            <a:r>
              <a:rPr lang="en-SG" b="0" baseline="0" dirty="0"/>
              <a:t> </a:t>
            </a:r>
            <a:r>
              <a:rPr lang="en-SG" b="0" baseline="0" dirty="0" err="1"/>
              <a:t>Sindrome</a:t>
            </a:r>
            <a:r>
              <a:rPr lang="en-SG" b="0" baseline="0" dirty="0"/>
              <a:t> (DSS) </a:t>
            </a:r>
            <a:r>
              <a:rPr lang="en-SG" b="0" baseline="0" dirty="0" err="1"/>
              <a:t>dan</a:t>
            </a:r>
            <a:r>
              <a:rPr lang="en-SG" b="0" baseline="0" dirty="0"/>
              <a:t> Expanded Dengue Syndrome (EDS</a:t>
            </a:r>
            <a:endParaRPr lang="en-SG" b="0" dirty="0"/>
          </a:p>
          <a:p>
            <a:pPr>
              <a:spcBef>
                <a:spcPts val="0"/>
              </a:spcBef>
              <a:buNone/>
            </a:pPr>
            <a:r>
              <a:rPr lang="en-US" altLang="en-US" sz="1600" b="0" dirty="0" err="1"/>
              <a:t>Faktor</a:t>
            </a:r>
            <a:r>
              <a:rPr lang="en-US" altLang="en-US" sz="1600" b="0" dirty="0"/>
              <a:t> </a:t>
            </a:r>
            <a:r>
              <a:rPr lang="en-US" altLang="en-US" sz="1600" b="0" dirty="0" err="1"/>
              <a:t>penularan</a:t>
            </a:r>
            <a:r>
              <a:rPr lang="en-US" altLang="en-US" sz="1600" b="0" dirty="0"/>
              <a:t> </a:t>
            </a:r>
            <a:endParaRPr lang="en-SG" altLang="en-US" sz="1600" b="0" dirty="0"/>
          </a:p>
          <a:p>
            <a:pPr marL="182563" indent="-182563">
              <a:spcBef>
                <a:spcPts val="0"/>
              </a:spcBef>
            </a:pPr>
            <a:r>
              <a:rPr lang="en-SG" altLang="en-US" sz="1200" b="0" dirty="0" err="1"/>
              <a:t>Lingkungan</a:t>
            </a:r>
            <a:r>
              <a:rPr lang="en-SG" altLang="en-US" sz="1200" b="0" dirty="0"/>
              <a:t> </a:t>
            </a:r>
            <a:r>
              <a:rPr lang="en-SG" altLang="en-US" sz="1200" b="0" dirty="0" err="1"/>
              <a:t>reseptif</a:t>
            </a:r>
            <a:r>
              <a:rPr lang="en-SG" altLang="en-US" sz="1200" b="0" dirty="0"/>
              <a:t> </a:t>
            </a:r>
            <a:r>
              <a:rPr lang="id-ID" altLang="en-US" sz="1200" b="0" dirty="0"/>
              <a:t>vektor </a:t>
            </a:r>
            <a:r>
              <a:rPr lang="en-US" altLang="en-US" sz="1200" b="0" dirty="0"/>
              <a:t>(</a:t>
            </a:r>
            <a:r>
              <a:rPr lang="id-ID" altLang="en-US" sz="1200" b="0" dirty="0"/>
              <a:t>suhu, kelembaban, curah hujan, </a:t>
            </a:r>
            <a:r>
              <a:rPr lang="en-US" altLang="en-US" sz="1200" b="0" dirty="0"/>
              <a:t>angina </a:t>
            </a:r>
            <a:r>
              <a:rPr lang="id-ID" altLang="en-US" sz="1200" b="0" dirty="0"/>
              <a:t>dll)</a:t>
            </a:r>
            <a:endParaRPr lang="en-US" altLang="en-US" sz="1200" b="0" dirty="0"/>
          </a:p>
          <a:p>
            <a:pPr marL="182563" indent="-182563">
              <a:spcBef>
                <a:spcPts val="0"/>
              </a:spcBef>
              <a:buFont typeface="Arial" panose="020B0604020202020204" pitchFamily="34" charset="0"/>
              <a:buChar char="•"/>
            </a:pPr>
            <a:r>
              <a:rPr lang="en-US" altLang="en-US" sz="1200" b="0" dirty="0"/>
              <a:t>Wilayah </a:t>
            </a:r>
            <a:r>
              <a:rPr lang="en-US" altLang="en-US" sz="1200" b="0" dirty="0" err="1"/>
              <a:t>endemis</a:t>
            </a:r>
            <a:r>
              <a:rPr lang="en-US" altLang="en-US" sz="1200" b="0" dirty="0"/>
              <a:t>, </a:t>
            </a:r>
            <a:r>
              <a:rPr lang="en-US" altLang="en-US" sz="1200" b="0" dirty="0" err="1"/>
              <a:t>ada</a:t>
            </a:r>
            <a:r>
              <a:rPr lang="en-US" altLang="en-US" sz="1200" b="0" dirty="0"/>
              <a:t> </a:t>
            </a:r>
            <a:r>
              <a:rPr lang="en-US" altLang="en-US" sz="1200" b="0" dirty="0" err="1"/>
              <a:t>kasus</a:t>
            </a:r>
            <a:r>
              <a:rPr lang="en-US" altLang="en-US" sz="1200" b="0" dirty="0"/>
              <a:t> </a:t>
            </a:r>
            <a:r>
              <a:rPr lang="en-US" altLang="en-US" sz="1200" b="0" dirty="0" err="1"/>
              <a:t>setiap</a:t>
            </a:r>
            <a:r>
              <a:rPr lang="en-US" altLang="en-US" sz="1200" b="0" dirty="0"/>
              <a:t> </a:t>
            </a:r>
            <a:r>
              <a:rPr lang="en-US" altLang="en-US" sz="1200" b="0" dirty="0" err="1"/>
              <a:t>tahun</a:t>
            </a:r>
            <a:r>
              <a:rPr lang="en-US" altLang="en-US" sz="1200" b="0" dirty="0"/>
              <a:t>.</a:t>
            </a:r>
          </a:p>
          <a:p>
            <a:pPr marL="182563" indent="-182563">
              <a:spcBef>
                <a:spcPts val="0"/>
              </a:spcBef>
              <a:buFont typeface="Arial" panose="020B0604020202020204" pitchFamily="34" charset="0"/>
              <a:buChar char="•"/>
            </a:pPr>
            <a:r>
              <a:rPr lang="en-US" altLang="en-US" sz="1200" b="0" dirty="0"/>
              <a:t>Nyamuk </a:t>
            </a:r>
            <a:r>
              <a:rPr lang="en-US" altLang="en-US" sz="1200" b="0" dirty="0" err="1"/>
              <a:t>Aedes</a:t>
            </a:r>
            <a:r>
              <a:rPr lang="en-US" altLang="en-US" sz="1200" b="0" dirty="0"/>
              <a:t> </a:t>
            </a:r>
            <a:r>
              <a:rPr lang="en-US" altLang="en-US" sz="1200" b="0" dirty="0" err="1"/>
              <a:t>Aegyti</a:t>
            </a:r>
            <a:r>
              <a:rPr lang="en-US" altLang="en-US" sz="1200" b="0" dirty="0"/>
              <a:t> (</a:t>
            </a:r>
            <a:r>
              <a:rPr lang="en-US" altLang="en-US" sz="1200" b="0" dirty="0" err="1"/>
              <a:t>bisa</a:t>
            </a:r>
            <a:r>
              <a:rPr lang="en-US" altLang="en-US" sz="1200" b="0" dirty="0"/>
              <a:t> </a:t>
            </a:r>
            <a:r>
              <a:rPr lang="en-US" altLang="en-US" sz="1200" b="0" dirty="0" err="1"/>
              <a:t>transovarial</a:t>
            </a:r>
            <a:r>
              <a:rPr lang="en-US" altLang="en-US" sz="1200" b="0" dirty="0"/>
              <a:t>)</a:t>
            </a:r>
          </a:p>
          <a:p>
            <a:pPr marL="171450" indent="-171450">
              <a:spcBef>
                <a:spcPts val="0"/>
              </a:spcBef>
              <a:buFont typeface="Arial" panose="020B0604020202020204" pitchFamily="34" charset="0"/>
              <a:buChar char="•"/>
            </a:pPr>
            <a:r>
              <a:rPr lang="en-US" altLang="en-US" sz="1200" b="0" dirty="0"/>
              <a:t>Virus Dengue (serotype 1,2,3,4)</a:t>
            </a:r>
            <a:r>
              <a:rPr lang="en-US" altLang="en-US" sz="1600" b="0" dirty="0"/>
              <a:t> </a:t>
            </a:r>
            <a:r>
              <a:rPr lang="en-US" altLang="en-US" sz="1600" b="0" dirty="0" err="1"/>
              <a:t>Faktor</a:t>
            </a:r>
            <a:r>
              <a:rPr lang="en-US" altLang="en-US" sz="1600" b="0" dirty="0"/>
              <a:t> </a:t>
            </a:r>
            <a:r>
              <a:rPr lang="en-US" altLang="en-US" sz="1600" b="0" dirty="0" err="1"/>
              <a:t>penularan</a:t>
            </a:r>
            <a:r>
              <a:rPr lang="en-US" altLang="en-US" sz="1600" b="0" dirty="0"/>
              <a:t> </a:t>
            </a:r>
            <a:endParaRPr lang="en-SG" altLang="en-US" sz="1600" b="0" dirty="0"/>
          </a:p>
          <a:p>
            <a:pPr marL="182563" indent="-182563">
              <a:spcBef>
                <a:spcPts val="0"/>
              </a:spcBef>
              <a:buFont typeface="Arial" panose="020B0604020202020204" pitchFamily="34" charset="0"/>
              <a:buChar char="•"/>
            </a:pPr>
            <a:r>
              <a:rPr lang="en-SG" altLang="en-US" sz="1200" b="0" dirty="0" err="1"/>
              <a:t>Lingkungan</a:t>
            </a:r>
            <a:r>
              <a:rPr lang="en-SG" altLang="en-US" sz="1200" b="0" dirty="0"/>
              <a:t> </a:t>
            </a:r>
            <a:r>
              <a:rPr lang="en-SG" altLang="en-US" sz="1200" b="0" dirty="0" err="1"/>
              <a:t>reseptif</a:t>
            </a:r>
            <a:r>
              <a:rPr lang="en-SG" altLang="en-US" sz="1200" b="0" dirty="0"/>
              <a:t> </a:t>
            </a:r>
            <a:r>
              <a:rPr lang="id-ID" altLang="en-US" sz="1200" b="0" dirty="0"/>
              <a:t>vektor </a:t>
            </a:r>
            <a:r>
              <a:rPr lang="en-US" altLang="en-US" sz="1200" b="0" dirty="0"/>
              <a:t>(</a:t>
            </a:r>
            <a:r>
              <a:rPr lang="id-ID" altLang="en-US" sz="1200" b="0" dirty="0"/>
              <a:t>suhu, kelembaban, curah hujan, </a:t>
            </a:r>
            <a:r>
              <a:rPr lang="en-US" altLang="en-US" sz="1200" b="0" dirty="0"/>
              <a:t>angina </a:t>
            </a:r>
            <a:r>
              <a:rPr lang="id-ID" altLang="en-US" sz="1200" b="0" dirty="0"/>
              <a:t>dll)</a:t>
            </a:r>
            <a:endParaRPr lang="en-US" altLang="en-US" sz="1200" b="0" dirty="0"/>
          </a:p>
          <a:p>
            <a:pPr marL="182563" indent="-182563">
              <a:spcBef>
                <a:spcPts val="0"/>
              </a:spcBef>
              <a:buFont typeface="Arial" panose="020B0604020202020204" pitchFamily="34" charset="0"/>
              <a:buChar char="•"/>
            </a:pPr>
            <a:r>
              <a:rPr lang="en-US" altLang="en-US" sz="1200" b="0" dirty="0"/>
              <a:t>Wilayah </a:t>
            </a:r>
            <a:r>
              <a:rPr lang="en-US" altLang="en-US" sz="1200" b="0" dirty="0" err="1"/>
              <a:t>endemis</a:t>
            </a:r>
            <a:r>
              <a:rPr lang="en-US" altLang="en-US" sz="1200" b="0" dirty="0"/>
              <a:t>, </a:t>
            </a:r>
            <a:r>
              <a:rPr lang="en-US" altLang="en-US" sz="1200" b="0" dirty="0" err="1"/>
              <a:t>ada</a:t>
            </a:r>
            <a:r>
              <a:rPr lang="en-US" altLang="en-US" sz="1200" b="0" dirty="0"/>
              <a:t> </a:t>
            </a:r>
            <a:r>
              <a:rPr lang="en-US" altLang="en-US" sz="1200" b="0" dirty="0" err="1"/>
              <a:t>kasus</a:t>
            </a:r>
            <a:r>
              <a:rPr lang="en-US" altLang="en-US" sz="1200" b="0" dirty="0"/>
              <a:t> </a:t>
            </a:r>
            <a:r>
              <a:rPr lang="en-US" altLang="en-US" sz="1200" b="0" dirty="0" err="1"/>
              <a:t>setiap</a:t>
            </a:r>
            <a:r>
              <a:rPr lang="en-US" altLang="en-US" sz="1200" b="0" dirty="0"/>
              <a:t> </a:t>
            </a:r>
            <a:r>
              <a:rPr lang="en-US" altLang="en-US" sz="1200" b="0" dirty="0" err="1"/>
              <a:t>tahun</a:t>
            </a:r>
            <a:r>
              <a:rPr lang="en-US" altLang="en-US" sz="1200" b="0" dirty="0"/>
              <a:t>.</a:t>
            </a:r>
          </a:p>
          <a:p>
            <a:pPr marL="182563" indent="-182563">
              <a:spcBef>
                <a:spcPts val="0"/>
              </a:spcBef>
              <a:buFont typeface="Arial" panose="020B0604020202020204" pitchFamily="34" charset="0"/>
              <a:buChar char="•"/>
            </a:pPr>
            <a:r>
              <a:rPr lang="en-US" altLang="en-US" sz="1200" b="0" dirty="0"/>
              <a:t>Nyamuk </a:t>
            </a:r>
            <a:r>
              <a:rPr lang="en-US" altLang="en-US" sz="1200" b="0" dirty="0" err="1"/>
              <a:t>Aedes</a:t>
            </a:r>
            <a:r>
              <a:rPr lang="en-US" altLang="en-US" sz="1200" b="0" dirty="0"/>
              <a:t> </a:t>
            </a:r>
            <a:r>
              <a:rPr lang="en-US" altLang="en-US" sz="1200" b="0" dirty="0" err="1"/>
              <a:t>Aegyti</a:t>
            </a:r>
            <a:r>
              <a:rPr lang="en-US" altLang="en-US" sz="1200" b="0" dirty="0"/>
              <a:t> (</a:t>
            </a:r>
            <a:r>
              <a:rPr lang="en-US" altLang="en-US" sz="1200" b="0" dirty="0" err="1"/>
              <a:t>bisa</a:t>
            </a:r>
            <a:r>
              <a:rPr lang="en-US" altLang="en-US" sz="1200" b="0" dirty="0"/>
              <a:t> </a:t>
            </a:r>
            <a:r>
              <a:rPr lang="en-US" altLang="en-US" sz="1200" b="0" dirty="0" err="1"/>
              <a:t>transovarial</a:t>
            </a:r>
            <a:r>
              <a:rPr lang="en-US" altLang="en-US" sz="1200" b="0" dirty="0"/>
              <a:t>)</a:t>
            </a:r>
          </a:p>
          <a:p>
            <a:pPr marL="182563" indent="-182563">
              <a:spcBef>
                <a:spcPts val="0"/>
              </a:spcBef>
              <a:buFont typeface="Arial" panose="020B0604020202020204" pitchFamily="34" charset="0"/>
              <a:buChar char="•"/>
            </a:pPr>
            <a:r>
              <a:rPr lang="en-US" altLang="en-US" sz="1200" b="0" dirty="0"/>
              <a:t>Virus Dengue (serotype 1,2,3,4)</a:t>
            </a:r>
          </a:p>
          <a:p>
            <a:pPr marL="0" indent="0">
              <a:spcBef>
                <a:spcPts val="0"/>
              </a:spcBef>
              <a:buFont typeface="Arial" panose="020B0604020202020204" pitchFamily="34" charset="0"/>
              <a:buNone/>
            </a:pPr>
            <a:endParaRPr lang="en-US" altLang="en-US" sz="1200" b="0" dirty="0"/>
          </a:p>
          <a:p>
            <a:pPr marL="0" indent="0">
              <a:spcBef>
                <a:spcPts val="0"/>
              </a:spcBef>
              <a:buFont typeface="Arial" panose="020B0604020202020204" pitchFamily="34" charset="0"/>
              <a:buNone/>
            </a:pPr>
            <a:r>
              <a:rPr lang="en-US" altLang="en-US" sz="1200" b="0" dirty="0" err="1"/>
              <a:t>Gejala</a:t>
            </a:r>
            <a:r>
              <a:rPr lang="en-US" altLang="en-US" sz="1200" b="0" dirty="0"/>
              <a:t> yang </a:t>
            </a:r>
            <a:r>
              <a:rPr lang="en-US" altLang="en-US" sz="1200" b="0" dirty="0" err="1"/>
              <a:t>harus</a:t>
            </a:r>
            <a:r>
              <a:rPr lang="en-US" altLang="en-US" sz="1200" b="0" dirty="0"/>
              <a:t> </a:t>
            </a:r>
            <a:r>
              <a:rPr lang="en-US" altLang="en-US" sz="1200" b="0" dirty="0" err="1"/>
              <a:t>diketahu</a:t>
            </a:r>
            <a:r>
              <a:rPr lang="en-US" altLang="en-US" sz="1200" b="0" dirty="0"/>
              <a:t> </a:t>
            </a:r>
            <a:r>
              <a:rPr lang="en-US" altLang="en-US" sz="1200" b="0" dirty="0" err="1"/>
              <a:t>masyarakat</a:t>
            </a:r>
            <a:r>
              <a:rPr lang="en-US" altLang="en-US" sz="1200" b="0" dirty="0"/>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Demam yg tdk turun dengan obat penurun panas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Sakit Kepala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Sakit Persendian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Ruam pada kulit</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Muntah terus-menerus</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Mimisan</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200" b="0" dirty="0">
                <a:solidFill>
                  <a:prstClr val="black"/>
                </a:solidFill>
                <a:latin typeface="+mn-lt"/>
              </a:rPr>
              <a:t>2 </a:t>
            </a:r>
            <a:r>
              <a:rPr lang="en-SG" sz="1200" b="0" dirty="0" err="1">
                <a:solidFill>
                  <a:prstClr val="black"/>
                </a:solidFill>
                <a:latin typeface="+mn-lt"/>
              </a:rPr>
              <a:t>gejala</a:t>
            </a:r>
            <a:r>
              <a:rPr lang="en-SG" sz="1200" b="0" dirty="0">
                <a:solidFill>
                  <a:prstClr val="black"/>
                </a:solidFill>
                <a:latin typeface="+mn-lt"/>
              </a:rPr>
              <a:t> </a:t>
            </a:r>
            <a:r>
              <a:rPr lang="en-SG" sz="1200" b="0" dirty="0" err="1">
                <a:solidFill>
                  <a:prstClr val="black"/>
                </a:solidFill>
                <a:latin typeface="+mn-lt"/>
              </a:rPr>
              <a:t>terakhir</a:t>
            </a:r>
            <a:r>
              <a:rPr lang="en-SG" sz="1200" b="0" dirty="0">
                <a:solidFill>
                  <a:prstClr val="black"/>
                </a:solidFill>
                <a:latin typeface="+mn-lt"/>
              </a:rPr>
              <a:t> ini </a:t>
            </a:r>
            <a:r>
              <a:rPr lang="en-SG" sz="1200" b="0" dirty="0" err="1">
                <a:solidFill>
                  <a:prstClr val="black"/>
                </a:solidFill>
                <a:latin typeface="+mn-lt"/>
              </a:rPr>
              <a:t>merupakan</a:t>
            </a:r>
            <a:r>
              <a:rPr lang="en-SG" sz="1200" b="0" dirty="0">
                <a:solidFill>
                  <a:prstClr val="black"/>
                </a:solidFill>
                <a:latin typeface="+mn-lt"/>
              </a:rPr>
              <a:t> </a:t>
            </a:r>
            <a:r>
              <a:rPr lang="en-SG" sz="1200" b="0" dirty="0" err="1">
                <a:solidFill>
                  <a:prstClr val="black"/>
                </a:solidFill>
                <a:latin typeface="+mn-lt"/>
              </a:rPr>
              <a:t>tanda</a:t>
            </a:r>
            <a:r>
              <a:rPr lang="en-SG" sz="1200" b="0" dirty="0">
                <a:solidFill>
                  <a:prstClr val="black"/>
                </a:solidFill>
                <a:latin typeface="+mn-lt"/>
              </a:rPr>
              <a:t> </a:t>
            </a:r>
            <a:r>
              <a:rPr lang="en-SG" sz="1200" b="0" dirty="0" err="1">
                <a:solidFill>
                  <a:prstClr val="black"/>
                </a:solidFill>
                <a:latin typeface="+mn-lt"/>
              </a:rPr>
              <a:t>bahaya</a:t>
            </a:r>
            <a:r>
              <a:rPr lang="en-SG" sz="1200" b="0" dirty="0">
                <a:solidFill>
                  <a:prstClr val="black"/>
                </a:solidFill>
                <a:latin typeface="+mn-lt"/>
              </a:rPr>
              <a:t> </a:t>
            </a:r>
            <a:r>
              <a:rPr lang="en-SG" sz="1200" b="0" dirty="0" err="1">
                <a:solidFill>
                  <a:prstClr val="black"/>
                </a:solidFill>
                <a:latin typeface="+mn-lt"/>
              </a:rPr>
              <a:t>dari</a:t>
            </a:r>
            <a:r>
              <a:rPr lang="en-SG" sz="1200" b="0" dirty="0">
                <a:solidFill>
                  <a:prstClr val="black"/>
                </a:solidFill>
                <a:latin typeface="+mn-lt"/>
              </a:rPr>
              <a:t> DBD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G" sz="1200" b="0" dirty="0">
              <a:solidFill>
                <a:prstClr val="black"/>
              </a:solidFill>
              <a:latin typeface="+mn-lt"/>
            </a:endParaRPr>
          </a:p>
          <a:p>
            <a:r>
              <a:rPr lang="it-IT" sz="1200" b="0" dirty="0">
                <a:latin typeface="Arial" panose="020B0604020202020204" pitchFamily="34" charset="0"/>
                <a:cs typeface="Arial" panose="020B0604020202020204" pitchFamily="34" charset="0"/>
              </a:rPr>
              <a:t>Proporsi penderita DBD tahun2022</a:t>
            </a:r>
            <a:endParaRPr lang="en-SG" sz="1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49,83%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0-14 </a:t>
            </a:r>
            <a:r>
              <a:rPr lang="en-SG" sz="1200" b="0" dirty="0" err="1">
                <a:solidFill>
                  <a:srgbClr val="EB008B"/>
                </a:solidFill>
                <a:latin typeface="Arial" panose="020B0604020202020204" pitchFamily="34" charset="0"/>
                <a:cs typeface="Arial" panose="020B0604020202020204" pitchFamily="34" charset="0"/>
              </a:rPr>
              <a:t>tahun</a:t>
            </a:r>
            <a:r>
              <a:rPr lang="en-SG" sz="1200" b="0" dirty="0">
                <a:solidFill>
                  <a:srgbClr val="EB008B"/>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39,04%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15 - 44 </a:t>
            </a:r>
            <a:r>
              <a:rPr lang="en-SG" sz="1200" b="0" dirty="0" err="1">
                <a:solidFill>
                  <a:srgbClr val="EB008B"/>
                </a:solidFill>
                <a:latin typeface="Arial" panose="020B0604020202020204" pitchFamily="34" charset="0"/>
                <a:cs typeface="Arial" panose="020B0604020202020204" pitchFamily="34" charset="0"/>
              </a:rPr>
              <a:t>tahun</a:t>
            </a:r>
            <a:r>
              <a:rPr lang="en-SG" sz="1200" b="0" dirty="0">
                <a:solidFill>
                  <a:srgbClr val="EB008B"/>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11,02%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&gt;44 </a:t>
            </a:r>
            <a:r>
              <a:rPr lang="en-SG" sz="1200" b="0" dirty="0" err="1">
                <a:solidFill>
                  <a:srgbClr val="EB008B"/>
                </a:solidFill>
                <a:latin typeface="Arial" panose="020B0604020202020204" pitchFamily="34" charset="0"/>
                <a:cs typeface="Arial" panose="020B0604020202020204" pitchFamily="34" charset="0"/>
              </a:rPr>
              <a:t>tahun</a:t>
            </a:r>
            <a:endParaRPr lang="en-SG" sz="1200" b="0" dirty="0">
              <a:latin typeface="Arial" panose="020B060402020202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90F903-BB78-47CA-A4F7-537608EA8D29}"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6136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0" dirty="0" err="1"/>
              <a:t>Apa</a:t>
            </a:r>
            <a:r>
              <a:rPr lang="en-SG" b="0" dirty="0"/>
              <a:t> DBD? </a:t>
            </a:r>
            <a:r>
              <a:rPr lang="en-SG" b="0" dirty="0" err="1"/>
              <a:t>Atau</a:t>
            </a:r>
            <a:r>
              <a:rPr lang="en-SG" b="0" dirty="0"/>
              <a:t> yang</a:t>
            </a:r>
            <a:r>
              <a:rPr lang="en-SG" b="0" baseline="0" dirty="0"/>
              <a:t> </a:t>
            </a:r>
            <a:r>
              <a:rPr lang="en-SG" b="0" baseline="0" dirty="0" err="1"/>
              <a:t>benar</a:t>
            </a:r>
            <a:r>
              <a:rPr lang="en-SG" b="0" baseline="0" dirty="0"/>
              <a:t> </a:t>
            </a:r>
            <a:r>
              <a:rPr lang="en-SG" b="0" baseline="0" dirty="0" err="1"/>
              <a:t>adalah</a:t>
            </a:r>
            <a:r>
              <a:rPr lang="en-SG" b="0" baseline="0" dirty="0"/>
              <a:t> </a:t>
            </a:r>
            <a:r>
              <a:rPr lang="en-SG" b="0" baseline="0" dirty="0" err="1"/>
              <a:t>Infeksi</a:t>
            </a:r>
            <a:r>
              <a:rPr lang="en-SG" b="0" baseline="0" dirty="0"/>
              <a:t> Dengue. </a:t>
            </a:r>
            <a:r>
              <a:rPr lang="en-SG" b="0" dirty="0"/>
              <a:t>DBD </a:t>
            </a:r>
            <a:r>
              <a:rPr lang="en-SG" b="0" dirty="0" err="1"/>
              <a:t>istilah</a:t>
            </a:r>
            <a:r>
              <a:rPr lang="en-SG" b="0" dirty="0"/>
              <a:t> </a:t>
            </a:r>
            <a:r>
              <a:rPr lang="en-SG" b="0" dirty="0" err="1"/>
              <a:t>masyarakat</a:t>
            </a:r>
            <a:r>
              <a:rPr lang="en-SG" b="0" dirty="0"/>
              <a:t> </a:t>
            </a:r>
            <a:r>
              <a:rPr lang="en-SG" b="0" dirty="0" err="1"/>
              <a:t>merujuk</a:t>
            </a:r>
            <a:r>
              <a:rPr lang="en-SG" b="0" dirty="0"/>
              <a:t> </a:t>
            </a:r>
            <a:r>
              <a:rPr lang="en-SG" b="0" dirty="0" err="1"/>
              <a:t>kepada</a:t>
            </a:r>
            <a:r>
              <a:rPr lang="en-SG" b="0" dirty="0"/>
              <a:t> </a:t>
            </a:r>
            <a:r>
              <a:rPr lang="en-SG" b="0" dirty="0" err="1"/>
              <a:t>infeksi</a:t>
            </a:r>
            <a:r>
              <a:rPr lang="en-SG" b="0" dirty="0"/>
              <a:t> Virus Dengue yang </a:t>
            </a:r>
            <a:r>
              <a:rPr lang="en-SG" b="0" dirty="0" err="1"/>
              <a:t>ditularkan</a:t>
            </a:r>
            <a:r>
              <a:rPr lang="en-SG" b="0" dirty="0"/>
              <a:t> </a:t>
            </a:r>
            <a:r>
              <a:rPr lang="en-SG" b="0" dirty="0" err="1"/>
              <a:t>oleh</a:t>
            </a:r>
            <a:r>
              <a:rPr lang="en-SG" b="0" dirty="0"/>
              <a:t> </a:t>
            </a:r>
            <a:r>
              <a:rPr lang="en-SG" b="0" dirty="0" err="1"/>
              <a:t>Nyamuk</a:t>
            </a:r>
            <a:r>
              <a:rPr lang="en-SG" b="0" dirty="0"/>
              <a:t> </a:t>
            </a:r>
            <a:r>
              <a:rPr lang="en-SG" b="0" dirty="0" err="1"/>
              <a:t>Aedes</a:t>
            </a:r>
            <a:r>
              <a:rPr lang="en-SG" b="0" dirty="0"/>
              <a:t> </a:t>
            </a:r>
            <a:r>
              <a:rPr lang="en-SG" b="0" dirty="0" err="1"/>
              <a:t>Aegypti</a:t>
            </a:r>
            <a:r>
              <a:rPr lang="en-SG" b="0" dirty="0"/>
              <a:t>.</a:t>
            </a:r>
            <a:br>
              <a:rPr lang="en-SG" b="0" dirty="0"/>
            </a:br>
            <a:r>
              <a:rPr lang="en-SG" b="0" dirty="0"/>
              <a:t>DBD</a:t>
            </a:r>
            <a:r>
              <a:rPr lang="en-SG" b="0" baseline="0" dirty="0"/>
              <a:t> </a:t>
            </a:r>
            <a:r>
              <a:rPr lang="en-SG" b="0" baseline="0" dirty="0" err="1"/>
              <a:t>meliputi</a:t>
            </a:r>
            <a:r>
              <a:rPr lang="en-SG" b="0" baseline="0" dirty="0"/>
              <a:t> spectrum </a:t>
            </a:r>
            <a:r>
              <a:rPr lang="en-SG" b="0" baseline="0" dirty="0" err="1"/>
              <a:t>Demam</a:t>
            </a:r>
            <a:r>
              <a:rPr lang="en-SG" b="0" baseline="0" dirty="0"/>
              <a:t> Dengue, </a:t>
            </a:r>
            <a:r>
              <a:rPr lang="en-SG" b="0" baseline="0" dirty="0" err="1"/>
              <a:t>Demam</a:t>
            </a:r>
            <a:r>
              <a:rPr lang="en-SG" b="0" baseline="0" dirty="0"/>
              <a:t> </a:t>
            </a:r>
            <a:r>
              <a:rPr lang="en-SG" b="0" baseline="0" dirty="0" err="1"/>
              <a:t>Berdarah</a:t>
            </a:r>
            <a:r>
              <a:rPr lang="en-SG" b="0" baseline="0" dirty="0"/>
              <a:t> Dengue , </a:t>
            </a:r>
            <a:r>
              <a:rPr lang="en-SG" b="0" baseline="0" dirty="0" err="1"/>
              <a:t>Demam</a:t>
            </a:r>
            <a:r>
              <a:rPr lang="en-SG" b="0" baseline="0" dirty="0"/>
              <a:t> </a:t>
            </a:r>
            <a:r>
              <a:rPr lang="en-SG" b="0" baseline="0" dirty="0" err="1"/>
              <a:t>Syok</a:t>
            </a:r>
            <a:r>
              <a:rPr lang="en-SG" b="0" baseline="0" dirty="0"/>
              <a:t> </a:t>
            </a:r>
            <a:r>
              <a:rPr lang="en-SG" b="0" baseline="0" dirty="0" err="1"/>
              <a:t>Sindrome</a:t>
            </a:r>
            <a:r>
              <a:rPr lang="en-SG" b="0" baseline="0" dirty="0"/>
              <a:t> (DSS) </a:t>
            </a:r>
            <a:r>
              <a:rPr lang="en-SG" b="0" baseline="0" dirty="0" err="1"/>
              <a:t>dan</a:t>
            </a:r>
            <a:r>
              <a:rPr lang="en-SG" b="0" baseline="0" dirty="0"/>
              <a:t> Expanded Dengue Syndrome (EDS</a:t>
            </a:r>
            <a:endParaRPr lang="en-SG" b="0" dirty="0"/>
          </a:p>
          <a:p>
            <a:pPr>
              <a:spcBef>
                <a:spcPts val="0"/>
              </a:spcBef>
              <a:buNone/>
            </a:pPr>
            <a:r>
              <a:rPr lang="en-US" altLang="en-US" sz="1600" b="0" dirty="0" err="1"/>
              <a:t>Faktor</a:t>
            </a:r>
            <a:r>
              <a:rPr lang="en-US" altLang="en-US" sz="1600" b="0" dirty="0"/>
              <a:t> </a:t>
            </a:r>
            <a:r>
              <a:rPr lang="en-US" altLang="en-US" sz="1600" b="0" dirty="0" err="1"/>
              <a:t>penularan</a:t>
            </a:r>
            <a:r>
              <a:rPr lang="en-US" altLang="en-US" sz="1600" b="0" dirty="0"/>
              <a:t> </a:t>
            </a:r>
            <a:endParaRPr lang="en-SG" altLang="en-US" sz="1600" b="0" dirty="0"/>
          </a:p>
          <a:p>
            <a:pPr marL="182563" indent="-182563">
              <a:spcBef>
                <a:spcPts val="0"/>
              </a:spcBef>
            </a:pPr>
            <a:r>
              <a:rPr lang="en-SG" altLang="en-US" sz="1200" b="0" dirty="0" err="1"/>
              <a:t>Lingkungan</a:t>
            </a:r>
            <a:r>
              <a:rPr lang="en-SG" altLang="en-US" sz="1200" b="0" dirty="0"/>
              <a:t> </a:t>
            </a:r>
            <a:r>
              <a:rPr lang="en-SG" altLang="en-US" sz="1200" b="0" dirty="0" err="1"/>
              <a:t>reseptif</a:t>
            </a:r>
            <a:r>
              <a:rPr lang="en-SG" altLang="en-US" sz="1200" b="0" dirty="0"/>
              <a:t> </a:t>
            </a:r>
            <a:r>
              <a:rPr lang="id-ID" altLang="en-US" sz="1200" b="0" dirty="0"/>
              <a:t>vektor </a:t>
            </a:r>
            <a:r>
              <a:rPr lang="en-US" altLang="en-US" sz="1200" b="0" dirty="0"/>
              <a:t>(</a:t>
            </a:r>
            <a:r>
              <a:rPr lang="id-ID" altLang="en-US" sz="1200" b="0" dirty="0"/>
              <a:t>suhu, kelembaban, curah hujan, </a:t>
            </a:r>
            <a:r>
              <a:rPr lang="en-US" altLang="en-US" sz="1200" b="0" dirty="0"/>
              <a:t>angina </a:t>
            </a:r>
            <a:r>
              <a:rPr lang="id-ID" altLang="en-US" sz="1200" b="0" dirty="0"/>
              <a:t>dll)</a:t>
            </a:r>
            <a:endParaRPr lang="en-US" altLang="en-US" sz="1200" b="0" dirty="0"/>
          </a:p>
          <a:p>
            <a:pPr marL="182563" indent="-182563">
              <a:spcBef>
                <a:spcPts val="0"/>
              </a:spcBef>
              <a:buFont typeface="Arial" panose="020B0604020202020204" pitchFamily="34" charset="0"/>
              <a:buChar char="•"/>
            </a:pPr>
            <a:r>
              <a:rPr lang="en-US" altLang="en-US" sz="1200" b="0" dirty="0"/>
              <a:t>Wilayah </a:t>
            </a:r>
            <a:r>
              <a:rPr lang="en-US" altLang="en-US" sz="1200" b="0" dirty="0" err="1"/>
              <a:t>endemis</a:t>
            </a:r>
            <a:r>
              <a:rPr lang="en-US" altLang="en-US" sz="1200" b="0" dirty="0"/>
              <a:t>, </a:t>
            </a:r>
            <a:r>
              <a:rPr lang="en-US" altLang="en-US" sz="1200" b="0" dirty="0" err="1"/>
              <a:t>ada</a:t>
            </a:r>
            <a:r>
              <a:rPr lang="en-US" altLang="en-US" sz="1200" b="0" dirty="0"/>
              <a:t> </a:t>
            </a:r>
            <a:r>
              <a:rPr lang="en-US" altLang="en-US" sz="1200" b="0" dirty="0" err="1"/>
              <a:t>kasus</a:t>
            </a:r>
            <a:r>
              <a:rPr lang="en-US" altLang="en-US" sz="1200" b="0" dirty="0"/>
              <a:t> </a:t>
            </a:r>
            <a:r>
              <a:rPr lang="en-US" altLang="en-US" sz="1200" b="0" dirty="0" err="1"/>
              <a:t>setiap</a:t>
            </a:r>
            <a:r>
              <a:rPr lang="en-US" altLang="en-US" sz="1200" b="0" dirty="0"/>
              <a:t> </a:t>
            </a:r>
            <a:r>
              <a:rPr lang="en-US" altLang="en-US" sz="1200" b="0" dirty="0" err="1"/>
              <a:t>tahun</a:t>
            </a:r>
            <a:r>
              <a:rPr lang="en-US" altLang="en-US" sz="1200" b="0" dirty="0"/>
              <a:t>.</a:t>
            </a:r>
          </a:p>
          <a:p>
            <a:pPr marL="182563" indent="-182563">
              <a:spcBef>
                <a:spcPts val="0"/>
              </a:spcBef>
              <a:buFont typeface="Arial" panose="020B0604020202020204" pitchFamily="34" charset="0"/>
              <a:buChar char="•"/>
            </a:pPr>
            <a:r>
              <a:rPr lang="en-US" altLang="en-US" sz="1200" b="0" dirty="0"/>
              <a:t>Nyamuk </a:t>
            </a:r>
            <a:r>
              <a:rPr lang="en-US" altLang="en-US" sz="1200" b="0" dirty="0" err="1"/>
              <a:t>Aedes</a:t>
            </a:r>
            <a:r>
              <a:rPr lang="en-US" altLang="en-US" sz="1200" b="0" dirty="0"/>
              <a:t> </a:t>
            </a:r>
            <a:r>
              <a:rPr lang="en-US" altLang="en-US" sz="1200" b="0" dirty="0" err="1"/>
              <a:t>Aegyti</a:t>
            </a:r>
            <a:r>
              <a:rPr lang="en-US" altLang="en-US" sz="1200" b="0" dirty="0"/>
              <a:t> (</a:t>
            </a:r>
            <a:r>
              <a:rPr lang="en-US" altLang="en-US" sz="1200" b="0" dirty="0" err="1"/>
              <a:t>bisa</a:t>
            </a:r>
            <a:r>
              <a:rPr lang="en-US" altLang="en-US" sz="1200" b="0" dirty="0"/>
              <a:t> </a:t>
            </a:r>
            <a:r>
              <a:rPr lang="en-US" altLang="en-US" sz="1200" b="0" dirty="0" err="1"/>
              <a:t>transovarial</a:t>
            </a:r>
            <a:r>
              <a:rPr lang="en-US" altLang="en-US" sz="1200" b="0" dirty="0"/>
              <a:t>)</a:t>
            </a:r>
          </a:p>
          <a:p>
            <a:pPr marL="171450" indent="-171450">
              <a:spcBef>
                <a:spcPts val="0"/>
              </a:spcBef>
              <a:buFont typeface="Arial" panose="020B0604020202020204" pitchFamily="34" charset="0"/>
              <a:buChar char="•"/>
            </a:pPr>
            <a:r>
              <a:rPr lang="en-US" altLang="en-US" sz="1200" b="0" dirty="0"/>
              <a:t>Virus Dengue (serotype 1,2,3,4)</a:t>
            </a:r>
            <a:r>
              <a:rPr lang="en-US" altLang="en-US" sz="1600" b="0" dirty="0"/>
              <a:t> </a:t>
            </a:r>
            <a:r>
              <a:rPr lang="en-US" altLang="en-US" sz="1600" b="0" dirty="0" err="1"/>
              <a:t>Faktor</a:t>
            </a:r>
            <a:r>
              <a:rPr lang="en-US" altLang="en-US" sz="1600" b="0" dirty="0"/>
              <a:t> </a:t>
            </a:r>
            <a:r>
              <a:rPr lang="en-US" altLang="en-US" sz="1600" b="0" dirty="0" err="1"/>
              <a:t>penularan</a:t>
            </a:r>
            <a:r>
              <a:rPr lang="en-US" altLang="en-US" sz="1600" b="0" dirty="0"/>
              <a:t> </a:t>
            </a:r>
            <a:endParaRPr lang="en-SG" altLang="en-US" sz="1600" b="0" dirty="0"/>
          </a:p>
          <a:p>
            <a:pPr marL="182563" indent="-182563">
              <a:spcBef>
                <a:spcPts val="0"/>
              </a:spcBef>
              <a:buFont typeface="Arial" panose="020B0604020202020204" pitchFamily="34" charset="0"/>
              <a:buChar char="•"/>
            </a:pPr>
            <a:r>
              <a:rPr lang="en-SG" altLang="en-US" sz="1200" b="0" dirty="0" err="1"/>
              <a:t>Lingkungan</a:t>
            </a:r>
            <a:r>
              <a:rPr lang="en-SG" altLang="en-US" sz="1200" b="0" dirty="0"/>
              <a:t> </a:t>
            </a:r>
            <a:r>
              <a:rPr lang="en-SG" altLang="en-US" sz="1200" b="0" dirty="0" err="1"/>
              <a:t>reseptif</a:t>
            </a:r>
            <a:r>
              <a:rPr lang="en-SG" altLang="en-US" sz="1200" b="0" dirty="0"/>
              <a:t> </a:t>
            </a:r>
            <a:r>
              <a:rPr lang="id-ID" altLang="en-US" sz="1200" b="0" dirty="0"/>
              <a:t>vektor </a:t>
            </a:r>
            <a:r>
              <a:rPr lang="en-US" altLang="en-US" sz="1200" b="0" dirty="0"/>
              <a:t>(</a:t>
            </a:r>
            <a:r>
              <a:rPr lang="id-ID" altLang="en-US" sz="1200" b="0" dirty="0"/>
              <a:t>suhu, kelembaban, curah hujan, </a:t>
            </a:r>
            <a:r>
              <a:rPr lang="en-US" altLang="en-US" sz="1200" b="0" dirty="0"/>
              <a:t>angina </a:t>
            </a:r>
            <a:r>
              <a:rPr lang="id-ID" altLang="en-US" sz="1200" b="0" dirty="0"/>
              <a:t>dll)</a:t>
            </a:r>
            <a:endParaRPr lang="en-US" altLang="en-US" sz="1200" b="0" dirty="0"/>
          </a:p>
          <a:p>
            <a:pPr marL="182563" indent="-182563">
              <a:spcBef>
                <a:spcPts val="0"/>
              </a:spcBef>
              <a:buFont typeface="Arial" panose="020B0604020202020204" pitchFamily="34" charset="0"/>
              <a:buChar char="•"/>
            </a:pPr>
            <a:r>
              <a:rPr lang="en-US" altLang="en-US" sz="1200" b="0" dirty="0"/>
              <a:t>Wilayah </a:t>
            </a:r>
            <a:r>
              <a:rPr lang="en-US" altLang="en-US" sz="1200" b="0" dirty="0" err="1"/>
              <a:t>endemis</a:t>
            </a:r>
            <a:r>
              <a:rPr lang="en-US" altLang="en-US" sz="1200" b="0" dirty="0"/>
              <a:t>, </a:t>
            </a:r>
            <a:r>
              <a:rPr lang="en-US" altLang="en-US" sz="1200" b="0" dirty="0" err="1"/>
              <a:t>ada</a:t>
            </a:r>
            <a:r>
              <a:rPr lang="en-US" altLang="en-US" sz="1200" b="0" dirty="0"/>
              <a:t> </a:t>
            </a:r>
            <a:r>
              <a:rPr lang="en-US" altLang="en-US" sz="1200" b="0" dirty="0" err="1"/>
              <a:t>kasus</a:t>
            </a:r>
            <a:r>
              <a:rPr lang="en-US" altLang="en-US" sz="1200" b="0" dirty="0"/>
              <a:t> </a:t>
            </a:r>
            <a:r>
              <a:rPr lang="en-US" altLang="en-US" sz="1200" b="0" dirty="0" err="1"/>
              <a:t>setiap</a:t>
            </a:r>
            <a:r>
              <a:rPr lang="en-US" altLang="en-US" sz="1200" b="0" dirty="0"/>
              <a:t> </a:t>
            </a:r>
            <a:r>
              <a:rPr lang="en-US" altLang="en-US" sz="1200" b="0" dirty="0" err="1"/>
              <a:t>tahun</a:t>
            </a:r>
            <a:r>
              <a:rPr lang="en-US" altLang="en-US" sz="1200" b="0" dirty="0"/>
              <a:t>.</a:t>
            </a:r>
          </a:p>
          <a:p>
            <a:pPr marL="182563" indent="-182563">
              <a:spcBef>
                <a:spcPts val="0"/>
              </a:spcBef>
              <a:buFont typeface="Arial" panose="020B0604020202020204" pitchFamily="34" charset="0"/>
              <a:buChar char="•"/>
            </a:pPr>
            <a:r>
              <a:rPr lang="en-US" altLang="en-US" sz="1200" b="0" dirty="0"/>
              <a:t>Nyamuk </a:t>
            </a:r>
            <a:r>
              <a:rPr lang="en-US" altLang="en-US" sz="1200" b="0" dirty="0" err="1"/>
              <a:t>Aedes</a:t>
            </a:r>
            <a:r>
              <a:rPr lang="en-US" altLang="en-US" sz="1200" b="0" dirty="0"/>
              <a:t> </a:t>
            </a:r>
            <a:r>
              <a:rPr lang="en-US" altLang="en-US" sz="1200" b="0" dirty="0" err="1"/>
              <a:t>Aegyti</a:t>
            </a:r>
            <a:r>
              <a:rPr lang="en-US" altLang="en-US" sz="1200" b="0" dirty="0"/>
              <a:t> (</a:t>
            </a:r>
            <a:r>
              <a:rPr lang="en-US" altLang="en-US" sz="1200" b="0" dirty="0" err="1"/>
              <a:t>bisa</a:t>
            </a:r>
            <a:r>
              <a:rPr lang="en-US" altLang="en-US" sz="1200" b="0" dirty="0"/>
              <a:t> </a:t>
            </a:r>
            <a:r>
              <a:rPr lang="en-US" altLang="en-US" sz="1200" b="0" dirty="0" err="1"/>
              <a:t>transovarial</a:t>
            </a:r>
            <a:r>
              <a:rPr lang="en-US" altLang="en-US" sz="1200" b="0" dirty="0"/>
              <a:t>)</a:t>
            </a:r>
          </a:p>
          <a:p>
            <a:pPr marL="182563" indent="-182563">
              <a:spcBef>
                <a:spcPts val="0"/>
              </a:spcBef>
              <a:buFont typeface="Arial" panose="020B0604020202020204" pitchFamily="34" charset="0"/>
              <a:buChar char="•"/>
            </a:pPr>
            <a:r>
              <a:rPr lang="en-US" altLang="en-US" sz="1200" b="0" dirty="0"/>
              <a:t>Virus Dengue (serotype 1,2,3,4)</a:t>
            </a:r>
          </a:p>
          <a:p>
            <a:pPr marL="0" indent="0">
              <a:spcBef>
                <a:spcPts val="0"/>
              </a:spcBef>
              <a:buFont typeface="Arial" panose="020B0604020202020204" pitchFamily="34" charset="0"/>
              <a:buNone/>
            </a:pPr>
            <a:endParaRPr lang="en-US" altLang="en-US" sz="1200" b="0" dirty="0"/>
          </a:p>
          <a:p>
            <a:pPr marL="0" indent="0">
              <a:spcBef>
                <a:spcPts val="0"/>
              </a:spcBef>
              <a:buFont typeface="Arial" panose="020B0604020202020204" pitchFamily="34" charset="0"/>
              <a:buNone/>
            </a:pPr>
            <a:r>
              <a:rPr lang="en-US" altLang="en-US" sz="1200" b="0" dirty="0" err="1"/>
              <a:t>Gejala</a:t>
            </a:r>
            <a:r>
              <a:rPr lang="en-US" altLang="en-US" sz="1200" b="0" dirty="0"/>
              <a:t> yang </a:t>
            </a:r>
            <a:r>
              <a:rPr lang="en-US" altLang="en-US" sz="1200" b="0" dirty="0" err="1"/>
              <a:t>harus</a:t>
            </a:r>
            <a:r>
              <a:rPr lang="en-US" altLang="en-US" sz="1200" b="0" dirty="0"/>
              <a:t> </a:t>
            </a:r>
            <a:r>
              <a:rPr lang="en-US" altLang="en-US" sz="1200" b="0" dirty="0" err="1"/>
              <a:t>diketahu</a:t>
            </a:r>
            <a:r>
              <a:rPr lang="en-US" altLang="en-US" sz="1200" b="0" dirty="0"/>
              <a:t> </a:t>
            </a:r>
            <a:r>
              <a:rPr lang="en-US" altLang="en-US" sz="1200" b="0" dirty="0" err="1"/>
              <a:t>masyarakat</a:t>
            </a:r>
            <a:r>
              <a:rPr lang="en-US" altLang="en-US" sz="1200" b="0" dirty="0"/>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Demam yg tdk turun dengan obat penurun panas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Sakit Kepala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Sakit Persendian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Ruam pada kulit</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Muntah terus-menerus</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d-ID" sz="1200" b="0" dirty="0">
                <a:solidFill>
                  <a:prstClr val="black"/>
                </a:solidFill>
                <a:latin typeface="+mn-lt"/>
              </a:rPr>
              <a:t>Mimisan</a:t>
            </a:r>
            <a:endParaRPr lang="en-SG"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200" b="0" dirty="0">
                <a:solidFill>
                  <a:prstClr val="black"/>
                </a:solidFill>
                <a:latin typeface="+mn-lt"/>
              </a:rPr>
              <a:t>2 </a:t>
            </a:r>
            <a:r>
              <a:rPr lang="en-SG" sz="1200" b="0" dirty="0" err="1">
                <a:solidFill>
                  <a:prstClr val="black"/>
                </a:solidFill>
                <a:latin typeface="+mn-lt"/>
              </a:rPr>
              <a:t>gejala</a:t>
            </a:r>
            <a:r>
              <a:rPr lang="en-SG" sz="1200" b="0" dirty="0">
                <a:solidFill>
                  <a:prstClr val="black"/>
                </a:solidFill>
                <a:latin typeface="+mn-lt"/>
              </a:rPr>
              <a:t> </a:t>
            </a:r>
            <a:r>
              <a:rPr lang="en-SG" sz="1200" b="0" dirty="0" err="1">
                <a:solidFill>
                  <a:prstClr val="black"/>
                </a:solidFill>
                <a:latin typeface="+mn-lt"/>
              </a:rPr>
              <a:t>terakhir</a:t>
            </a:r>
            <a:r>
              <a:rPr lang="en-SG" sz="1200" b="0" dirty="0">
                <a:solidFill>
                  <a:prstClr val="black"/>
                </a:solidFill>
                <a:latin typeface="+mn-lt"/>
              </a:rPr>
              <a:t> ini </a:t>
            </a:r>
            <a:r>
              <a:rPr lang="en-SG" sz="1200" b="0" dirty="0" err="1">
                <a:solidFill>
                  <a:prstClr val="black"/>
                </a:solidFill>
                <a:latin typeface="+mn-lt"/>
              </a:rPr>
              <a:t>merupakan</a:t>
            </a:r>
            <a:r>
              <a:rPr lang="en-SG" sz="1200" b="0" dirty="0">
                <a:solidFill>
                  <a:prstClr val="black"/>
                </a:solidFill>
                <a:latin typeface="+mn-lt"/>
              </a:rPr>
              <a:t> </a:t>
            </a:r>
            <a:r>
              <a:rPr lang="en-SG" sz="1200" b="0" dirty="0" err="1">
                <a:solidFill>
                  <a:prstClr val="black"/>
                </a:solidFill>
                <a:latin typeface="+mn-lt"/>
              </a:rPr>
              <a:t>tanda</a:t>
            </a:r>
            <a:r>
              <a:rPr lang="en-SG" sz="1200" b="0" dirty="0">
                <a:solidFill>
                  <a:prstClr val="black"/>
                </a:solidFill>
                <a:latin typeface="+mn-lt"/>
              </a:rPr>
              <a:t> </a:t>
            </a:r>
            <a:r>
              <a:rPr lang="en-SG" sz="1200" b="0" dirty="0" err="1">
                <a:solidFill>
                  <a:prstClr val="black"/>
                </a:solidFill>
                <a:latin typeface="+mn-lt"/>
              </a:rPr>
              <a:t>bahaya</a:t>
            </a:r>
            <a:r>
              <a:rPr lang="en-SG" sz="1200" b="0" dirty="0">
                <a:solidFill>
                  <a:prstClr val="black"/>
                </a:solidFill>
                <a:latin typeface="+mn-lt"/>
              </a:rPr>
              <a:t> </a:t>
            </a:r>
            <a:r>
              <a:rPr lang="en-SG" sz="1200" b="0" dirty="0" err="1">
                <a:solidFill>
                  <a:prstClr val="black"/>
                </a:solidFill>
                <a:latin typeface="+mn-lt"/>
              </a:rPr>
              <a:t>dari</a:t>
            </a:r>
            <a:r>
              <a:rPr lang="en-SG" sz="1200" b="0" dirty="0">
                <a:solidFill>
                  <a:prstClr val="black"/>
                </a:solidFill>
                <a:latin typeface="+mn-lt"/>
              </a:rPr>
              <a:t> DBD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G" sz="1200" b="0" dirty="0">
              <a:solidFill>
                <a:prstClr val="black"/>
              </a:solidFill>
              <a:latin typeface="+mn-lt"/>
            </a:endParaRPr>
          </a:p>
          <a:p>
            <a:r>
              <a:rPr lang="it-IT" sz="1200" b="0" dirty="0">
                <a:latin typeface="Arial" panose="020B0604020202020204" pitchFamily="34" charset="0"/>
                <a:cs typeface="Arial" panose="020B0604020202020204" pitchFamily="34" charset="0"/>
              </a:rPr>
              <a:t>Proporsi penderita DBD tahun2021</a:t>
            </a:r>
            <a:endParaRPr lang="en-SG" sz="1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50,73%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0-14 </a:t>
            </a:r>
            <a:r>
              <a:rPr lang="en-SG" sz="1200" b="0" dirty="0" err="1">
                <a:solidFill>
                  <a:srgbClr val="EB008B"/>
                </a:solidFill>
                <a:latin typeface="Arial" panose="020B0604020202020204" pitchFamily="34" charset="0"/>
                <a:cs typeface="Arial" panose="020B0604020202020204" pitchFamily="34" charset="0"/>
              </a:rPr>
              <a:t>tahun</a:t>
            </a:r>
            <a:r>
              <a:rPr lang="en-SG" sz="1200" b="0" dirty="0">
                <a:solidFill>
                  <a:srgbClr val="EB008B"/>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38,0%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15 - 44 </a:t>
            </a:r>
            <a:r>
              <a:rPr lang="en-SG" sz="1200" b="0" dirty="0" err="1">
                <a:solidFill>
                  <a:srgbClr val="EB008B"/>
                </a:solidFill>
                <a:latin typeface="Arial" panose="020B0604020202020204" pitchFamily="34" charset="0"/>
                <a:cs typeface="Arial" panose="020B0604020202020204" pitchFamily="34" charset="0"/>
              </a:rPr>
              <a:t>tahun</a:t>
            </a:r>
            <a:r>
              <a:rPr lang="en-SG" sz="1200" b="0" dirty="0">
                <a:solidFill>
                  <a:srgbClr val="EB008B"/>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SG" sz="1200" b="0" dirty="0">
                <a:solidFill>
                  <a:srgbClr val="EB008B"/>
                </a:solidFill>
                <a:latin typeface="Arial" panose="020B0604020202020204" pitchFamily="34" charset="0"/>
                <a:cs typeface="Arial" panose="020B0604020202020204" pitchFamily="34" charset="0"/>
              </a:rPr>
              <a:t>11,25% </a:t>
            </a:r>
            <a:r>
              <a:rPr lang="en-SG" sz="1200" b="0" dirty="0" err="1">
                <a:solidFill>
                  <a:srgbClr val="000000"/>
                </a:solidFill>
                <a:latin typeface="Arial" panose="020B0604020202020204" pitchFamily="34" charset="0"/>
                <a:cs typeface="Arial" panose="020B0604020202020204" pitchFamily="34" charset="0"/>
              </a:rPr>
              <a:t>golongan</a:t>
            </a:r>
            <a:r>
              <a:rPr lang="en-SG" sz="1200" b="0" dirty="0">
                <a:solidFill>
                  <a:srgbClr val="000000"/>
                </a:solidFill>
                <a:latin typeface="Arial" panose="020B0604020202020204" pitchFamily="34" charset="0"/>
                <a:cs typeface="Arial" panose="020B0604020202020204" pitchFamily="34" charset="0"/>
              </a:rPr>
              <a:t> </a:t>
            </a:r>
            <a:r>
              <a:rPr lang="en-SG" sz="1200" b="0" dirty="0" err="1">
                <a:solidFill>
                  <a:srgbClr val="000000"/>
                </a:solidFill>
                <a:latin typeface="Arial" panose="020B0604020202020204" pitchFamily="34" charset="0"/>
                <a:cs typeface="Arial" panose="020B0604020202020204" pitchFamily="34" charset="0"/>
              </a:rPr>
              <a:t>usia</a:t>
            </a:r>
            <a:r>
              <a:rPr lang="en-SG" sz="1200" b="0" dirty="0">
                <a:solidFill>
                  <a:srgbClr val="000000"/>
                </a:solidFill>
                <a:latin typeface="Arial" panose="020B0604020202020204" pitchFamily="34" charset="0"/>
                <a:cs typeface="Arial" panose="020B0604020202020204" pitchFamily="34" charset="0"/>
              </a:rPr>
              <a:t> </a:t>
            </a:r>
            <a:r>
              <a:rPr lang="en-SG" sz="1200" b="0" dirty="0">
                <a:solidFill>
                  <a:srgbClr val="EB008B"/>
                </a:solidFill>
                <a:latin typeface="Arial" panose="020B0604020202020204" pitchFamily="34" charset="0"/>
                <a:cs typeface="Arial" panose="020B0604020202020204" pitchFamily="34" charset="0"/>
              </a:rPr>
              <a:t>&gt;44 </a:t>
            </a:r>
            <a:r>
              <a:rPr lang="en-SG" sz="1200" b="0" dirty="0" err="1">
                <a:solidFill>
                  <a:srgbClr val="EB008B"/>
                </a:solidFill>
                <a:latin typeface="Arial" panose="020B0604020202020204" pitchFamily="34" charset="0"/>
                <a:cs typeface="Arial" panose="020B0604020202020204" pitchFamily="34" charset="0"/>
              </a:rPr>
              <a:t>tahun</a:t>
            </a:r>
            <a:endParaRPr lang="en-SG" sz="1200" b="0" dirty="0">
              <a:latin typeface="Arial" panose="020B060402020202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d-ID" sz="1200" b="0" dirty="0">
              <a:solidFill>
                <a:prstClr val="black"/>
              </a:solidFill>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90F903-BB78-47CA-A4F7-537608EA8D29}"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796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22257D4F-3E31-4450-9FAB-5CA9EB7407A5}" type="slidenum">
              <a:rPr lang="en-SG" smtClean="0"/>
              <a:t>19</a:t>
            </a:fld>
            <a:endParaRPr lang="en-SG"/>
          </a:p>
        </p:txBody>
      </p:sp>
    </p:spTree>
    <p:extLst>
      <p:ext uri="{BB962C8B-B14F-4D97-AF65-F5344CB8AC3E}">
        <p14:creationId xmlns:p14="http://schemas.microsoft.com/office/powerpoint/2010/main" val="1550873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err="1">
                <a:solidFill>
                  <a:schemeClr val="tx1"/>
                </a:solidFill>
                <a:effectLst/>
                <a:latin typeface="+mn-lt"/>
                <a:ea typeface="+mn-ea"/>
                <a:cs typeface="+mn-cs"/>
              </a:rPr>
              <a:t>Dunia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menentukan</a:t>
            </a:r>
            <a:r>
              <a:rPr lang="en-US" sz="1200" kern="1200" dirty="0">
                <a:solidFill>
                  <a:schemeClr val="tx1"/>
                </a:solidFill>
                <a:effectLst/>
                <a:latin typeface="+mn-lt"/>
                <a:ea typeface="+mn-ea"/>
                <a:cs typeface="+mn-cs"/>
              </a:rPr>
              <a:t>  target </a:t>
            </a:r>
            <a:r>
              <a:rPr lang="en-US" sz="1200" kern="1200" dirty="0" err="1">
                <a:solidFill>
                  <a:schemeClr val="tx1"/>
                </a:solidFill>
                <a:effectLst/>
                <a:latin typeface="+mn-lt"/>
                <a:ea typeface="+mn-ea"/>
                <a:cs typeface="+mn-cs"/>
              </a:rPr>
              <a:t>menuju</a:t>
            </a:r>
            <a:r>
              <a:rPr lang="en-US" sz="1200" kern="1200" dirty="0">
                <a:solidFill>
                  <a:schemeClr val="tx1"/>
                </a:solidFill>
                <a:effectLst/>
                <a:latin typeface="+mn-lt"/>
                <a:ea typeface="+mn-ea"/>
                <a:cs typeface="+mn-cs"/>
              </a:rPr>
              <a:t> zero death Dengue 2030.</a:t>
            </a:r>
          </a:p>
          <a:p>
            <a:pPr lvl="0"/>
            <a:r>
              <a:rPr lang="en-US" sz="1200" kern="1200" dirty="0">
                <a:solidFill>
                  <a:schemeClr val="tx1"/>
                </a:solidFill>
                <a:effectLst/>
                <a:latin typeface="+mn-lt"/>
                <a:ea typeface="+mn-ea"/>
                <a:cs typeface="+mn-cs"/>
              </a:rPr>
              <a:t>Untuk </a:t>
            </a:r>
            <a:r>
              <a:rPr lang="en-US" sz="1200" kern="1200" dirty="0" err="1">
                <a:solidFill>
                  <a:schemeClr val="tx1"/>
                </a:solidFill>
                <a:effectLst/>
                <a:latin typeface="+mn-lt"/>
                <a:ea typeface="+mn-ea"/>
                <a:cs typeface="+mn-cs"/>
              </a:rPr>
              <a:t>mencapai</a:t>
            </a:r>
            <a:r>
              <a:rPr lang="en-US" sz="1200" kern="1200" dirty="0">
                <a:solidFill>
                  <a:schemeClr val="tx1"/>
                </a:solidFill>
                <a:effectLst/>
                <a:latin typeface="+mn-lt"/>
                <a:ea typeface="+mn-ea"/>
                <a:cs typeface="+mn-cs"/>
              </a:rPr>
              <a:t> target </a:t>
            </a:r>
            <a:r>
              <a:rPr lang="en-US" sz="1200" kern="1200" dirty="0" err="1">
                <a:solidFill>
                  <a:schemeClr val="tx1"/>
                </a:solidFill>
                <a:effectLst/>
                <a:latin typeface="+mn-lt"/>
                <a:ea typeface="+mn-ea"/>
                <a:cs typeface="+mn-cs"/>
              </a:rPr>
              <a:t>tesebut</a:t>
            </a:r>
            <a:r>
              <a:rPr lang="en-US" sz="1200" kern="1200" dirty="0">
                <a:solidFill>
                  <a:schemeClr val="tx1"/>
                </a:solidFill>
                <a:effectLst/>
                <a:latin typeface="+mn-lt"/>
                <a:ea typeface="+mn-ea"/>
                <a:cs typeface="+mn-cs"/>
              </a:rPr>
              <a:t> Indonesia </a:t>
            </a:r>
            <a:r>
              <a:rPr lang="en-US" sz="1200" kern="1200" dirty="0" err="1">
                <a:solidFill>
                  <a:schemeClr val="tx1"/>
                </a:solidFill>
                <a:effectLst/>
                <a:latin typeface="+mn-lt"/>
                <a:ea typeface="+mn-ea"/>
                <a:cs typeface="+mn-cs"/>
              </a:rPr>
              <a:t>telah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menyusun</a:t>
            </a:r>
            <a:r>
              <a:rPr lang="en-US" sz="1200" kern="1200" dirty="0">
                <a:solidFill>
                  <a:schemeClr val="tx1"/>
                </a:solidFill>
                <a:effectLst/>
                <a:latin typeface="+mn-lt"/>
                <a:ea typeface="+mn-ea"/>
                <a:cs typeface="+mn-cs"/>
              </a:rPr>
              <a:t> 6 </a:t>
            </a:r>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Nasional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penanggulangan</a:t>
            </a:r>
            <a:r>
              <a:rPr lang="en-US" sz="1200" kern="1200" dirty="0">
                <a:solidFill>
                  <a:schemeClr val="tx1"/>
                </a:solidFill>
                <a:effectLst/>
                <a:latin typeface="+mn-lt"/>
                <a:ea typeface="+mn-ea"/>
                <a:cs typeface="+mn-cs"/>
              </a:rPr>
              <a:t> dengue </a:t>
            </a:r>
            <a:r>
              <a:rPr lang="en-US" sz="1200" kern="1200" dirty="0" err="1">
                <a:solidFill>
                  <a:schemeClr val="tx1"/>
                </a:solidFill>
                <a:effectLst/>
                <a:latin typeface="+mn-lt"/>
                <a:ea typeface="+mn-ea"/>
                <a:cs typeface="+mn-cs"/>
              </a:rPr>
              <a:t>yaitu</a:t>
            </a:r>
            <a:r>
              <a:rPr lang="en-US" sz="1200" kern="1200" dirty="0">
                <a:solidFill>
                  <a:schemeClr val="tx1"/>
                </a:solidFill>
                <a:effectLst/>
                <a:latin typeface="+mn-lt"/>
                <a:ea typeface="+mn-ea"/>
                <a:cs typeface="+mn-cs"/>
              </a:rPr>
              <a:t>:</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Penguatan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manajemen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vektor</a:t>
            </a:r>
            <a:r>
              <a:rPr lang="en-US" sz="1200" kern="1200" dirty="0">
                <a:solidFill>
                  <a:schemeClr val="tx1"/>
                </a:solidFill>
                <a:effectLst/>
                <a:latin typeface="+mn-lt"/>
                <a:ea typeface="+mn-ea"/>
                <a:cs typeface="+mn-cs"/>
              </a:rPr>
              <a:t> yang </a:t>
            </a:r>
            <a:r>
              <a:rPr lang="en-US" sz="1200" kern="1200" dirty="0" err="1">
                <a:solidFill>
                  <a:schemeClr val="tx1"/>
                </a:solidFill>
                <a:effectLst/>
                <a:latin typeface="+mn-lt"/>
                <a:ea typeface="+mn-ea"/>
                <a:cs typeface="+mn-cs"/>
              </a:rPr>
              <a:t>efektif</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berkesinambungan</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2. </a:t>
            </a:r>
            <a:r>
              <a:rPr lang="en-US" sz="1200" kern="1200" dirty="0" err="1">
                <a:solidFill>
                  <a:schemeClr val="tx1"/>
                </a:solidFill>
                <a:effectLst/>
                <a:latin typeface="+mn-lt"/>
                <a:ea typeface="+mn-ea"/>
                <a:cs typeface="+mn-cs"/>
              </a:rPr>
              <a:t>Peningkatan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akses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tatalaksana</a:t>
            </a:r>
            <a:r>
              <a:rPr lang="en-US" sz="1200" kern="1200" dirty="0">
                <a:solidFill>
                  <a:schemeClr val="tx1"/>
                </a:solidFill>
                <a:effectLst/>
                <a:latin typeface="+mn-lt"/>
                <a:ea typeface="+mn-ea"/>
                <a:cs typeface="+mn-cs"/>
              </a:rPr>
              <a:t> dengue</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3. </a:t>
            </a:r>
            <a:r>
              <a:rPr lang="en-US" sz="1200" kern="1200" dirty="0" err="1">
                <a:solidFill>
                  <a:schemeClr val="tx1"/>
                </a:solidFill>
                <a:effectLst/>
                <a:latin typeface="+mn-lt"/>
                <a:ea typeface="+mn-ea"/>
                <a:cs typeface="+mn-cs"/>
              </a:rPr>
              <a:t>Penguatan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surveilans</a:t>
            </a:r>
            <a:r>
              <a:rPr lang="en-US" sz="1200" kern="1200" dirty="0">
                <a:solidFill>
                  <a:schemeClr val="tx1"/>
                </a:solidFill>
                <a:effectLst/>
                <a:latin typeface="+mn-lt"/>
                <a:ea typeface="+mn-ea"/>
                <a:cs typeface="+mn-cs"/>
              </a:rPr>
              <a:t> dengue yang </a:t>
            </a:r>
            <a:r>
              <a:rPr lang="en-US" sz="1200" kern="1200" dirty="0" err="1">
                <a:solidFill>
                  <a:schemeClr val="tx1"/>
                </a:solidFill>
                <a:effectLst/>
                <a:latin typeface="+mn-lt"/>
                <a:ea typeface="+mn-ea"/>
                <a:cs typeface="+mn-cs"/>
              </a:rPr>
              <a:t>komprehensif</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serta</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manajemen</a:t>
            </a:r>
            <a:r>
              <a:rPr lang="en-US" sz="1200" kern="1200" dirty="0">
                <a:solidFill>
                  <a:schemeClr val="tx1"/>
                </a:solidFill>
                <a:effectLst/>
                <a:latin typeface="+mn-lt"/>
                <a:ea typeface="+mn-ea"/>
                <a:cs typeface="+mn-cs"/>
              </a:rPr>
              <a:t> KLB yang </a:t>
            </a:r>
            <a:r>
              <a:rPr lang="en-US" sz="1200" kern="1200" dirty="0" err="1">
                <a:solidFill>
                  <a:schemeClr val="tx1"/>
                </a:solidFill>
                <a:effectLst/>
                <a:latin typeface="+mn-lt"/>
                <a:ea typeface="+mn-ea"/>
                <a:cs typeface="+mn-cs"/>
              </a:rPr>
              <a:t>responsif</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4. </a:t>
            </a:r>
            <a:r>
              <a:rPr lang="en-US" sz="1200" kern="1200" dirty="0" err="1">
                <a:solidFill>
                  <a:schemeClr val="tx1"/>
                </a:solidFill>
                <a:effectLst/>
                <a:latin typeface="+mn-lt"/>
                <a:ea typeface="+mn-ea"/>
                <a:cs typeface="+mn-cs"/>
              </a:rPr>
              <a:t>Peningkatan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pelibatan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masyarakat</a:t>
            </a:r>
            <a:r>
              <a:rPr lang="en-US" sz="1200" kern="1200" dirty="0">
                <a:solidFill>
                  <a:schemeClr val="tx1"/>
                </a:solidFill>
                <a:effectLst/>
                <a:latin typeface="+mn-lt"/>
                <a:ea typeface="+mn-ea"/>
                <a:cs typeface="+mn-cs"/>
              </a:rPr>
              <a:t> yang </a:t>
            </a:r>
            <a:r>
              <a:rPr lang="en-US" sz="1200" kern="1200" dirty="0" err="1">
                <a:solidFill>
                  <a:schemeClr val="tx1"/>
                </a:solidFill>
                <a:effectLst/>
                <a:latin typeface="+mn-lt"/>
                <a:ea typeface="+mn-ea"/>
                <a:cs typeface="+mn-cs"/>
              </a:rPr>
              <a:t>berkesinambungan</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5. </a:t>
            </a:r>
            <a:r>
              <a:rPr lang="en-US" sz="1200" kern="1200" dirty="0" err="1">
                <a:solidFill>
                  <a:schemeClr val="tx1"/>
                </a:solidFill>
                <a:effectLst/>
                <a:latin typeface="+mn-lt"/>
                <a:ea typeface="+mn-ea"/>
                <a:cs typeface="+mn-cs"/>
              </a:rPr>
              <a:t>Penguatan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komitmen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pemerintah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kebijakanmanajemen</a:t>
            </a:r>
            <a:r>
              <a:rPr lang="en-US" sz="1200" kern="1200" dirty="0">
                <a:solidFill>
                  <a:schemeClr val="tx1"/>
                </a:solidFill>
                <a:effectLst/>
                <a:latin typeface="+mn-lt"/>
                <a:ea typeface="+mn-ea"/>
                <a:cs typeface="+mn-cs"/>
              </a:rPr>
              <a:t> program, </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kemitraan</a:t>
            </a:r>
            <a:endParaRPr lang="en-SG"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Strategi</a:t>
            </a:r>
            <a:r>
              <a:rPr lang="en-US" sz="1200" kern="1200" dirty="0">
                <a:solidFill>
                  <a:schemeClr val="tx1"/>
                </a:solidFill>
                <a:effectLst/>
                <a:latin typeface="+mn-lt"/>
                <a:ea typeface="+mn-ea"/>
                <a:cs typeface="+mn-cs"/>
              </a:rPr>
              <a:t> 6. </a:t>
            </a:r>
            <a:r>
              <a:rPr lang="en-US" sz="1200" kern="1200" dirty="0" err="1">
                <a:solidFill>
                  <a:schemeClr val="tx1"/>
                </a:solidFill>
                <a:effectLst/>
                <a:latin typeface="+mn-lt"/>
                <a:ea typeface="+mn-ea"/>
                <a:cs typeface="+mn-cs"/>
              </a:rPr>
              <a:t>Pengembangan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kajian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invensi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inovasi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sebagai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dasar</a:t>
            </a:r>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kebijakan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manajemen</a:t>
            </a:r>
            <a:r>
              <a:rPr lang="en-US" sz="1200" kern="1200" dirty="0">
                <a:solidFill>
                  <a:schemeClr val="tx1"/>
                </a:solidFill>
                <a:effectLst/>
                <a:latin typeface="+mn-lt"/>
                <a:ea typeface="+mn-ea"/>
                <a:cs typeface="+mn-cs"/>
              </a:rPr>
              <a:t> program </a:t>
            </a:r>
            <a:r>
              <a:rPr lang="en-US" sz="1200" kern="1200" dirty="0" err="1">
                <a:solidFill>
                  <a:schemeClr val="tx1"/>
                </a:solidFill>
                <a:effectLst/>
                <a:latin typeface="+mn-lt"/>
                <a:ea typeface="+mn-ea"/>
                <a:cs typeface="+mn-cs"/>
              </a:rPr>
              <a:t>berbasis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bukti</a:t>
            </a:r>
            <a:endParaRPr lang="en-SG"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60DC36-8EFA-4378-9855-E019C55AC472}" type="slidenum">
              <a:rPr lang="en-US" smtClean="0"/>
              <a:t>24</a:t>
            </a:fld>
            <a:endParaRPr lang="en-US" dirty="0"/>
          </a:p>
        </p:txBody>
      </p:sp>
    </p:spTree>
    <p:extLst>
      <p:ext uri="{BB962C8B-B14F-4D97-AF65-F5344CB8AC3E}">
        <p14:creationId xmlns:p14="http://schemas.microsoft.com/office/powerpoint/2010/main" val="1696510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ID" sz="1200" b="0" kern="1200" dirty="0" err="1">
                <a:solidFill>
                  <a:schemeClr val="tx1"/>
                </a:solidFill>
                <a:effectLst/>
                <a:latin typeface="+mn-lt"/>
                <a:ea typeface="+mn-ea"/>
                <a:cs typeface="+mn-cs"/>
              </a:rPr>
              <a:t>Inovasi</a:t>
            </a:r>
            <a:r>
              <a:rPr lang="en-ID" sz="1200" b="0" kern="1200" dirty="0">
                <a:solidFill>
                  <a:schemeClr val="tx1"/>
                </a:solidFill>
                <a:effectLst/>
                <a:latin typeface="+mn-lt"/>
                <a:ea typeface="+mn-ea"/>
                <a:cs typeface="+mn-cs"/>
              </a:rPr>
              <a:t> Program </a:t>
            </a:r>
            <a:r>
              <a:rPr lang="en-ID" sz="1200" b="0" kern="1200" dirty="0" err="1">
                <a:solidFill>
                  <a:schemeClr val="tx1"/>
                </a:solidFill>
                <a:effectLst/>
                <a:latin typeface="+mn-lt"/>
                <a:ea typeface="+mn-ea"/>
                <a:cs typeface="+mn-cs"/>
              </a:rPr>
              <a:t>Penanggulangan</a:t>
            </a:r>
            <a:r>
              <a:rPr lang="en-ID" sz="1200" b="0" kern="1200" dirty="0">
                <a:solidFill>
                  <a:schemeClr val="tx1"/>
                </a:solidFill>
                <a:effectLst/>
                <a:latin typeface="+mn-lt"/>
                <a:ea typeface="+mn-ea"/>
                <a:cs typeface="+mn-cs"/>
              </a:rPr>
              <a:t> Dengue :</a:t>
            </a:r>
            <a:endParaRPr lang="en-SG" sz="1100" b="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dirty="0" err="1">
                <a:solidFill>
                  <a:schemeClr val="tx1"/>
                </a:solidFill>
                <a:effectLst/>
                <a:latin typeface="+mn-lt"/>
                <a:ea typeface="+mn-ea"/>
                <a:cs typeface="+mn-cs"/>
              </a:rPr>
              <a:t>Gerakan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serentak</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totalitas</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Pemberantasan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Sarang</a:t>
            </a:r>
            <a:r>
              <a:rPr lang="en-US" sz="1200" b="0" kern="1200" dirty="0">
                <a:solidFill>
                  <a:schemeClr val="tx1"/>
                </a:solidFill>
                <a:effectLst/>
                <a:latin typeface="+mn-lt"/>
                <a:ea typeface="+mn-ea"/>
                <a:cs typeface="+mn-cs"/>
              </a:rPr>
              <a:t> Nyamuk </a:t>
            </a:r>
            <a:r>
              <a:rPr lang="en-US" sz="1200" b="0" kern="1200" dirty="0" err="1">
                <a:solidFill>
                  <a:schemeClr val="tx1"/>
                </a:solidFill>
                <a:effectLst/>
                <a:latin typeface="+mn-lt"/>
                <a:ea typeface="+mn-ea"/>
                <a:cs typeface="+mn-cs"/>
              </a:rPr>
              <a:t>Sebelum</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Masa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Penularan</a:t>
            </a:r>
            <a:r>
              <a:rPr lang="en-US" sz="1200" b="0" kern="1200" dirty="0">
                <a:solidFill>
                  <a:schemeClr val="tx1"/>
                </a:solidFill>
                <a:effectLst/>
                <a:latin typeface="+mn-lt"/>
                <a:ea typeface="+mn-ea"/>
                <a:cs typeface="+mn-cs"/>
              </a:rPr>
              <a:t> (PSN SMP), </a:t>
            </a:r>
            <a:r>
              <a:rPr lang="en-US" sz="1200" b="0" kern="1200" dirty="0" err="1">
                <a:solidFill>
                  <a:schemeClr val="tx1"/>
                </a:solidFill>
                <a:effectLst/>
                <a:latin typeface="+mn-lt"/>
                <a:ea typeface="+mn-ea"/>
                <a:cs typeface="+mn-cs"/>
              </a:rPr>
              <a:t>pengendalian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vektor</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pengendalian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manusia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terinfeksi</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gerakan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masyarakat</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sehat</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Bulan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Bakti</a:t>
            </a:r>
            <a:r>
              <a:rPr lang="en-US" sz="1200" b="0" kern="1200" dirty="0">
                <a:solidFill>
                  <a:schemeClr val="tx1"/>
                </a:solidFill>
                <a:effectLst/>
                <a:latin typeface="+mn-lt"/>
                <a:ea typeface="+mn-ea"/>
                <a:cs typeface="+mn-cs"/>
              </a:rPr>
              <a:t> Dengue)</a:t>
            </a:r>
          </a:p>
          <a:p>
            <a:pPr marL="171450" lvl="0" indent="-171450">
              <a:buFont typeface="Arial" panose="020B0604020202020204" pitchFamily="34" charset="0"/>
              <a:buChar char="•"/>
            </a:pPr>
            <a:r>
              <a:rPr lang="en-US" sz="1200" b="0" kern="1200" dirty="0" err="1">
                <a:solidFill>
                  <a:schemeClr val="tx1"/>
                </a:solidFill>
                <a:effectLst/>
                <a:latin typeface="+mn-lt"/>
                <a:ea typeface="+mn-ea"/>
                <a:cs typeface="+mn-cs"/>
              </a:rPr>
              <a:t>Gerakan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Satu</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Rumah</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Satu</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Jumantik</a:t>
            </a:r>
            <a:r>
              <a:rPr lang="en-US" sz="1200" b="0" kern="1200" dirty="0">
                <a:solidFill>
                  <a:schemeClr val="tx1"/>
                </a:solidFill>
                <a:effectLst/>
                <a:latin typeface="+mn-lt"/>
                <a:ea typeface="+mn-ea"/>
                <a:cs typeface="+mn-cs"/>
              </a:rPr>
              <a:t> (G1R1J) dengan </a:t>
            </a:r>
            <a:r>
              <a:rPr lang="en-US" sz="1200" b="0" kern="1200" dirty="0" err="1">
                <a:solidFill>
                  <a:schemeClr val="tx1"/>
                </a:solidFill>
                <a:effectLst/>
                <a:latin typeface="+mn-lt"/>
                <a:ea typeface="+mn-ea"/>
                <a:cs typeface="+mn-cs"/>
              </a:rPr>
              <a:t>serentak</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meluangkan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waktu</a:t>
            </a:r>
            <a:r>
              <a:rPr lang="en-US" sz="1200" b="0" kern="1200" dirty="0">
                <a:solidFill>
                  <a:schemeClr val="tx1"/>
                </a:solidFill>
                <a:effectLst/>
                <a:latin typeface="+mn-lt"/>
                <a:ea typeface="+mn-ea"/>
                <a:cs typeface="+mn-cs"/>
              </a:rPr>
              <a:t> 10 </a:t>
            </a:r>
            <a:r>
              <a:rPr lang="en-US" sz="1200" b="0" kern="1200" dirty="0" err="1">
                <a:solidFill>
                  <a:schemeClr val="tx1"/>
                </a:solidFill>
                <a:effectLst/>
                <a:latin typeface="+mn-lt"/>
                <a:ea typeface="+mn-ea"/>
                <a:cs typeface="+mn-cs"/>
              </a:rPr>
              <a:t>menit</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pada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pukul</a:t>
            </a:r>
            <a:r>
              <a:rPr lang="en-US" sz="1200" b="0" kern="1200" dirty="0">
                <a:solidFill>
                  <a:schemeClr val="tx1"/>
                </a:solidFill>
                <a:effectLst/>
                <a:latin typeface="+mn-lt"/>
                <a:ea typeface="+mn-ea"/>
                <a:cs typeface="+mn-cs"/>
              </a:rPr>
              <a:t> 10, </a:t>
            </a:r>
            <a:r>
              <a:rPr lang="en-US" sz="1200" b="0" kern="1200" dirty="0" err="1">
                <a:solidFill>
                  <a:schemeClr val="tx1"/>
                </a:solidFill>
                <a:effectLst/>
                <a:latin typeface="+mn-lt"/>
                <a:ea typeface="+mn-ea"/>
                <a:cs typeface="+mn-cs"/>
              </a:rPr>
              <a:t>selama</a:t>
            </a:r>
            <a:r>
              <a:rPr lang="en-US" sz="1200" b="0" kern="1200" dirty="0">
                <a:solidFill>
                  <a:schemeClr val="tx1"/>
                </a:solidFill>
                <a:effectLst/>
                <a:latin typeface="+mn-lt"/>
                <a:ea typeface="+mn-ea"/>
                <a:cs typeface="+mn-cs"/>
              </a:rPr>
              <a:t> minimal 10 </a:t>
            </a:r>
            <a:r>
              <a:rPr lang="en-US" sz="1200" b="0" kern="1200" dirty="0" err="1">
                <a:solidFill>
                  <a:schemeClr val="tx1"/>
                </a:solidFill>
                <a:effectLst/>
                <a:latin typeface="+mn-lt"/>
                <a:ea typeface="+mn-ea"/>
                <a:cs typeface="+mn-cs"/>
              </a:rPr>
              <a:t>minggu</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setiap</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hari</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minggu</a:t>
            </a:r>
            <a:r>
              <a:rPr lang="en-US" sz="1200" b="0" kern="1200" dirty="0">
                <a:solidFill>
                  <a:schemeClr val="tx1"/>
                </a:solidFill>
                <a:effectLst/>
                <a:latin typeface="+mn-lt"/>
                <a:ea typeface="+mn-ea"/>
                <a:cs typeface="+mn-cs"/>
              </a:rPr>
              <a:t> untuk </a:t>
            </a:r>
            <a:r>
              <a:rPr lang="en-US" sz="1200" b="0" kern="1200" dirty="0" err="1">
                <a:solidFill>
                  <a:schemeClr val="tx1"/>
                </a:solidFill>
                <a:effectLst/>
                <a:latin typeface="+mn-lt"/>
                <a:ea typeface="+mn-ea"/>
                <a:cs typeface="+mn-cs"/>
              </a:rPr>
              <a:t>melaksanakan</a:t>
            </a:r>
            <a:r>
              <a:rPr lang="en-US" sz="1200" b="0" kern="1200" dirty="0">
                <a:solidFill>
                  <a:schemeClr val="tx1"/>
                </a:solidFill>
                <a:effectLst/>
                <a:latin typeface="+mn-lt"/>
                <a:ea typeface="+mn-ea"/>
                <a:cs typeface="+mn-cs"/>
              </a:rPr>
              <a:t> 3 M plus (</a:t>
            </a:r>
            <a:r>
              <a:rPr lang="en-US" sz="1200" b="0" kern="1200" dirty="0" err="1">
                <a:solidFill>
                  <a:schemeClr val="tx1"/>
                </a:solidFill>
                <a:effectLst/>
                <a:latin typeface="+mn-lt"/>
                <a:ea typeface="+mn-ea"/>
                <a:cs typeface="+mn-cs"/>
              </a:rPr>
              <a:t>menguras</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menutup</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mendaur</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ulang</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dan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kegiatan</a:t>
            </a:r>
            <a:r>
              <a:rPr lang="en-US" sz="1200" b="0" kern="1200" dirty="0">
                <a:solidFill>
                  <a:schemeClr val="tx1"/>
                </a:solidFill>
                <a:effectLst/>
                <a:latin typeface="+mn-lt"/>
                <a:ea typeface="+mn-ea"/>
                <a:cs typeface="+mn-cs"/>
              </a:rPr>
              <a:t> lain untuk </a:t>
            </a:r>
            <a:r>
              <a:rPr lang="en-US" sz="1200" b="0" kern="1200" dirty="0" err="1">
                <a:solidFill>
                  <a:schemeClr val="tx1"/>
                </a:solidFill>
                <a:effectLst/>
                <a:latin typeface="+mn-lt"/>
                <a:ea typeface="+mn-ea"/>
                <a:cs typeface="+mn-cs"/>
              </a:rPr>
              <a:t>mencegah</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penularan</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infeksi</a:t>
            </a:r>
            <a:r>
              <a:rPr lang="en-US" sz="1200" b="0" kern="1200" dirty="0">
                <a:solidFill>
                  <a:schemeClr val="tx1"/>
                </a:solidFill>
                <a:effectLst/>
                <a:latin typeface="+mn-lt"/>
                <a:ea typeface="+mn-ea"/>
                <a:cs typeface="+mn-cs"/>
              </a:rPr>
              <a:t> dengue</a:t>
            </a:r>
          </a:p>
          <a:p>
            <a:pPr marL="171450" lvl="0" indent="-171450">
              <a:buFont typeface="Arial" panose="020B0604020202020204" pitchFamily="34" charset="0"/>
              <a:buChar char="•"/>
            </a:pPr>
            <a:r>
              <a:rPr lang="en-US" sz="1200" b="0" kern="1200" dirty="0" err="1">
                <a:solidFill>
                  <a:schemeClr val="tx1"/>
                </a:solidFill>
                <a:effectLst/>
                <a:latin typeface="+mn-lt"/>
                <a:ea typeface="+mn-ea"/>
                <a:cs typeface="+mn-cs"/>
              </a:rPr>
              <a:t>Revitaslisasi</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Pokjanal</a:t>
            </a:r>
            <a:r>
              <a:rPr lang="en-US" sz="1200" b="0" kern="1200" baseline="0" dirty="0">
                <a:solidFill>
                  <a:schemeClr val="tx1"/>
                </a:solidFill>
                <a:effectLst/>
                <a:latin typeface="+mn-lt"/>
                <a:ea typeface="+mn-ea"/>
                <a:cs typeface="+mn-cs"/>
              </a:rPr>
              <a:t> DBD. </a:t>
            </a:r>
            <a:r>
              <a:rPr lang="en-US" sz="1200" kern="150" dirty="0" err="1">
                <a:latin typeface="Arial" panose="020B0604020202020204" pitchFamily="34" charset="0"/>
                <a:ea typeface="Tahoma" panose="020B0604030504040204" pitchFamily="34" charset="0"/>
                <a:cs typeface="Arial" panose="020B0604020202020204" pitchFamily="34" charset="0"/>
              </a:rPr>
              <a:t>adalah</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suatu</a:t>
            </a:r>
            <a:r>
              <a:rPr lang="en-US" sz="1200" kern="150" dirty="0">
                <a:latin typeface="Arial" panose="020B0604020202020204" pitchFamily="34" charset="0"/>
                <a:ea typeface="Tahoma" panose="020B0604030504040204" pitchFamily="34" charset="0"/>
                <a:cs typeface="Arial" panose="020B0604020202020204" pitchFamily="34" charset="0"/>
              </a:rPr>
              <a:t> forum </a:t>
            </a:r>
            <a:r>
              <a:rPr lang="en-US" sz="1200" kern="150" dirty="0" err="1">
                <a:latin typeface="Arial" panose="020B0604020202020204" pitchFamily="34" charset="0"/>
                <a:ea typeface="Tahoma" panose="020B0604030504040204" pitchFamily="34" charset="0"/>
                <a:cs typeface="Arial" panose="020B0604020202020204" pitchFamily="34" charset="0"/>
              </a:rPr>
              <a:t>kerjasama</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lintas</a:t>
            </a:r>
            <a:r>
              <a:rPr lang="en-US" sz="1200" kern="150" dirty="0">
                <a:latin typeface="Arial" panose="020B0604020202020204" pitchFamily="34" charset="0"/>
                <a:ea typeface="Tahoma" panose="020B0604030504040204" pitchFamily="34" charset="0"/>
                <a:cs typeface="Arial" panose="020B0604020202020204" pitchFamily="34" charset="0"/>
              </a:rPr>
              <a:t> program </a:t>
            </a:r>
            <a:r>
              <a:rPr lang="en-US" sz="1200" kern="150" dirty="0" err="1">
                <a:latin typeface="Arial" panose="020B0604020202020204" pitchFamily="34" charset="0"/>
                <a:ea typeface="Tahoma" panose="020B0604030504040204" pitchFamily="34" charset="0"/>
                <a:cs typeface="Arial" panose="020B0604020202020204" pitchFamily="34" charset="0"/>
              </a:rPr>
              <a:t>dan</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lintas</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sektor</a:t>
            </a:r>
            <a:r>
              <a:rPr lang="en-US" sz="1200" kern="150" dirty="0">
                <a:latin typeface="Arial" panose="020B0604020202020204" pitchFamily="34" charset="0"/>
                <a:ea typeface="Tahoma" panose="020B0604030504040204" pitchFamily="34" charset="0"/>
                <a:cs typeface="Arial" panose="020B0604020202020204" pitchFamily="34" charset="0"/>
              </a:rPr>
              <a:t> yang </a:t>
            </a:r>
            <a:r>
              <a:rPr lang="en-US" sz="1200" kern="150" dirty="0" err="1">
                <a:latin typeface="Arial" panose="020B0604020202020204" pitchFamily="34" charset="0"/>
                <a:ea typeface="Tahoma" panose="020B0604030504040204" pitchFamily="34" charset="0"/>
                <a:cs typeface="Arial" panose="020B0604020202020204" pitchFamily="34" charset="0"/>
              </a:rPr>
              <a:t>membina</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peranserta</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masyarakat</a:t>
            </a:r>
            <a:r>
              <a:rPr lang="en-US" sz="1200" kern="150" dirty="0">
                <a:latin typeface="Arial" panose="020B0604020202020204" pitchFamily="34" charset="0"/>
                <a:ea typeface="Tahoma" panose="020B0604030504040204" pitchFamily="34" charset="0"/>
                <a:cs typeface="Arial" panose="020B0604020202020204" pitchFamily="34" charset="0"/>
              </a:rPr>
              <a:t> dalam </a:t>
            </a:r>
            <a:r>
              <a:rPr lang="en-US" sz="1200" kern="150" dirty="0" err="1">
                <a:latin typeface="Arial" panose="020B0604020202020204" pitchFamily="34" charset="0"/>
                <a:ea typeface="Tahoma" panose="020B0604030504040204" pitchFamily="34" charset="0"/>
                <a:cs typeface="Arial" panose="020B0604020202020204" pitchFamily="34" charset="0"/>
              </a:rPr>
              <a:t>upaya</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pencegahan</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dan</a:t>
            </a:r>
            <a:r>
              <a:rPr lang="en-US" sz="1200" kern="150" dirty="0">
                <a:latin typeface="Arial" panose="020B0604020202020204" pitchFamily="34" charset="0"/>
                <a:ea typeface="Tahoma" panose="020B0604030504040204" pitchFamily="34" charset="0"/>
                <a:cs typeface="Arial" panose="020B0604020202020204" pitchFamily="34" charset="0"/>
              </a:rPr>
              <a:t> </a:t>
            </a:r>
            <a:r>
              <a:rPr lang="en-US" sz="1200" kern="150" dirty="0" err="1">
                <a:latin typeface="Arial" panose="020B0604020202020204" pitchFamily="34" charset="0"/>
                <a:ea typeface="Tahoma" panose="020B0604030504040204" pitchFamily="34" charset="0"/>
                <a:cs typeface="Arial" panose="020B0604020202020204" pitchFamily="34" charset="0"/>
              </a:rPr>
              <a:t>pengendalian</a:t>
            </a:r>
            <a:r>
              <a:rPr lang="en-US" sz="1200" kern="150" dirty="0">
                <a:latin typeface="Arial" panose="020B0604020202020204" pitchFamily="34" charset="0"/>
                <a:ea typeface="Tahoma" panose="020B0604030504040204" pitchFamily="34" charset="0"/>
                <a:cs typeface="Arial" panose="020B0604020202020204" pitchFamily="34" charset="0"/>
              </a:rPr>
              <a:t> Dengue.</a:t>
            </a:r>
            <a:r>
              <a:rPr lang="en-US" sz="1200" kern="150" baseline="0" dirty="0">
                <a:latin typeface="Arial" panose="020B0604020202020204" pitchFamily="34" charset="0"/>
                <a:ea typeface="Tahoma" panose="020B0604030504040204" pitchFamily="34" charset="0"/>
                <a:cs typeface="Arial" panose="020B0604020202020204" pitchFamily="34" charset="0"/>
              </a:rPr>
              <a:t> </a:t>
            </a:r>
            <a:r>
              <a:rPr lang="en-US" sz="1200" kern="150" baseline="0" dirty="0" err="1">
                <a:latin typeface="Arial" panose="020B0604020202020204" pitchFamily="34" charset="0"/>
                <a:ea typeface="Tahoma" panose="020B0604030504040204" pitchFamily="34" charset="0"/>
                <a:cs typeface="Arial" panose="020B0604020202020204" pitchFamily="34" charset="0"/>
              </a:rPr>
              <a:t>Pkjanal</a:t>
            </a:r>
            <a:r>
              <a:rPr lang="en-US" sz="1200" kern="150" baseline="0" dirty="0">
                <a:latin typeface="Arial" panose="020B0604020202020204" pitchFamily="34" charset="0"/>
                <a:ea typeface="Tahoma" panose="020B060403050404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melakukan</a:t>
            </a:r>
            <a:r>
              <a:rPr lang="en-US" altLang="en-US" sz="1200" dirty="0">
                <a:latin typeface="Arial" panose="020B0604020202020204" pitchFamily="34" charset="0"/>
                <a:cs typeface="Arial" panose="020B0604020202020204" pitchFamily="34" charset="0"/>
              </a:rPr>
              <a:t> </a:t>
            </a:r>
            <a:r>
              <a:rPr lang="en-US" altLang="en-US" sz="1200" dirty="0" err="1">
                <a:solidFill>
                  <a:srgbClr val="FF0000"/>
                </a:solidFill>
                <a:latin typeface="Arial" panose="020B0604020202020204" pitchFamily="34" charset="0"/>
                <a:cs typeface="Arial" panose="020B0604020202020204" pitchFamily="34" charset="0"/>
              </a:rPr>
              <a:t>pembinaan</a:t>
            </a:r>
            <a:r>
              <a:rPr lang="en-US" altLang="en-US" sz="1200" dirty="0">
                <a:solidFill>
                  <a:srgbClr val="FF0000"/>
                </a:solidFill>
                <a:latin typeface="Arial" panose="020B0604020202020204" pitchFamily="34" charset="0"/>
                <a:cs typeface="Arial" panose="020B0604020202020204" pitchFamily="34" charset="0"/>
              </a:rPr>
              <a:t> </a:t>
            </a:r>
            <a:r>
              <a:rPr lang="en-US" altLang="en-US" sz="1200" dirty="0" err="1">
                <a:solidFill>
                  <a:srgbClr val="FF0000"/>
                </a:solidFill>
                <a:latin typeface="Arial" panose="020B0604020202020204" pitchFamily="34" charset="0"/>
                <a:cs typeface="Arial" panose="020B0604020202020204" pitchFamily="34" charset="0"/>
              </a:rPr>
              <a:t>operasional</a:t>
            </a:r>
            <a:r>
              <a:rPr lang="en-US" altLang="en-US" sz="1200" dirty="0">
                <a:solidFill>
                  <a:srgbClr val="FF0000"/>
                </a:solidFill>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terhadap</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pelaksanaan</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berbagai</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kegiatan</a:t>
            </a:r>
            <a:r>
              <a:rPr lang="en-US" altLang="en-US" sz="1200" dirty="0">
                <a:latin typeface="Arial" panose="020B0604020202020204" pitchFamily="34" charset="0"/>
                <a:cs typeface="Arial" panose="020B0604020202020204" pitchFamily="34" charset="0"/>
              </a:rPr>
              <a:t> yang </a:t>
            </a:r>
            <a:r>
              <a:rPr lang="en-US" altLang="en-US" sz="1200" dirty="0" err="1">
                <a:latin typeface="Arial" panose="020B0604020202020204" pitchFamily="34" charset="0"/>
                <a:cs typeface="Arial" panose="020B0604020202020204" pitchFamily="34" charset="0"/>
              </a:rPr>
              <a:t>berkaitan</a:t>
            </a:r>
            <a:r>
              <a:rPr lang="en-US" altLang="en-US" sz="1200" dirty="0">
                <a:latin typeface="Arial" panose="020B0604020202020204" pitchFamily="34" charset="0"/>
                <a:cs typeface="Arial" panose="020B0604020202020204" pitchFamily="34" charset="0"/>
              </a:rPr>
              <a:t> dengan </a:t>
            </a:r>
            <a:r>
              <a:rPr lang="en-US" altLang="en-US" sz="1200" dirty="0" err="1">
                <a:latin typeface="Arial" panose="020B0604020202020204" pitchFamily="34" charset="0"/>
                <a:cs typeface="Arial" panose="020B0604020202020204" pitchFamily="34" charset="0"/>
              </a:rPr>
              <a:t>upaya</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pencegahan</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dan</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pengendalian</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infeksi</a:t>
            </a:r>
            <a:r>
              <a:rPr lang="en-US" altLang="en-US" sz="1200" dirty="0">
                <a:latin typeface="Arial" panose="020B0604020202020204" pitchFamily="34" charset="0"/>
                <a:cs typeface="Arial" panose="020B0604020202020204" pitchFamily="34" charset="0"/>
              </a:rPr>
              <a:t> dengue (DBD) </a:t>
            </a:r>
            <a:r>
              <a:rPr lang="en-US" altLang="en-US" sz="1200" dirty="0" err="1">
                <a:latin typeface="Arial" panose="020B0604020202020204" pitchFamily="34" charset="0"/>
                <a:cs typeface="Arial" panose="020B0604020202020204" pitchFamily="34" charset="0"/>
              </a:rPr>
              <a:t>diwilayah</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kerjanya</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secara</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berjenjang</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dan</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berkesinambungan</a:t>
            </a:r>
            <a:endParaRPr lang="en-US" altLang="en-US" sz="1200" dirty="0">
              <a:latin typeface="Arial" panose="020B0604020202020204" pitchFamily="34" charset="0"/>
              <a:cs typeface="Arial" panose="020B0604020202020204" pitchFamily="34" charset="0"/>
            </a:endParaRPr>
          </a:p>
          <a:p>
            <a:pPr marL="0" lvl="0" indent="0">
              <a:buFont typeface="Arial" panose="020B0604020202020204" pitchFamily="34" charset="0"/>
              <a:buNone/>
            </a:pPr>
            <a:endParaRPr lang="en-US" sz="12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baseline="0" dirty="0" err="1">
                <a:solidFill>
                  <a:schemeClr val="tx1"/>
                </a:solidFill>
                <a:effectLst/>
                <a:latin typeface="+mn-lt"/>
                <a:ea typeface="+mn-ea"/>
                <a:cs typeface="+mn-cs"/>
              </a:rPr>
              <a:t>Teknologi</a:t>
            </a:r>
            <a:r>
              <a:rPr lang="en-US" sz="1200" b="0" kern="1200" baseline="0" dirty="0">
                <a:solidFill>
                  <a:schemeClr val="tx1"/>
                </a:solidFill>
                <a:effectLst/>
                <a:latin typeface="+mn-lt"/>
                <a:ea typeface="+mn-ea"/>
                <a:cs typeface="+mn-cs"/>
              </a:rPr>
              <a:t> </a:t>
            </a:r>
            <a:r>
              <a:rPr lang="en-US" sz="1200" b="0" kern="1200" baseline="0" dirty="0" err="1">
                <a:solidFill>
                  <a:schemeClr val="tx1"/>
                </a:solidFill>
                <a:effectLst/>
                <a:latin typeface="+mn-lt"/>
                <a:ea typeface="+mn-ea"/>
                <a:cs typeface="+mn-cs"/>
              </a:rPr>
              <a:t>Vektor</a:t>
            </a:r>
            <a:r>
              <a:rPr lang="en-US" sz="1200" b="0" kern="1200" baseline="0" dirty="0">
                <a:solidFill>
                  <a:schemeClr val="tx1"/>
                </a:solidFill>
                <a:effectLst/>
                <a:latin typeface="+mn-lt"/>
                <a:ea typeface="+mn-ea"/>
                <a:cs typeface="+mn-cs"/>
              </a:rPr>
              <a:t>. T</a:t>
            </a:r>
            <a:r>
              <a:rPr lang="id-ID" sz="1200" b="0" kern="1200" dirty="0">
                <a:solidFill>
                  <a:schemeClr val="tx1"/>
                </a:solidFill>
                <a:effectLst/>
                <a:latin typeface="+mn-lt"/>
                <a:ea typeface="+mn-ea"/>
                <a:cs typeface="+mn-cs"/>
              </a:rPr>
              <a:t>elah dikembangkan inovasi yaitu pemanfaatan teknologi Wolbachia yang dalam penelitian di Jogyakarta dan di negara negara lain (Brasil, Australia, Vietnam, dll) terbukti efektif untuk pencegahan dengue. Pada pilot project di Jogyakarta, mampu menurunkan 77% Incidence Rate (IR) Dengue dan mengurangi lama rawat inap RS sebesar 86%. </a:t>
            </a:r>
            <a:r>
              <a:rPr lang="en-ID" sz="1200" b="0" kern="1200" dirty="0" err="1">
                <a:solidFill>
                  <a:schemeClr val="tx1"/>
                </a:solidFill>
                <a:effectLst/>
                <a:latin typeface="+mn-lt"/>
                <a:ea typeface="+mn-ea"/>
                <a:cs typeface="+mn-cs"/>
              </a:rPr>
              <a:t>Teknologi</a:t>
            </a:r>
            <a:r>
              <a:rPr lang="en-ID" sz="1200" b="0" kern="1200" dirty="0">
                <a:solidFill>
                  <a:schemeClr val="tx1"/>
                </a:solidFill>
                <a:effectLst/>
                <a:latin typeface="+mn-lt"/>
                <a:ea typeface="+mn-ea"/>
                <a:cs typeface="+mn-cs"/>
              </a:rPr>
              <a:t> </a:t>
            </a:r>
            <a:r>
              <a:rPr lang="en-ID" sz="1200" b="0" i="1" kern="1200" dirty="0" err="1">
                <a:solidFill>
                  <a:schemeClr val="tx1"/>
                </a:solidFill>
                <a:effectLst/>
                <a:latin typeface="+mn-lt"/>
                <a:ea typeface="+mn-ea"/>
                <a:cs typeface="+mn-cs"/>
              </a:rPr>
              <a:t>Wolbachia</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ini</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hadir</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sebagai</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pelengkap</a:t>
            </a:r>
            <a:r>
              <a:rPr lang="en-ID" sz="1200" b="0" kern="1200" dirty="0">
                <a:solidFill>
                  <a:schemeClr val="tx1"/>
                </a:solidFill>
                <a:effectLst/>
                <a:latin typeface="+mn-lt"/>
                <a:ea typeface="+mn-ea"/>
                <a:cs typeface="+mn-cs"/>
              </a:rPr>
              <a:t> program </a:t>
            </a:r>
            <a:r>
              <a:rPr lang="en-ID" sz="1200" b="0" kern="1200" dirty="0" err="1">
                <a:solidFill>
                  <a:schemeClr val="tx1"/>
                </a:solidFill>
                <a:effectLst/>
                <a:latin typeface="+mn-lt"/>
                <a:ea typeface="+mn-ea"/>
                <a:cs typeface="+mn-cs"/>
              </a:rPr>
              <a:t>pengendalian</a:t>
            </a:r>
            <a:r>
              <a:rPr lang="en-ID" sz="1200" b="0" kern="1200" dirty="0">
                <a:solidFill>
                  <a:schemeClr val="tx1"/>
                </a:solidFill>
                <a:effectLst/>
                <a:latin typeface="+mn-lt"/>
                <a:ea typeface="+mn-ea"/>
                <a:cs typeface="+mn-cs"/>
              </a:rPr>
              <a:t> dengue yang </a:t>
            </a:r>
            <a:r>
              <a:rPr lang="en-ID" sz="1200" b="0" kern="1200" dirty="0" err="1">
                <a:solidFill>
                  <a:schemeClr val="tx1"/>
                </a:solidFill>
                <a:effectLst/>
                <a:latin typeface="+mn-lt"/>
                <a:ea typeface="+mn-ea"/>
                <a:cs typeface="+mn-cs"/>
              </a:rPr>
              <a:t>sudah</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ada</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Saat</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ini</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sedang</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dilakukan</a:t>
            </a:r>
            <a:r>
              <a:rPr lang="en-ID" sz="1200" b="0" kern="1200" dirty="0">
                <a:solidFill>
                  <a:schemeClr val="tx1"/>
                </a:solidFill>
                <a:effectLst/>
                <a:latin typeface="+mn-lt"/>
                <a:ea typeface="+mn-ea"/>
                <a:cs typeface="+mn-cs"/>
              </a:rPr>
              <a:t> Pilot </a:t>
            </a:r>
            <a:r>
              <a:rPr lang="en-ID" sz="1200" b="0" kern="1200" dirty="0" err="1">
                <a:solidFill>
                  <a:schemeClr val="tx1"/>
                </a:solidFill>
                <a:effectLst/>
                <a:latin typeface="+mn-lt"/>
                <a:ea typeface="+mn-ea"/>
                <a:cs typeface="+mn-cs"/>
              </a:rPr>
              <a:t>implementasi</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Wolbachia</a:t>
            </a:r>
            <a:r>
              <a:rPr lang="en-ID" sz="1200" b="0" kern="1200" dirty="0">
                <a:solidFill>
                  <a:schemeClr val="tx1"/>
                </a:solidFill>
                <a:effectLst/>
                <a:latin typeface="+mn-lt"/>
                <a:ea typeface="+mn-ea"/>
                <a:cs typeface="+mn-cs"/>
              </a:rPr>
              <a:t> di 5 Kota </a:t>
            </a:r>
            <a:r>
              <a:rPr lang="en-ID" sz="1200" b="0" kern="1200" dirty="0" err="1">
                <a:solidFill>
                  <a:schemeClr val="tx1"/>
                </a:solidFill>
                <a:effectLst/>
                <a:latin typeface="+mn-lt"/>
                <a:ea typeface="+mn-ea"/>
                <a:cs typeface="+mn-cs"/>
              </a:rPr>
              <a:t>yaitu</a:t>
            </a:r>
            <a:r>
              <a:rPr lang="en-ID" sz="1200" b="0" kern="1200" dirty="0">
                <a:solidFill>
                  <a:schemeClr val="tx1"/>
                </a:solidFill>
                <a:effectLst/>
                <a:latin typeface="+mn-lt"/>
                <a:ea typeface="+mn-ea"/>
                <a:cs typeface="+mn-cs"/>
              </a:rPr>
              <a:t> di : Jakarta Barat, Kota Bandung, Kota Semarang, Kota </a:t>
            </a:r>
            <a:r>
              <a:rPr lang="en-ID" sz="1200" b="0" kern="1200" dirty="0" err="1">
                <a:solidFill>
                  <a:schemeClr val="tx1"/>
                </a:solidFill>
                <a:effectLst/>
                <a:latin typeface="+mn-lt"/>
                <a:ea typeface="+mn-ea"/>
                <a:cs typeface="+mn-cs"/>
              </a:rPr>
              <a:t>Bontang</a:t>
            </a:r>
            <a:r>
              <a:rPr lang="en-ID" sz="1200" b="0" kern="1200" dirty="0">
                <a:solidFill>
                  <a:schemeClr val="tx1"/>
                </a:solidFill>
                <a:effectLst/>
                <a:latin typeface="+mn-lt"/>
                <a:ea typeface="+mn-ea"/>
                <a:cs typeface="+mn-cs"/>
              </a:rPr>
              <a:t> </a:t>
            </a:r>
            <a:r>
              <a:rPr lang="en-ID" sz="1200" b="0" kern="1200" dirty="0" err="1">
                <a:solidFill>
                  <a:schemeClr val="tx1"/>
                </a:solidFill>
                <a:effectLst/>
                <a:latin typeface="+mn-lt"/>
                <a:ea typeface="+mn-ea"/>
                <a:cs typeface="+mn-cs"/>
              </a:rPr>
              <a:t>dan</a:t>
            </a:r>
            <a:r>
              <a:rPr lang="en-ID" sz="1200" b="0" kern="1200" dirty="0">
                <a:solidFill>
                  <a:schemeClr val="tx1"/>
                </a:solidFill>
                <a:effectLst/>
                <a:latin typeface="+mn-lt"/>
                <a:ea typeface="+mn-ea"/>
                <a:cs typeface="+mn-cs"/>
              </a:rPr>
              <a:t> Kota </a:t>
            </a:r>
            <a:r>
              <a:rPr lang="en-ID" sz="1200" b="0" kern="1200" dirty="0" err="1">
                <a:solidFill>
                  <a:schemeClr val="tx1"/>
                </a:solidFill>
                <a:effectLst/>
                <a:latin typeface="+mn-lt"/>
                <a:ea typeface="+mn-ea"/>
                <a:cs typeface="+mn-cs"/>
              </a:rPr>
              <a:t>Kupang</a:t>
            </a:r>
            <a:r>
              <a:rPr lang="en-ID" sz="1200" b="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ID" sz="1200" b="0" kern="1200" dirty="0" err="1">
                <a:solidFill>
                  <a:schemeClr val="tx1"/>
                </a:solidFill>
                <a:effectLst/>
                <a:latin typeface="+mn-lt"/>
                <a:ea typeface="+mn-ea"/>
                <a:cs typeface="+mn-cs"/>
              </a:rPr>
              <a:t>Imunisasi</a:t>
            </a:r>
            <a:r>
              <a:rPr lang="en-ID" sz="1200" b="0" kern="1200" baseline="0" dirty="0">
                <a:solidFill>
                  <a:schemeClr val="tx1"/>
                </a:solidFill>
                <a:effectLst/>
                <a:latin typeface="+mn-lt"/>
                <a:ea typeface="+mn-ea"/>
                <a:cs typeface="+mn-cs"/>
              </a:rPr>
              <a:t> Dengue. </a:t>
            </a:r>
            <a:r>
              <a:rPr lang="en-SG" sz="1100" b="0" kern="1200" baseline="0" dirty="0">
                <a:solidFill>
                  <a:schemeClr val="tx1"/>
                </a:solidFill>
                <a:effectLst/>
                <a:latin typeface="+mn-lt"/>
                <a:ea typeface="+mn-ea"/>
                <a:cs typeface="+mn-cs"/>
              </a:rPr>
              <a:t> </a:t>
            </a:r>
            <a:r>
              <a:rPr lang="id-ID" sz="1200" b="0" kern="1200" dirty="0">
                <a:solidFill>
                  <a:schemeClr val="tx1"/>
                </a:solidFill>
                <a:effectLst/>
                <a:latin typeface="+mn-lt"/>
                <a:ea typeface="+mn-ea"/>
                <a:cs typeface="+mn-cs"/>
              </a:rPr>
              <a:t>Saat ini terdapat 2 vaksin dengue yang telah mendapat izin edar dari Badan POM RI</a:t>
            </a:r>
            <a:r>
              <a:rPr lang="en-US" sz="1200" b="0" kern="1200" dirty="0">
                <a:solidFill>
                  <a:schemeClr val="tx1"/>
                </a:solidFill>
                <a:effectLst/>
                <a:latin typeface="+mn-lt"/>
                <a:ea typeface="+mn-ea"/>
                <a:cs typeface="+mn-cs"/>
              </a:rPr>
              <a:t> yang </a:t>
            </a:r>
            <a:r>
              <a:rPr lang="en-US" sz="1200" b="0" kern="1200" dirty="0" err="1">
                <a:solidFill>
                  <a:schemeClr val="tx1"/>
                </a:solidFill>
                <a:effectLst/>
                <a:latin typeface="+mn-lt"/>
                <a:ea typeface="+mn-ea"/>
                <a:cs typeface="+mn-cs"/>
              </a:rPr>
              <a:t>masih</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menjadi</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vaksinasi</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pilihan</a:t>
            </a:r>
            <a:r>
              <a:rPr lang="en-US" sz="1200" b="0" kern="1200" dirty="0">
                <a:solidFill>
                  <a:schemeClr val="tx1"/>
                </a:solidFill>
                <a:effectLst/>
                <a:latin typeface="+mn-lt"/>
                <a:ea typeface="+mn-ea"/>
                <a:cs typeface="+mn-cs"/>
              </a:rPr>
              <a:t> di Indonesia. S</a:t>
            </a:r>
            <a:r>
              <a:rPr lang="id-ID" sz="1200" b="0" kern="1200" dirty="0">
                <a:solidFill>
                  <a:schemeClr val="tx1"/>
                </a:solidFill>
                <a:effectLst/>
                <a:latin typeface="+mn-lt"/>
                <a:ea typeface="+mn-ea"/>
                <a:cs typeface="+mn-cs"/>
              </a:rPr>
              <a:t>aat ini program Dengue masih menunggu rekomendasi dari </a:t>
            </a:r>
            <a:r>
              <a:rPr lang="id-ID" sz="1200" b="0" i="1" kern="1200" dirty="0">
                <a:solidFill>
                  <a:schemeClr val="tx1"/>
                </a:solidFill>
                <a:effectLst/>
                <a:latin typeface="+mn-lt"/>
                <a:ea typeface="+mn-ea"/>
                <a:cs typeface="+mn-cs"/>
              </a:rPr>
              <a:t>Indonesian Technical Advisory Group on Immunization</a:t>
            </a:r>
            <a:r>
              <a:rPr lang="id-ID" sz="1200" b="0" kern="1200" dirty="0">
                <a:solidFill>
                  <a:schemeClr val="tx1"/>
                </a:solidFill>
                <a:effectLst/>
                <a:latin typeface="+mn-lt"/>
                <a:ea typeface="+mn-ea"/>
                <a:cs typeface="+mn-cs"/>
              </a:rPr>
              <a:t> (ITAGI) untuk dapat dipergunakan oleh program secara Nasional. </a:t>
            </a:r>
            <a:endParaRPr lang="en-SG" sz="1100" b="0" kern="1200" dirty="0">
              <a:solidFill>
                <a:schemeClr val="tx1"/>
              </a:solidFill>
              <a:effectLst/>
              <a:latin typeface="+mn-lt"/>
              <a:ea typeface="+mn-ea"/>
              <a:cs typeface="+mn-cs"/>
            </a:endParaRPr>
          </a:p>
          <a:p>
            <a:pPr lvl="1"/>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257D4F-3E31-4450-9FAB-5CA9EB7407A5}" type="slidenum">
              <a:rPr lang="en-SG" smtClean="0"/>
              <a:t>25</a:t>
            </a:fld>
            <a:endParaRPr lang="en-SG"/>
          </a:p>
        </p:txBody>
      </p:sp>
    </p:spTree>
    <p:extLst>
      <p:ext uri="{BB962C8B-B14F-4D97-AF65-F5344CB8AC3E}">
        <p14:creationId xmlns:p14="http://schemas.microsoft.com/office/powerpoint/2010/main" val="3133743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7312"/>
            <a:r>
              <a:rPr lang="en-US" sz="1200" b="1" dirty="0" err="1">
                <a:solidFill>
                  <a:schemeClr val="tx1">
                    <a:lumMod val="95000"/>
                    <a:lumOff val="5000"/>
                  </a:schemeClr>
                </a:solidFill>
                <a:latin typeface="+mn-lt"/>
              </a:rPr>
              <a:t>Gerakan</a:t>
            </a:r>
            <a:r>
              <a:rPr lang="en-US" sz="1200" b="1" dirty="0">
                <a:solidFill>
                  <a:schemeClr val="tx1">
                    <a:lumMod val="95000"/>
                    <a:lumOff val="5000"/>
                  </a:schemeClr>
                </a:solidFill>
                <a:latin typeface="+mn-lt"/>
              </a:rPr>
              <a:t> </a:t>
            </a:r>
            <a:r>
              <a:rPr lang="en-US" sz="1200" b="1" dirty="0" err="1">
                <a:solidFill>
                  <a:schemeClr val="tx1">
                    <a:lumMod val="95000"/>
                    <a:lumOff val="5000"/>
                  </a:schemeClr>
                </a:solidFill>
                <a:latin typeface="+mn-lt"/>
              </a:rPr>
              <a:t>Satu</a:t>
            </a:r>
            <a:r>
              <a:rPr lang="en-US" sz="1200" b="1" dirty="0">
                <a:solidFill>
                  <a:schemeClr val="tx1">
                    <a:lumMod val="95000"/>
                    <a:lumOff val="5000"/>
                  </a:schemeClr>
                </a:solidFill>
                <a:latin typeface="+mn-lt"/>
              </a:rPr>
              <a:t> </a:t>
            </a:r>
            <a:r>
              <a:rPr lang="en-US" sz="1200" b="1" dirty="0" err="1">
                <a:solidFill>
                  <a:schemeClr val="tx1">
                    <a:lumMod val="95000"/>
                    <a:lumOff val="5000"/>
                  </a:schemeClr>
                </a:solidFill>
                <a:latin typeface="+mn-lt"/>
              </a:rPr>
              <a:t>Rumah</a:t>
            </a:r>
            <a:r>
              <a:rPr lang="en-US" sz="1200" b="1" dirty="0">
                <a:solidFill>
                  <a:schemeClr val="tx1">
                    <a:lumMod val="95000"/>
                    <a:lumOff val="5000"/>
                  </a:schemeClr>
                </a:solidFill>
                <a:latin typeface="+mn-lt"/>
              </a:rPr>
              <a:t> </a:t>
            </a:r>
            <a:r>
              <a:rPr lang="en-US" sz="1200" b="1" dirty="0" err="1">
                <a:solidFill>
                  <a:schemeClr val="tx1">
                    <a:lumMod val="95000"/>
                    <a:lumOff val="5000"/>
                  </a:schemeClr>
                </a:solidFill>
                <a:latin typeface="+mn-lt"/>
              </a:rPr>
              <a:t>Satu</a:t>
            </a:r>
            <a:r>
              <a:rPr lang="en-US" sz="1200" b="1" dirty="0">
                <a:solidFill>
                  <a:schemeClr val="tx1">
                    <a:lumMod val="95000"/>
                    <a:lumOff val="5000"/>
                  </a:schemeClr>
                </a:solidFill>
                <a:latin typeface="+mn-lt"/>
              </a:rPr>
              <a:t> </a:t>
            </a:r>
            <a:r>
              <a:rPr lang="en-US" sz="1200" b="1" dirty="0" err="1">
                <a:solidFill>
                  <a:schemeClr val="tx1">
                    <a:lumMod val="95000"/>
                    <a:lumOff val="5000"/>
                  </a:schemeClr>
                </a:solidFill>
                <a:latin typeface="+mn-lt"/>
              </a:rPr>
              <a:t>Jumantik</a:t>
            </a:r>
            <a:r>
              <a:rPr lang="en-US" sz="1200" b="1" dirty="0">
                <a:solidFill>
                  <a:schemeClr val="tx1">
                    <a:lumMod val="95000"/>
                    <a:lumOff val="5000"/>
                  </a:schemeClr>
                </a:solidFill>
                <a:latin typeface="+mn-lt"/>
              </a:rPr>
              <a:t> (G1R1J)</a:t>
            </a:r>
            <a:br>
              <a:rPr lang="en-US" sz="1200" b="1" dirty="0">
                <a:solidFill>
                  <a:schemeClr val="tx1">
                    <a:lumMod val="95000"/>
                    <a:lumOff val="5000"/>
                  </a:schemeClr>
                </a:solidFill>
                <a:latin typeface="+mn-lt"/>
                <a:cs typeface="Arial" panose="020B0604020202020204" pitchFamily="34" charset="0"/>
              </a:rPr>
            </a:br>
            <a:r>
              <a:rPr lang="en-US" sz="1200" b="1" dirty="0" err="1">
                <a:solidFill>
                  <a:schemeClr val="tx1">
                    <a:lumMod val="95000"/>
                    <a:lumOff val="5000"/>
                  </a:schemeClr>
                </a:solidFill>
              </a:rPr>
              <a:t>Dimana</a:t>
            </a:r>
            <a:r>
              <a:rPr lang="en-US" sz="1200" b="1" dirty="0">
                <a:solidFill>
                  <a:schemeClr val="tx1">
                    <a:lumMod val="95000"/>
                    <a:lumOff val="5000"/>
                  </a:schemeClr>
                </a:solidFill>
              </a:rPr>
              <a:t> </a:t>
            </a:r>
            <a:r>
              <a:rPr lang="en-US" sz="1200" b="1" dirty="0" err="1">
                <a:solidFill>
                  <a:schemeClr val="tx1">
                    <a:lumMod val="95000"/>
                    <a:lumOff val="5000"/>
                  </a:schemeClr>
                </a:solidFill>
              </a:rPr>
              <a:t>Harus</a:t>
            </a:r>
            <a:r>
              <a:rPr lang="en-US" sz="1200" b="1" dirty="0">
                <a:solidFill>
                  <a:schemeClr val="tx1">
                    <a:lumMod val="95000"/>
                    <a:lumOff val="5000"/>
                  </a:schemeClr>
                </a:solidFill>
              </a:rPr>
              <a:t> </a:t>
            </a:r>
            <a:r>
              <a:rPr lang="en-US" sz="1200" b="1" dirty="0" err="1">
                <a:solidFill>
                  <a:schemeClr val="tx1">
                    <a:lumMod val="95000"/>
                    <a:lumOff val="5000"/>
                  </a:schemeClr>
                </a:solidFill>
              </a:rPr>
              <a:t>Dilakukan</a:t>
            </a:r>
            <a:r>
              <a:rPr lang="en-US" sz="1200" b="1" dirty="0">
                <a:solidFill>
                  <a:schemeClr val="tx1">
                    <a:lumMod val="95000"/>
                    <a:lumOff val="5000"/>
                  </a:schemeClr>
                </a:solidFill>
              </a:rPr>
              <a:t>?</a:t>
            </a:r>
            <a:endParaRPr lang="en-US" sz="1200" b="1" dirty="0">
              <a:solidFill>
                <a:schemeClr val="tx1">
                  <a:lumMod val="95000"/>
                  <a:lumOff val="5000"/>
                </a:schemeClr>
              </a:solidFill>
              <a:cs typeface="Arial" panose="020B0604020202020204" pitchFamily="34" charset="0"/>
            </a:endParaRPr>
          </a:p>
          <a:p>
            <a:pPr marL="258762" indent="-171450">
              <a:buFont typeface="Arial" panose="020B0604020202020204" pitchFamily="34" charset="0"/>
              <a:buChar char="•"/>
            </a:pPr>
            <a:r>
              <a:rPr lang="en-US" sz="1200" b="0" dirty="0">
                <a:solidFill>
                  <a:schemeClr val="tx1">
                    <a:lumMod val="95000"/>
                    <a:lumOff val="5000"/>
                  </a:schemeClr>
                </a:solidFill>
                <a:cs typeface="Arial" panose="020B0604020202020204" pitchFamily="34" charset="0"/>
              </a:rPr>
              <a:t>RUMAH, </a:t>
            </a:r>
          </a:p>
          <a:p>
            <a:pPr marL="258762" indent="-171450">
              <a:buFont typeface="Arial" panose="020B0604020202020204" pitchFamily="34" charset="0"/>
              <a:buChar char="•"/>
            </a:pPr>
            <a:r>
              <a:rPr lang="en-US" sz="1200" b="0" dirty="0">
                <a:solidFill>
                  <a:schemeClr val="tx1">
                    <a:lumMod val="95000"/>
                    <a:lumOff val="5000"/>
                  </a:schemeClr>
                </a:solidFill>
                <a:cs typeface="Arial" panose="020B0604020202020204" pitchFamily="34" charset="0"/>
              </a:rPr>
              <a:t>LINGKUNGAN, </a:t>
            </a:r>
          </a:p>
          <a:p>
            <a:pPr marL="258762" indent="-171450">
              <a:buFont typeface="Arial" panose="020B0604020202020204" pitchFamily="34" charset="0"/>
              <a:buChar char="•"/>
            </a:pPr>
            <a:r>
              <a:rPr lang="en-US" sz="1200" b="0" dirty="0">
                <a:solidFill>
                  <a:schemeClr val="tx1">
                    <a:lumMod val="95000"/>
                    <a:lumOff val="5000"/>
                  </a:schemeClr>
                </a:solidFill>
                <a:cs typeface="Arial" panose="020B0604020202020204" pitchFamily="34" charset="0"/>
              </a:rPr>
              <a:t>TEMPAT UMUM, </a:t>
            </a:r>
          </a:p>
          <a:p>
            <a:pPr marL="258762" indent="-171450">
              <a:buFont typeface="Arial" panose="020B0604020202020204" pitchFamily="34" charset="0"/>
              <a:buChar char="•"/>
            </a:pPr>
            <a:r>
              <a:rPr lang="en-US" sz="1200" b="0" dirty="0">
                <a:solidFill>
                  <a:schemeClr val="tx1">
                    <a:lumMod val="95000"/>
                    <a:lumOff val="5000"/>
                  </a:schemeClr>
                </a:solidFill>
                <a:cs typeface="Arial" panose="020B0604020202020204" pitchFamily="34" charset="0"/>
              </a:rPr>
              <a:t>TEMPAT INSTITUSI</a:t>
            </a:r>
            <a:endParaRPr lang="en-SG" sz="1200" b="0" dirty="0">
              <a:solidFill>
                <a:schemeClr val="tx1">
                  <a:lumMod val="95000"/>
                  <a:lumOff val="5000"/>
                </a:schemeClr>
              </a:solidFill>
            </a:endParaRPr>
          </a:p>
          <a:p>
            <a:pPr marL="0" indent="0">
              <a:buFont typeface="Arial" panose="020B0604020202020204" pitchFamily="34" charset="0"/>
              <a:buNone/>
            </a:pPr>
            <a:r>
              <a:rPr lang="en-US" dirty="0">
                <a:solidFill>
                  <a:schemeClr val="tx1">
                    <a:lumMod val="95000"/>
                    <a:lumOff val="5000"/>
                  </a:schemeClr>
                </a:solidFill>
              </a:rPr>
              <a:t>Untuk </a:t>
            </a:r>
            <a:r>
              <a:rPr lang="en-US" dirty="0" err="1">
                <a:solidFill>
                  <a:schemeClr val="tx1">
                    <a:lumMod val="95000"/>
                    <a:lumOff val="5000"/>
                  </a:schemeClr>
                </a:solidFill>
              </a:rPr>
              <a:t>Keberlangsungan</a:t>
            </a:r>
            <a:r>
              <a:rPr lang="en-US" dirty="0">
                <a:solidFill>
                  <a:schemeClr val="tx1">
                    <a:lumMod val="95000"/>
                    <a:lumOff val="5000"/>
                  </a:schemeClr>
                </a:solidFill>
              </a:rPr>
              <a:t> </a:t>
            </a:r>
            <a:r>
              <a:rPr lang="en-US" dirty="0" err="1">
                <a:solidFill>
                  <a:schemeClr val="tx1">
                    <a:lumMod val="95000"/>
                    <a:lumOff val="5000"/>
                  </a:schemeClr>
                </a:solidFill>
              </a:rPr>
              <a:t>diperlukan</a:t>
            </a:r>
            <a:r>
              <a:rPr lang="en-US" dirty="0">
                <a:solidFill>
                  <a:schemeClr val="tx1">
                    <a:lumMod val="95000"/>
                    <a:lumOff val="5000"/>
                  </a:schemeClr>
                </a:solidFill>
              </a:rPr>
              <a:t> </a:t>
            </a:r>
            <a:r>
              <a:rPr lang="en-US" dirty="0" err="1">
                <a:solidFill>
                  <a:schemeClr val="tx1">
                    <a:lumMod val="95000"/>
                    <a:lumOff val="5000"/>
                  </a:schemeClr>
                </a:solidFill>
              </a:rPr>
              <a:t>komitmen</a:t>
            </a:r>
            <a:r>
              <a:rPr lang="en-US" dirty="0">
                <a:solidFill>
                  <a:schemeClr val="tx1">
                    <a:lumMod val="95000"/>
                    <a:lumOff val="5000"/>
                  </a:schemeClr>
                </a:solidFill>
              </a:rPr>
              <a:t>, </a:t>
            </a:r>
            <a:r>
              <a:rPr lang="en-US" dirty="0" err="1">
                <a:solidFill>
                  <a:schemeClr val="tx1">
                    <a:lumMod val="95000"/>
                    <a:lumOff val="5000"/>
                  </a:schemeClr>
                </a:solidFill>
              </a:rPr>
              <a:t>Peraturan</a:t>
            </a:r>
            <a:r>
              <a:rPr lang="en-US" dirty="0">
                <a:solidFill>
                  <a:schemeClr val="tx1">
                    <a:lumMod val="95000"/>
                    <a:lumOff val="5000"/>
                  </a:schemeClr>
                </a:solidFill>
              </a:rPr>
              <a:t> </a:t>
            </a:r>
            <a:r>
              <a:rPr lang="en-US" dirty="0" err="1">
                <a:solidFill>
                  <a:schemeClr val="tx1">
                    <a:lumMod val="95000"/>
                    <a:lumOff val="5000"/>
                  </a:schemeClr>
                </a:solidFill>
              </a:rPr>
              <a:t>pendukung</a:t>
            </a:r>
            <a:r>
              <a:rPr lang="en-US" baseline="0" dirty="0">
                <a:solidFill>
                  <a:schemeClr val="tx1">
                    <a:lumMod val="95000"/>
                    <a:lumOff val="5000"/>
                  </a:schemeClr>
                </a:solidFill>
              </a:rPr>
              <a:t> (PERDA, PERBUP/PERWALI, </a:t>
            </a:r>
            <a:r>
              <a:rPr lang="en-US" baseline="0" dirty="0" err="1">
                <a:solidFill>
                  <a:schemeClr val="tx1">
                    <a:lumMod val="95000"/>
                    <a:lumOff val="5000"/>
                  </a:schemeClr>
                </a:solidFill>
              </a:rPr>
              <a:t>dll</a:t>
            </a:r>
            <a:r>
              <a:rPr lang="en-US" baseline="0" dirty="0">
                <a:solidFill>
                  <a:schemeClr val="tx1">
                    <a:lumMod val="95000"/>
                    <a:lumOff val="5000"/>
                  </a:schemeClr>
                </a:solidFill>
              </a:rPr>
              <a:t>)</a:t>
            </a:r>
            <a:r>
              <a:rPr lang="en-US" dirty="0">
                <a:solidFill>
                  <a:schemeClr val="tx1">
                    <a:lumMod val="95000"/>
                    <a:lumOff val="5000"/>
                  </a:schemeClr>
                </a:solidFill>
              </a:rPr>
              <a:t> </a:t>
            </a:r>
            <a:r>
              <a:rPr lang="en-US" dirty="0" err="1">
                <a:solidFill>
                  <a:schemeClr val="tx1">
                    <a:lumMod val="95000"/>
                    <a:lumOff val="5000"/>
                  </a:schemeClr>
                </a:solidFill>
              </a:rPr>
              <a:t>dilaksanakan</a:t>
            </a:r>
            <a:r>
              <a:rPr lang="en-US" dirty="0">
                <a:solidFill>
                  <a:schemeClr val="tx1">
                    <a:lumMod val="95000"/>
                    <a:lumOff val="5000"/>
                  </a:schemeClr>
                </a:solidFill>
              </a:rPr>
              <a:t> </a:t>
            </a:r>
            <a:r>
              <a:rPr lang="en-US" dirty="0" err="1">
                <a:solidFill>
                  <a:schemeClr val="tx1">
                    <a:lumMod val="95000"/>
                    <a:lumOff val="5000"/>
                  </a:schemeClr>
                </a:solidFill>
              </a:rPr>
              <a:t>secara</a:t>
            </a:r>
            <a:r>
              <a:rPr lang="en-US" dirty="0">
                <a:solidFill>
                  <a:schemeClr val="tx1">
                    <a:lumMod val="95000"/>
                    <a:lumOff val="5000"/>
                  </a:schemeClr>
                </a:solidFill>
              </a:rPr>
              <a:t> </a:t>
            </a:r>
            <a:r>
              <a:rPr lang="en-US" dirty="0" err="1">
                <a:solidFill>
                  <a:schemeClr val="tx1">
                    <a:lumMod val="95000"/>
                    <a:lumOff val="5000"/>
                  </a:schemeClr>
                </a:solidFill>
              </a:rPr>
              <a:t>terorganisir</a:t>
            </a:r>
            <a:r>
              <a:rPr lang="en-US" dirty="0">
                <a:solidFill>
                  <a:schemeClr val="tx1">
                    <a:lumMod val="95000"/>
                    <a:lumOff val="5000"/>
                  </a:schemeClr>
                </a:solidFill>
              </a:rPr>
              <a:t>, </a:t>
            </a:r>
            <a:r>
              <a:rPr lang="en-US" dirty="0" err="1">
                <a:solidFill>
                  <a:schemeClr val="tx1">
                    <a:lumMod val="95000"/>
                    <a:lumOff val="5000"/>
                  </a:schemeClr>
                </a:solidFill>
              </a:rPr>
              <a:t>masif</a:t>
            </a:r>
            <a:r>
              <a:rPr lang="en-US" dirty="0">
                <a:solidFill>
                  <a:schemeClr val="tx1">
                    <a:lumMod val="95000"/>
                    <a:lumOff val="5000"/>
                  </a:schemeClr>
                </a:solidFill>
              </a:rPr>
              <a:t>, </a:t>
            </a:r>
            <a:r>
              <a:rPr lang="en-US" dirty="0" err="1">
                <a:solidFill>
                  <a:schemeClr val="tx1">
                    <a:lumMod val="95000"/>
                    <a:lumOff val="5000"/>
                  </a:schemeClr>
                </a:solidFill>
              </a:rPr>
              <a:t>menyeluruh</a:t>
            </a:r>
            <a:r>
              <a:rPr lang="en-US" dirty="0">
                <a:solidFill>
                  <a:schemeClr val="tx1">
                    <a:lumMod val="95000"/>
                    <a:lumOff val="5000"/>
                  </a:schemeClr>
                </a:solidFill>
              </a:rPr>
              <a:t>, </a:t>
            </a:r>
            <a:r>
              <a:rPr lang="en-US" dirty="0" err="1">
                <a:solidFill>
                  <a:schemeClr val="tx1">
                    <a:lumMod val="95000"/>
                    <a:lumOff val="5000"/>
                  </a:schemeClr>
                </a:solidFill>
              </a:rPr>
              <a:t>terukur</a:t>
            </a:r>
            <a:r>
              <a:rPr lang="en-US" dirty="0">
                <a:solidFill>
                  <a:schemeClr val="tx1">
                    <a:lumMod val="95000"/>
                    <a:lumOff val="5000"/>
                  </a:schemeClr>
                </a:solidFill>
              </a:rPr>
              <a:t> </a:t>
            </a:r>
            <a:r>
              <a:rPr lang="en-US" dirty="0" err="1">
                <a:solidFill>
                  <a:schemeClr val="tx1">
                    <a:lumMod val="95000"/>
                    <a:lumOff val="5000"/>
                  </a:schemeClr>
                </a:solidFill>
              </a:rPr>
              <a:t>dan</a:t>
            </a:r>
            <a:r>
              <a:rPr lang="en-US" baseline="0" dirty="0">
                <a:solidFill>
                  <a:schemeClr val="tx1">
                    <a:lumMod val="95000"/>
                    <a:lumOff val="5000"/>
                  </a:schemeClr>
                </a:solidFill>
              </a:rPr>
              <a:t> </a:t>
            </a:r>
            <a:r>
              <a:rPr lang="en-US" baseline="0" dirty="0" err="1">
                <a:solidFill>
                  <a:schemeClr val="tx1">
                    <a:lumMod val="95000"/>
                    <a:lumOff val="5000"/>
                  </a:schemeClr>
                </a:solidFill>
              </a:rPr>
              <a:t>berkesinambungan</a:t>
            </a:r>
            <a:r>
              <a:rPr lang="en-US" baseline="0" dirty="0">
                <a:solidFill>
                  <a:schemeClr val="tx1">
                    <a:lumMod val="95000"/>
                    <a:lumOff val="5000"/>
                  </a:schemeClr>
                </a:solidFill>
              </a:rPr>
              <a:t>. Target </a:t>
            </a:r>
            <a:r>
              <a:rPr lang="en-US" baseline="0" dirty="0" err="1">
                <a:solidFill>
                  <a:schemeClr val="tx1">
                    <a:lumMod val="95000"/>
                    <a:lumOff val="5000"/>
                  </a:schemeClr>
                </a:solidFill>
              </a:rPr>
              <a:t>ukran</a:t>
            </a:r>
            <a:r>
              <a:rPr lang="en-US" baseline="0" dirty="0">
                <a:solidFill>
                  <a:schemeClr val="tx1">
                    <a:lumMod val="95000"/>
                    <a:lumOff val="5000"/>
                  </a:schemeClr>
                </a:solidFill>
              </a:rPr>
              <a:t> </a:t>
            </a:r>
            <a:r>
              <a:rPr lang="en-US" baseline="0" dirty="0" err="1">
                <a:solidFill>
                  <a:schemeClr val="tx1">
                    <a:lumMod val="95000"/>
                    <a:lumOff val="5000"/>
                  </a:schemeClr>
                </a:solidFill>
              </a:rPr>
              <a:t>pencapaian</a:t>
            </a:r>
            <a:r>
              <a:rPr lang="en-US" baseline="0" dirty="0">
                <a:solidFill>
                  <a:schemeClr val="tx1">
                    <a:lumMod val="95000"/>
                    <a:lumOff val="5000"/>
                  </a:schemeClr>
                </a:solidFill>
              </a:rPr>
              <a:t> </a:t>
            </a:r>
            <a:r>
              <a:rPr lang="en-US" baseline="0" dirty="0" err="1">
                <a:solidFill>
                  <a:schemeClr val="tx1">
                    <a:lumMod val="95000"/>
                    <a:lumOff val="5000"/>
                  </a:schemeClr>
                </a:solidFill>
              </a:rPr>
              <a:t>mencapai</a:t>
            </a:r>
            <a:r>
              <a:rPr lang="en-US" baseline="0" dirty="0">
                <a:solidFill>
                  <a:schemeClr val="tx1">
                    <a:lumMod val="95000"/>
                    <a:lumOff val="5000"/>
                  </a:schemeClr>
                </a:solidFill>
              </a:rPr>
              <a:t> </a:t>
            </a:r>
            <a:r>
              <a:rPr lang="en-US" baseline="0" dirty="0" err="1">
                <a:solidFill>
                  <a:schemeClr val="tx1">
                    <a:lumMod val="95000"/>
                    <a:lumOff val="5000"/>
                  </a:schemeClr>
                </a:solidFill>
              </a:rPr>
              <a:t>Angka</a:t>
            </a:r>
            <a:r>
              <a:rPr lang="en-US" baseline="0" dirty="0">
                <a:solidFill>
                  <a:schemeClr val="tx1">
                    <a:lumMod val="95000"/>
                    <a:lumOff val="5000"/>
                  </a:schemeClr>
                </a:solidFill>
              </a:rPr>
              <a:t> </a:t>
            </a:r>
            <a:r>
              <a:rPr lang="en-US" baseline="0" dirty="0" err="1">
                <a:solidFill>
                  <a:schemeClr val="tx1">
                    <a:lumMod val="95000"/>
                    <a:lumOff val="5000"/>
                  </a:schemeClr>
                </a:solidFill>
              </a:rPr>
              <a:t>Bebas</a:t>
            </a:r>
            <a:r>
              <a:rPr lang="en-US" baseline="0" dirty="0">
                <a:solidFill>
                  <a:schemeClr val="tx1">
                    <a:lumMod val="95000"/>
                    <a:lumOff val="5000"/>
                  </a:schemeClr>
                </a:solidFill>
              </a:rPr>
              <a:t> </a:t>
            </a:r>
            <a:r>
              <a:rPr lang="en-US" baseline="0" dirty="0" err="1">
                <a:solidFill>
                  <a:schemeClr val="tx1">
                    <a:lumMod val="95000"/>
                    <a:lumOff val="5000"/>
                  </a:schemeClr>
                </a:solidFill>
              </a:rPr>
              <a:t>Jentik</a:t>
            </a:r>
            <a:r>
              <a:rPr lang="en-US" baseline="0" dirty="0">
                <a:solidFill>
                  <a:schemeClr val="tx1">
                    <a:lumMod val="95000"/>
                    <a:lumOff val="5000"/>
                  </a:schemeClr>
                </a:solidFill>
              </a:rPr>
              <a:t> </a:t>
            </a:r>
            <a:r>
              <a:rPr lang="en-US" baseline="0" dirty="0" err="1">
                <a:solidFill>
                  <a:schemeClr val="tx1">
                    <a:lumMod val="95000"/>
                    <a:lumOff val="5000"/>
                  </a:schemeClr>
                </a:solidFill>
              </a:rPr>
              <a:t>atau</a:t>
            </a:r>
            <a:r>
              <a:rPr lang="en-US" baseline="0" dirty="0">
                <a:solidFill>
                  <a:schemeClr val="tx1">
                    <a:lumMod val="95000"/>
                    <a:lumOff val="5000"/>
                  </a:schemeClr>
                </a:solidFill>
              </a:rPr>
              <a:t> minimal </a:t>
            </a:r>
            <a:r>
              <a:rPr lang="en-US" baseline="0" dirty="0" err="1">
                <a:solidFill>
                  <a:schemeClr val="tx1">
                    <a:lumMod val="95000"/>
                    <a:lumOff val="5000"/>
                  </a:schemeClr>
                </a:solidFill>
              </a:rPr>
              <a:t>diatas</a:t>
            </a:r>
            <a:r>
              <a:rPr lang="en-US" baseline="0" dirty="0">
                <a:solidFill>
                  <a:schemeClr val="tx1">
                    <a:lumMod val="95000"/>
                    <a:lumOff val="5000"/>
                  </a:schemeClr>
                </a:solidFill>
              </a:rPr>
              <a:t> 95%</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solidFill>
                  <a:schemeClr val="tx1">
                    <a:lumMod val="95000"/>
                    <a:lumOff val="5000"/>
                  </a:schemeClr>
                </a:solidFill>
              </a:rPr>
              <a:t>Untuk </a:t>
            </a:r>
            <a:r>
              <a:rPr lang="en-US" baseline="0" dirty="0" err="1">
                <a:solidFill>
                  <a:schemeClr val="tx1">
                    <a:lumMod val="95000"/>
                    <a:lumOff val="5000"/>
                  </a:schemeClr>
                </a:solidFill>
              </a:rPr>
              <a:t>hal</a:t>
            </a:r>
            <a:r>
              <a:rPr lang="en-US" baseline="0" dirty="0">
                <a:solidFill>
                  <a:schemeClr val="tx1">
                    <a:lumMod val="95000"/>
                    <a:lumOff val="5000"/>
                  </a:schemeClr>
                </a:solidFill>
              </a:rPr>
              <a:t> </a:t>
            </a:r>
            <a:r>
              <a:rPr lang="en-US" baseline="0" dirty="0" err="1">
                <a:solidFill>
                  <a:schemeClr val="tx1">
                    <a:lumMod val="95000"/>
                    <a:lumOff val="5000"/>
                  </a:schemeClr>
                </a:solidFill>
              </a:rPr>
              <a:t>tersebut</a:t>
            </a:r>
            <a:r>
              <a:rPr lang="en-US" baseline="0" dirty="0">
                <a:solidFill>
                  <a:schemeClr val="tx1">
                    <a:lumMod val="95000"/>
                    <a:lumOff val="5000"/>
                  </a:schemeClr>
                </a:solidFill>
              </a:rPr>
              <a:t> </a:t>
            </a:r>
            <a:r>
              <a:rPr lang="en-US" baseline="0" dirty="0" err="1">
                <a:solidFill>
                  <a:schemeClr val="tx1">
                    <a:lumMod val="95000"/>
                    <a:lumOff val="5000"/>
                  </a:schemeClr>
                </a:solidFill>
              </a:rPr>
              <a:t>diatas</a:t>
            </a:r>
            <a:r>
              <a:rPr lang="en-US" baseline="0" dirty="0">
                <a:solidFill>
                  <a:schemeClr val="tx1">
                    <a:lumMod val="95000"/>
                    <a:lumOff val="5000"/>
                  </a:schemeClr>
                </a:solidFill>
              </a:rPr>
              <a:t> </a:t>
            </a:r>
            <a:r>
              <a:rPr lang="en-US" baseline="0" dirty="0" err="1">
                <a:solidFill>
                  <a:schemeClr val="tx1">
                    <a:lumMod val="95000"/>
                    <a:lumOff val="5000"/>
                  </a:schemeClr>
                </a:solidFill>
              </a:rPr>
              <a:t>perlu</a:t>
            </a:r>
            <a:r>
              <a:rPr lang="en-US" baseline="0" dirty="0">
                <a:solidFill>
                  <a:schemeClr val="tx1">
                    <a:lumMod val="95000"/>
                    <a:lumOff val="5000"/>
                  </a:schemeClr>
                </a:solidFill>
              </a:rPr>
              <a:t> </a:t>
            </a:r>
            <a:r>
              <a:rPr lang="en-US" baseline="0" dirty="0" err="1">
                <a:solidFill>
                  <a:schemeClr val="tx1">
                    <a:lumMod val="95000"/>
                    <a:lumOff val="5000"/>
                  </a:schemeClr>
                </a:solidFill>
              </a:rPr>
              <a:t>dilakukan</a:t>
            </a:r>
            <a:r>
              <a:rPr lang="en-US" baseline="0" dirty="0">
                <a:solidFill>
                  <a:schemeClr val="tx1">
                    <a:lumMod val="95000"/>
                    <a:lumOff val="5000"/>
                  </a:schemeClr>
                </a:solidFill>
              </a:rPr>
              <a:t> </a:t>
            </a:r>
            <a:r>
              <a:rPr lang="en-ID" sz="1200" dirty="0" err="1">
                <a:latin typeface="Arial" panose="020B0604020202020204" pitchFamily="34" charset="0"/>
                <a:cs typeface="Arial" panose="020B0604020202020204" pitchFamily="34" charset="0"/>
              </a:rPr>
              <a:t>Revitalisasi</a:t>
            </a:r>
            <a:r>
              <a:rPr lang="en-ID" sz="1200" dirty="0">
                <a:latin typeface="Arial" panose="020B0604020202020204" pitchFamily="34" charset="0"/>
                <a:cs typeface="Arial" panose="020B0604020202020204" pitchFamily="34" charset="0"/>
              </a:rPr>
              <a:t> POKJANAL DBD, </a:t>
            </a:r>
            <a:r>
              <a:rPr lang="en-ID" sz="1200" dirty="0" err="1">
                <a:latin typeface="Arial" panose="020B0604020202020204" pitchFamily="34" charset="0"/>
                <a:cs typeface="Arial" panose="020B0604020202020204" pitchFamily="34" charset="0"/>
              </a:rPr>
              <a:t>mulai</a:t>
            </a:r>
            <a:r>
              <a:rPr lang="en-ID" sz="1200" dirty="0">
                <a:latin typeface="Arial" panose="020B0604020202020204" pitchFamily="34" charset="0"/>
                <a:cs typeface="Arial" panose="020B0604020202020204" pitchFamily="34" charset="0"/>
              </a:rPr>
              <a:t> </a:t>
            </a:r>
            <a:r>
              <a:rPr lang="en-ID" sz="1200" dirty="0" err="1">
                <a:latin typeface="Arial" panose="020B0604020202020204" pitchFamily="34" charset="0"/>
                <a:cs typeface="Arial" panose="020B0604020202020204" pitchFamily="34" charset="0"/>
              </a:rPr>
              <a:t>dari</a:t>
            </a:r>
            <a:r>
              <a:rPr lang="en-ID" sz="1200" dirty="0">
                <a:latin typeface="Arial" panose="020B0604020202020204" pitchFamily="34" charset="0"/>
                <a:cs typeface="Arial" panose="020B0604020202020204" pitchFamily="34" charset="0"/>
              </a:rPr>
              <a:t> </a:t>
            </a:r>
            <a:r>
              <a:rPr lang="en-ID" sz="1200" dirty="0" err="1">
                <a:latin typeface="Arial" panose="020B0604020202020204" pitchFamily="34" charset="0"/>
                <a:cs typeface="Arial" panose="020B0604020202020204" pitchFamily="34" charset="0"/>
              </a:rPr>
              <a:t>Provinsi</a:t>
            </a:r>
            <a:r>
              <a:rPr lang="en-ID" sz="1200" dirty="0">
                <a:latin typeface="Arial" panose="020B0604020202020204" pitchFamily="34" charset="0"/>
                <a:cs typeface="Arial" panose="020B0604020202020204" pitchFamily="34" charset="0"/>
              </a:rPr>
              <a:t>, </a:t>
            </a:r>
            <a:r>
              <a:rPr lang="en-ID" sz="1200" dirty="0" err="1">
                <a:latin typeface="Arial" panose="020B0604020202020204" pitchFamily="34" charset="0"/>
                <a:cs typeface="Arial" panose="020B0604020202020204" pitchFamily="34" charset="0"/>
              </a:rPr>
              <a:t>Kabupaten</a:t>
            </a:r>
            <a:r>
              <a:rPr lang="en-ID" sz="1200" dirty="0">
                <a:latin typeface="Arial" panose="020B0604020202020204" pitchFamily="34" charset="0"/>
                <a:cs typeface="Arial" panose="020B0604020202020204" pitchFamily="34" charset="0"/>
              </a:rPr>
              <a:t>/Kota </a:t>
            </a:r>
            <a:r>
              <a:rPr lang="en-ID" sz="1200" dirty="0" err="1">
                <a:latin typeface="Arial" panose="020B0604020202020204" pitchFamily="34" charset="0"/>
                <a:cs typeface="Arial" panose="020B0604020202020204" pitchFamily="34" charset="0"/>
              </a:rPr>
              <a:t>sampai</a:t>
            </a:r>
            <a:r>
              <a:rPr lang="en-ID" sz="1200" dirty="0">
                <a:latin typeface="Arial" panose="020B0604020202020204" pitchFamily="34" charset="0"/>
                <a:cs typeface="Arial" panose="020B0604020202020204" pitchFamily="34" charset="0"/>
              </a:rPr>
              <a:t> </a:t>
            </a:r>
            <a:r>
              <a:rPr lang="en-ID" sz="1200" dirty="0" err="1">
                <a:latin typeface="Arial" panose="020B0604020202020204" pitchFamily="34" charset="0"/>
                <a:cs typeface="Arial" panose="020B0604020202020204" pitchFamily="34" charset="0"/>
              </a:rPr>
              <a:t>ketingkat</a:t>
            </a:r>
            <a:r>
              <a:rPr lang="en-ID" sz="1200" dirty="0">
                <a:latin typeface="Arial" panose="020B0604020202020204" pitchFamily="34" charset="0"/>
                <a:cs typeface="Arial" panose="020B0604020202020204" pitchFamily="34" charset="0"/>
              </a:rPr>
              <a:t> </a:t>
            </a:r>
            <a:r>
              <a:rPr lang="en-ID" sz="1200" dirty="0" err="1">
                <a:latin typeface="Arial" panose="020B0604020202020204" pitchFamily="34" charset="0"/>
                <a:cs typeface="Arial" panose="020B0604020202020204" pitchFamily="34" charset="0"/>
              </a:rPr>
              <a:t>Desa</a:t>
            </a:r>
            <a:r>
              <a:rPr lang="en-ID" sz="1200" dirty="0">
                <a:latin typeface="Arial" panose="020B0604020202020204" pitchFamily="34" charset="0"/>
                <a:cs typeface="Arial" panose="020B0604020202020204" pitchFamily="34" charset="0"/>
              </a:rPr>
              <a:t>/</a:t>
            </a:r>
            <a:r>
              <a:rPr lang="en-ID" sz="1200" dirty="0" err="1">
                <a:latin typeface="Arial" panose="020B0604020202020204" pitchFamily="34" charset="0"/>
                <a:cs typeface="Arial" panose="020B0604020202020204" pitchFamily="34" charset="0"/>
              </a:rPr>
              <a:t>Kelurahan</a:t>
            </a:r>
            <a:r>
              <a:rPr lang="en-ID" sz="1200" dirty="0">
                <a:latin typeface="Arial" panose="020B0604020202020204" pitchFamily="34" charset="0"/>
                <a:cs typeface="Arial" panose="020B0604020202020204" pitchFamily="34" charset="0"/>
              </a:rPr>
              <a:t>. </a:t>
            </a:r>
          </a:p>
          <a:p>
            <a:pPr marL="0" indent="0">
              <a:buFont typeface="Arial" panose="020B0604020202020204" pitchFamily="34" charset="0"/>
              <a:buNone/>
            </a:pPr>
            <a:endParaRPr lang="en-SG" dirty="0">
              <a:solidFill>
                <a:schemeClr val="tx1">
                  <a:lumMod val="95000"/>
                  <a:lumOff val="5000"/>
                </a:schemeClr>
              </a:solidFill>
            </a:endParaRPr>
          </a:p>
        </p:txBody>
      </p:sp>
      <p:sp>
        <p:nvSpPr>
          <p:cNvPr id="4" name="Slide Number Placeholder 3"/>
          <p:cNvSpPr>
            <a:spLocks noGrp="1"/>
          </p:cNvSpPr>
          <p:nvPr>
            <p:ph type="sldNum" sz="quarter" idx="10"/>
          </p:nvPr>
        </p:nvSpPr>
        <p:spPr/>
        <p:txBody>
          <a:bodyPr/>
          <a:lstStyle/>
          <a:p>
            <a:fld id="{22257D4F-3E31-4450-9FAB-5CA9EB7407A5}" type="slidenum">
              <a:rPr lang="en-SG" smtClean="0"/>
              <a:t>27</a:t>
            </a:fld>
            <a:endParaRPr lang="en-SG"/>
          </a:p>
        </p:txBody>
      </p:sp>
    </p:spTree>
    <p:extLst>
      <p:ext uri="{BB962C8B-B14F-4D97-AF65-F5344CB8AC3E}">
        <p14:creationId xmlns:p14="http://schemas.microsoft.com/office/powerpoint/2010/main" val="337904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646609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11e7c571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11e7c571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D" sz="1200" b="1" dirty="0" err="1"/>
              <a:t>Inovasi</a:t>
            </a:r>
            <a:r>
              <a:rPr lang="en-ID" sz="1200" b="1" dirty="0"/>
              <a:t> </a:t>
            </a:r>
            <a:r>
              <a:rPr lang="en-ID" sz="1200" b="1" dirty="0" err="1"/>
              <a:t>Teknologi</a:t>
            </a:r>
            <a:r>
              <a:rPr lang="en-ID" sz="1200" b="1" dirty="0"/>
              <a:t> </a:t>
            </a:r>
            <a:r>
              <a:rPr lang="en-ID" sz="1200" b="1" dirty="0" err="1"/>
              <a:t>Nyamuk</a:t>
            </a:r>
            <a:r>
              <a:rPr lang="en-ID" sz="1200" b="1" dirty="0"/>
              <a:t> </a:t>
            </a:r>
            <a:r>
              <a:rPr lang="en-ID" sz="1200" b="1" dirty="0" err="1"/>
              <a:t>Aedes</a:t>
            </a:r>
            <a:r>
              <a:rPr lang="en-ID" sz="1200" b="1" dirty="0"/>
              <a:t> </a:t>
            </a:r>
            <a:r>
              <a:rPr lang="en-ID" sz="1200" b="1" dirty="0" err="1"/>
              <a:t>aegypti</a:t>
            </a:r>
            <a:r>
              <a:rPr lang="en-ID" sz="1200" b="1" dirty="0"/>
              <a:t> </a:t>
            </a:r>
            <a:r>
              <a:rPr lang="en-ID" sz="1200" b="1" dirty="0" err="1"/>
              <a:t>ber-Wolbachia</a:t>
            </a:r>
            <a:r>
              <a:rPr lang="en-ID" sz="1200" b="1" dirty="0"/>
              <a:t>, </a:t>
            </a:r>
            <a:r>
              <a:rPr lang="en-ID" sz="1200" b="1" dirty="0" err="1"/>
              <a:t>sebagai</a:t>
            </a:r>
            <a:r>
              <a:rPr lang="en-ID" sz="1200" b="1" dirty="0"/>
              <a:t> </a:t>
            </a:r>
            <a:r>
              <a:rPr lang="en-ID" sz="1200" b="1" dirty="0" err="1"/>
              <a:t>upaya</a:t>
            </a:r>
            <a:r>
              <a:rPr lang="en-ID" sz="1200" b="1" dirty="0"/>
              <a:t> </a:t>
            </a:r>
            <a:r>
              <a:rPr lang="en-ID" sz="1200" b="1" dirty="0" err="1"/>
              <a:t>pelengkap</a:t>
            </a:r>
            <a:r>
              <a:rPr lang="en-ID" sz="1200" b="1" dirty="0"/>
              <a:t> </a:t>
            </a:r>
            <a:r>
              <a:rPr lang="en-ID" sz="1200" b="1" dirty="0" err="1"/>
              <a:t>Strategi</a:t>
            </a:r>
            <a:r>
              <a:rPr lang="en-ID" sz="1200" b="1" dirty="0"/>
              <a:t> </a:t>
            </a:r>
            <a:r>
              <a:rPr lang="en-ID" sz="1200" b="1" dirty="0" err="1"/>
              <a:t>Penanggulangan</a:t>
            </a:r>
            <a:r>
              <a:rPr lang="en-ID" sz="1200" b="1" dirty="0"/>
              <a:t> Dengue di Indonesia </a:t>
            </a:r>
            <a:endParaRPr lang="en-SG" sz="1200" b="1" dirty="0"/>
          </a:p>
          <a:p>
            <a:r>
              <a:rPr lang="en-SG" dirty="0" err="1"/>
              <a:t>Upaya</a:t>
            </a:r>
            <a:r>
              <a:rPr lang="en-SG" dirty="0"/>
              <a:t> </a:t>
            </a:r>
            <a:r>
              <a:rPr lang="en-SG" dirty="0" err="1"/>
              <a:t>saat</a:t>
            </a:r>
            <a:r>
              <a:rPr lang="en-SG" dirty="0"/>
              <a:t> ini </a:t>
            </a:r>
          </a:p>
          <a:p>
            <a:pPr marL="171450" indent="-171450">
              <a:lnSpc>
                <a:spcPct val="100000"/>
              </a:lnSpc>
              <a:spcBef>
                <a:spcPts val="0"/>
              </a:spcBef>
              <a:buFont typeface="Arial" panose="020B0604020202020204" pitchFamily="34" charset="0"/>
              <a:buChar char="•"/>
            </a:pPr>
            <a:r>
              <a:rPr lang="en-US" sz="1200" dirty="0"/>
              <a:t>PSN 3M Plus</a:t>
            </a:r>
          </a:p>
          <a:p>
            <a:pPr marL="171450" indent="-171450">
              <a:lnSpc>
                <a:spcPct val="100000"/>
              </a:lnSpc>
              <a:spcBef>
                <a:spcPts val="0"/>
              </a:spcBef>
              <a:buFont typeface="Arial" panose="020B0604020202020204" pitchFamily="34" charset="0"/>
              <a:buChar char="•"/>
            </a:pPr>
            <a:r>
              <a:rPr lang="en-US" sz="1200" dirty="0" err="1"/>
              <a:t>Gerakan</a:t>
            </a:r>
            <a:r>
              <a:rPr lang="en-US" sz="1200" dirty="0"/>
              <a:t> </a:t>
            </a:r>
            <a:r>
              <a:rPr lang="en-US" sz="1200" dirty="0" err="1"/>
              <a:t>Satu</a:t>
            </a:r>
            <a:r>
              <a:rPr lang="en-US" sz="1200" dirty="0"/>
              <a:t> </a:t>
            </a:r>
            <a:r>
              <a:rPr lang="en-US" sz="1200" dirty="0" err="1"/>
              <a:t>Rumah</a:t>
            </a:r>
            <a:r>
              <a:rPr lang="en-US" sz="1200" dirty="0"/>
              <a:t> </a:t>
            </a:r>
            <a:r>
              <a:rPr lang="en-US" sz="1200" dirty="0" err="1"/>
              <a:t>Satu</a:t>
            </a:r>
            <a:r>
              <a:rPr lang="en-US" sz="1200" dirty="0"/>
              <a:t> </a:t>
            </a:r>
            <a:r>
              <a:rPr lang="en-US" sz="1200" dirty="0" err="1"/>
              <a:t>Jumantik</a:t>
            </a:r>
            <a:r>
              <a:rPr lang="en-US" sz="1200" dirty="0"/>
              <a:t> (G1R1J)</a:t>
            </a:r>
          </a:p>
          <a:p>
            <a:pPr marL="171450" indent="-171450">
              <a:lnSpc>
                <a:spcPct val="100000"/>
              </a:lnSpc>
              <a:spcBef>
                <a:spcPts val="0"/>
              </a:spcBef>
              <a:buFont typeface="Arial" panose="020B0604020202020204" pitchFamily="34" charset="0"/>
              <a:buChar char="•"/>
            </a:pPr>
            <a:r>
              <a:rPr lang="en-US" sz="1200" dirty="0" err="1"/>
              <a:t>Pokjanal</a:t>
            </a:r>
            <a:r>
              <a:rPr lang="en-US" sz="1200" dirty="0"/>
              <a:t> Dengue</a:t>
            </a:r>
          </a:p>
          <a:p>
            <a:pPr marL="171450" indent="-171450">
              <a:lnSpc>
                <a:spcPct val="100000"/>
              </a:lnSpc>
              <a:spcBef>
                <a:spcPts val="0"/>
              </a:spcBef>
              <a:buFont typeface="Arial" panose="020B0604020202020204" pitchFamily="34" charset="0"/>
              <a:buChar char="•"/>
            </a:pPr>
            <a:r>
              <a:rPr lang="en-US" sz="1200" dirty="0" err="1"/>
              <a:t>Edukasi</a:t>
            </a:r>
            <a:r>
              <a:rPr lang="en-US" sz="1200" dirty="0"/>
              <a:t> </a:t>
            </a:r>
            <a:r>
              <a:rPr lang="en-US" sz="1200" dirty="0" err="1"/>
              <a:t>masyarakat</a:t>
            </a:r>
            <a:endParaRPr lang="en-US" sz="1200" dirty="0"/>
          </a:p>
          <a:p>
            <a:endParaRPr lang="en-SG" dirty="0"/>
          </a:p>
          <a:p>
            <a:pPr marL="0" marR="0" indent="0" algn="l" defTabSz="914400" rtl="0" eaLnBrk="1" fontAlgn="auto" latinLnBrk="0" hangingPunct="1">
              <a:lnSpc>
                <a:spcPct val="100000"/>
              </a:lnSpc>
              <a:spcBef>
                <a:spcPts val="300"/>
              </a:spcBef>
              <a:spcAft>
                <a:spcPts val="300"/>
              </a:spcAft>
              <a:buClrTx/>
              <a:buSzTx/>
              <a:buFontTx/>
              <a:buNone/>
              <a:tabLst/>
              <a:defRPr/>
            </a:pPr>
            <a:r>
              <a:rPr lang="en-ID" sz="1200" b="1" dirty="0" err="1">
                <a:latin typeface="+mn-lt"/>
              </a:rPr>
              <a:t>Inovasi</a:t>
            </a:r>
            <a:r>
              <a:rPr lang="en-ID" sz="1200" b="1" dirty="0">
                <a:latin typeface="+mn-lt"/>
              </a:rPr>
              <a:t>, </a:t>
            </a:r>
            <a:r>
              <a:rPr lang="en-ID" sz="1200" b="1" dirty="0" err="1">
                <a:latin typeface="+mn-lt"/>
              </a:rPr>
              <a:t>sebagai</a:t>
            </a:r>
            <a:r>
              <a:rPr lang="en-ID" sz="1200" b="1" dirty="0">
                <a:latin typeface="+mn-lt"/>
              </a:rPr>
              <a:t> </a:t>
            </a:r>
            <a:r>
              <a:rPr lang="en-ID" sz="1200" b="1" dirty="0" err="1">
                <a:latin typeface="+mn-lt"/>
              </a:rPr>
              <a:t>Upaya</a:t>
            </a:r>
            <a:r>
              <a:rPr lang="en-ID" sz="1200" b="1" dirty="0">
                <a:latin typeface="+mn-lt"/>
              </a:rPr>
              <a:t> </a:t>
            </a:r>
            <a:r>
              <a:rPr lang="en-ID" sz="1200" b="1" dirty="0" err="1">
                <a:latin typeface="+mn-lt"/>
              </a:rPr>
              <a:t>pelengkap</a:t>
            </a:r>
            <a:r>
              <a:rPr lang="en-ID" sz="1200" b="1" dirty="0">
                <a:latin typeface="+mn-lt"/>
              </a:rPr>
              <a:t> (piloting)</a:t>
            </a:r>
          </a:p>
          <a:p>
            <a:pPr marL="0" marR="0" indent="0" algn="l" defTabSz="914400" rtl="0" eaLnBrk="1" fontAlgn="auto" latinLnBrk="0" hangingPunct="1">
              <a:lnSpc>
                <a:spcPct val="100000"/>
              </a:lnSpc>
              <a:spcBef>
                <a:spcPts val="300"/>
              </a:spcBef>
              <a:spcAft>
                <a:spcPts val="300"/>
              </a:spcAft>
              <a:buClrTx/>
              <a:buSzTx/>
              <a:buFontTx/>
              <a:buNone/>
              <a:tabLst/>
              <a:defRPr/>
            </a:pPr>
            <a:r>
              <a:rPr lang="en-ID" sz="1200" dirty="0" err="1"/>
              <a:t>Teknologi</a:t>
            </a:r>
            <a:r>
              <a:rPr lang="en-ID" sz="1200" dirty="0"/>
              <a:t> </a:t>
            </a:r>
            <a:r>
              <a:rPr lang="en-ID" sz="1200" dirty="0" err="1"/>
              <a:t>Nyamuk</a:t>
            </a:r>
            <a:r>
              <a:rPr lang="en-ID" sz="1200" dirty="0"/>
              <a:t> </a:t>
            </a:r>
            <a:r>
              <a:rPr lang="en-ID" sz="1200" dirty="0" err="1"/>
              <a:t>Aedes</a:t>
            </a:r>
            <a:r>
              <a:rPr lang="en-ID" sz="1200" dirty="0"/>
              <a:t> </a:t>
            </a:r>
            <a:r>
              <a:rPr lang="en-ID" sz="1200" dirty="0" err="1"/>
              <a:t>aegypti</a:t>
            </a:r>
            <a:r>
              <a:rPr lang="en-ID" sz="1200" dirty="0"/>
              <a:t> </a:t>
            </a:r>
            <a:r>
              <a:rPr lang="en-ID" sz="1200" dirty="0" err="1"/>
              <a:t>ber-Wolbachia</a:t>
            </a:r>
            <a:r>
              <a:rPr lang="en-ID" sz="1200" dirty="0"/>
              <a:t> </a:t>
            </a:r>
            <a:r>
              <a:rPr lang="en-ID" sz="1200" dirty="0" err="1"/>
              <a:t>terbukti</a:t>
            </a:r>
            <a:r>
              <a:rPr lang="en-ID" sz="1200" dirty="0"/>
              <a:t> </a:t>
            </a:r>
            <a:r>
              <a:rPr lang="en-ID" sz="1200" dirty="0" err="1"/>
              <a:t>efektif</a:t>
            </a:r>
            <a:r>
              <a:rPr lang="en-ID" sz="1200" dirty="0"/>
              <a:t> </a:t>
            </a:r>
            <a:r>
              <a:rPr lang="en-ID" sz="1200" dirty="0" err="1"/>
              <a:t>menurunkan</a:t>
            </a:r>
            <a:r>
              <a:rPr lang="en-ID" sz="1200" dirty="0"/>
              <a:t> </a:t>
            </a:r>
            <a:r>
              <a:rPr lang="en-ID" sz="1200" dirty="0" err="1"/>
              <a:t>kasus</a:t>
            </a:r>
            <a:r>
              <a:rPr lang="en-ID" sz="1200" dirty="0"/>
              <a:t> Dengue di Yogyakarta</a:t>
            </a:r>
          </a:p>
          <a:p>
            <a:endParaRPr lang="en-SG" dirty="0"/>
          </a:p>
          <a:p>
            <a:endParaRPr lang="en-SG" dirty="0"/>
          </a:p>
        </p:txBody>
      </p:sp>
      <p:sp>
        <p:nvSpPr>
          <p:cNvPr id="4" name="Slide Number Placeholder 3"/>
          <p:cNvSpPr>
            <a:spLocks noGrp="1"/>
          </p:cNvSpPr>
          <p:nvPr>
            <p:ph type="sldNum" sz="quarter" idx="10"/>
          </p:nvPr>
        </p:nvSpPr>
        <p:spPr/>
        <p:txBody>
          <a:bodyPr/>
          <a:lstStyle/>
          <a:p>
            <a:fld id="{5FD9B0CD-ADD8-42A2-AA1A-29D909994316}" type="slidenum">
              <a:rPr lang="en-US" smtClean="0"/>
              <a:t>34</a:t>
            </a:fld>
            <a:endParaRPr lang="en-US"/>
          </a:p>
        </p:txBody>
      </p:sp>
    </p:spTree>
    <p:extLst>
      <p:ext uri="{BB962C8B-B14F-4D97-AF65-F5344CB8AC3E}">
        <p14:creationId xmlns:p14="http://schemas.microsoft.com/office/powerpoint/2010/main" val="1866219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spcBef>
                <a:spcPts val="0"/>
              </a:spcBef>
              <a:buFont typeface="Arial" panose="020B0604020202020204" pitchFamily="34" charset="0"/>
              <a:buChar char="•"/>
            </a:pPr>
            <a:r>
              <a:rPr lang="en-US" sz="1200" dirty="0" err="1"/>
              <a:t>Gerakan</a:t>
            </a:r>
            <a:r>
              <a:rPr lang="en-US" sz="1200" dirty="0"/>
              <a:t> 1 </a:t>
            </a:r>
            <a:r>
              <a:rPr lang="en-US" sz="1200" dirty="0" err="1"/>
              <a:t>rumah</a:t>
            </a:r>
            <a:r>
              <a:rPr lang="en-US" sz="1200" dirty="0"/>
              <a:t> 1 </a:t>
            </a:r>
            <a:r>
              <a:rPr lang="en-US" sz="1200" dirty="0" err="1"/>
              <a:t>jumatik</a:t>
            </a:r>
            <a:r>
              <a:rPr lang="en-US" sz="1200" dirty="0"/>
              <a:t> dengan 3m plus </a:t>
            </a:r>
            <a:r>
              <a:rPr lang="en-US" sz="1200" dirty="0" err="1"/>
              <a:t>secara</a:t>
            </a:r>
            <a:r>
              <a:rPr lang="en-US" sz="1200" dirty="0"/>
              <a:t> </a:t>
            </a:r>
            <a:r>
              <a:rPr lang="en-US" sz="1200" dirty="0" err="1"/>
              <a:t>serentak</a:t>
            </a:r>
            <a:r>
              <a:rPr lang="en-US" sz="1200" dirty="0"/>
              <a:t>, total, </a:t>
            </a:r>
            <a:r>
              <a:rPr lang="en-US" sz="1200" dirty="0" err="1"/>
              <a:t>masif</a:t>
            </a:r>
            <a:r>
              <a:rPr lang="en-US" sz="1200" dirty="0"/>
              <a:t>, </a:t>
            </a:r>
            <a:r>
              <a:rPr lang="en-US" sz="1200" dirty="0" err="1"/>
              <a:t>terorganisir</a:t>
            </a:r>
            <a:r>
              <a:rPr lang="en-US" sz="1200" dirty="0"/>
              <a:t>, </a:t>
            </a:r>
            <a:r>
              <a:rPr lang="en-US" sz="1200" dirty="0" err="1"/>
              <a:t>terukur</a:t>
            </a:r>
            <a:r>
              <a:rPr lang="en-US" sz="1200" dirty="0"/>
              <a:t>, </a:t>
            </a:r>
            <a:r>
              <a:rPr lang="en-US" sz="1200" dirty="0" err="1"/>
              <a:t>berkesinambungan</a:t>
            </a:r>
            <a:endParaRPr lang="en-US" sz="1200" dirty="0"/>
          </a:p>
          <a:p>
            <a:pPr marL="171450" indent="-171450">
              <a:lnSpc>
                <a:spcPct val="100000"/>
              </a:lnSpc>
              <a:spcBef>
                <a:spcPts val="0"/>
              </a:spcBef>
              <a:buFont typeface="Arial" panose="020B0604020202020204" pitchFamily="34" charset="0"/>
              <a:buChar char="•"/>
            </a:pPr>
            <a:r>
              <a:rPr lang="en-US" sz="1200" dirty="0" err="1"/>
              <a:t>Kerjasama</a:t>
            </a:r>
            <a:r>
              <a:rPr lang="en-US" sz="1200" dirty="0"/>
              <a:t> dengan </a:t>
            </a:r>
            <a:r>
              <a:rPr lang="en-US" sz="1200" dirty="0" err="1"/>
              <a:t>bmkg</a:t>
            </a:r>
            <a:r>
              <a:rPr lang="en-US" sz="1200" dirty="0"/>
              <a:t> </a:t>
            </a:r>
            <a:r>
              <a:rPr lang="en-US" sz="1200" dirty="0" err="1"/>
              <a:t>pemantauan</a:t>
            </a:r>
            <a:r>
              <a:rPr lang="en-US" sz="1200" dirty="0"/>
              <a:t> </a:t>
            </a:r>
            <a:r>
              <a:rPr lang="en-US" sz="1200" dirty="0" err="1"/>
              <a:t>perubahan</a:t>
            </a:r>
            <a:r>
              <a:rPr lang="en-US" sz="1200" dirty="0"/>
              <a:t> </a:t>
            </a:r>
            <a:r>
              <a:rPr lang="en-US" sz="1200" dirty="0" err="1"/>
              <a:t>iklim</a:t>
            </a:r>
            <a:endParaRPr lang="en-US" sz="1200" dirty="0"/>
          </a:p>
          <a:p>
            <a:pPr marL="171450" indent="-171450">
              <a:lnSpc>
                <a:spcPct val="100000"/>
              </a:lnSpc>
              <a:spcBef>
                <a:spcPts val="0"/>
              </a:spcBef>
              <a:buFont typeface="Arial" panose="020B0604020202020204" pitchFamily="34" charset="0"/>
              <a:buChar char="•"/>
            </a:pPr>
            <a:r>
              <a:rPr lang="en-US" sz="1200" dirty="0" err="1"/>
              <a:t>Surat</a:t>
            </a:r>
            <a:r>
              <a:rPr lang="en-US" sz="1200" dirty="0"/>
              <a:t> </a:t>
            </a:r>
            <a:r>
              <a:rPr lang="en-US" sz="1200" dirty="0" err="1"/>
              <a:t>edaran</a:t>
            </a:r>
            <a:r>
              <a:rPr lang="en-US" sz="1200" dirty="0"/>
              <a:t> </a:t>
            </a:r>
            <a:r>
              <a:rPr lang="en-US" sz="1200" dirty="0" err="1"/>
              <a:t>ke</a:t>
            </a:r>
            <a:r>
              <a:rPr lang="en-US" sz="1200" dirty="0"/>
              <a:t> </a:t>
            </a:r>
            <a:r>
              <a:rPr lang="en-US" sz="1200" dirty="0" err="1"/>
              <a:t>daerah</a:t>
            </a:r>
            <a:r>
              <a:rPr lang="en-US" sz="1200" dirty="0"/>
              <a:t> </a:t>
            </a:r>
            <a:r>
              <a:rPr lang="en-US" sz="1200" dirty="0" err="1"/>
              <a:t>dan</a:t>
            </a:r>
            <a:r>
              <a:rPr lang="en-US" sz="1200" dirty="0"/>
              <a:t> </a:t>
            </a:r>
            <a:r>
              <a:rPr lang="en-US" sz="1200" dirty="0" err="1"/>
              <a:t>memastikan</a:t>
            </a:r>
            <a:r>
              <a:rPr lang="en-US" sz="1200" dirty="0"/>
              <a:t> </a:t>
            </a:r>
            <a:r>
              <a:rPr lang="en-US" sz="1200" dirty="0" err="1"/>
              <a:t>tindak</a:t>
            </a:r>
            <a:r>
              <a:rPr lang="en-US" sz="1200" dirty="0"/>
              <a:t> </a:t>
            </a:r>
            <a:r>
              <a:rPr lang="en-US" sz="1200" dirty="0" err="1"/>
              <a:t>lanjutnya</a:t>
            </a:r>
            <a:endParaRPr lang="en-US" sz="1200" dirty="0"/>
          </a:p>
          <a:p>
            <a:pPr marL="171450" indent="-171450">
              <a:lnSpc>
                <a:spcPct val="100000"/>
              </a:lnSpc>
              <a:spcBef>
                <a:spcPts val="0"/>
              </a:spcBef>
              <a:buFont typeface="Arial" panose="020B0604020202020204" pitchFamily="34" charset="0"/>
              <a:buChar char="•"/>
            </a:pPr>
            <a:r>
              <a:rPr lang="en-US" sz="1200" dirty="0" err="1"/>
              <a:t>Menyiapkan</a:t>
            </a:r>
            <a:r>
              <a:rPr lang="en-US" sz="1200" dirty="0"/>
              <a:t> </a:t>
            </a:r>
            <a:r>
              <a:rPr lang="en-US" sz="1200" dirty="0" err="1"/>
              <a:t>kemampuan</a:t>
            </a:r>
            <a:r>
              <a:rPr lang="en-US" sz="1200" dirty="0"/>
              <a:t> </a:t>
            </a:r>
            <a:r>
              <a:rPr lang="en-US" sz="1200" dirty="0" err="1"/>
              <a:t>respon</a:t>
            </a:r>
            <a:r>
              <a:rPr lang="en-US" sz="1200" dirty="0"/>
              <a:t> </a:t>
            </a:r>
            <a:r>
              <a:rPr lang="en-US" sz="1200" dirty="0" err="1"/>
              <a:t>puskesmas</a:t>
            </a:r>
            <a:r>
              <a:rPr lang="en-US" sz="1200" dirty="0"/>
              <a:t>, </a:t>
            </a:r>
            <a:r>
              <a:rPr lang="en-US" sz="1200" dirty="0" err="1"/>
              <a:t>rumah</a:t>
            </a:r>
            <a:r>
              <a:rPr lang="en-US" sz="1200" dirty="0"/>
              <a:t> </a:t>
            </a:r>
            <a:r>
              <a:rPr lang="en-US" sz="1200" dirty="0" err="1"/>
              <a:t>sakit</a:t>
            </a:r>
            <a:r>
              <a:rPr lang="en-US" sz="1200" dirty="0"/>
              <a:t> </a:t>
            </a:r>
            <a:r>
              <a:rPr lang="en-US" sz="1200" dirty="0" err="1"/>
              <a:t>dan</a:t>
            </a:r>
            <a:r>
              <a:rPr lang="en-US" sz="1200" dirty="0"/>
              <a:t> </a:t>
            </a:r>
            <a:r>
              <a:rPr lang="en-US" sz="1200" dirty="0" err="1"/>
              <a:t>rujukannya</a:t>
            </a:r>
            <a:r>
              <a:rPr lang="en-US" sz="1200" dirty="0"/>
              <a:t> (</a:t>
            </a:r>
            <a:r>
              <a:rPr lang="en-US" sz="1200" dirty="0" err="1"/>
              <a:t>sdm</a:t>
            </a:r>
            <a:r>
              <a:rPr lang="en-US" sz="1200" dirty="0"/>
              <a:t>, </a:t>
            </a:r>
            <a:r>
              <a:rPr lang="en-US" sz="1200" dirty="0" err="1"/>
              <a:t>kader</a:t>
            </a:r>
            <a:r>
              <a:rPr lang="en-US" sz="1200" dirty="0"/>
              <a:t>, </a:t>
            </a:r>
            <a:r>
              <a:rPr lang="en-US" sz="1200" dirty="0" err="1"/>
              <a:t>logistik</a:t>
            </a:r>
            <a:r>
              <a:rPr lang="en-US" sz="1200" dirty="0"/>
              <a:t>, </a:t>
            </a:r>
            <a:r>
              <a:rPr lang="en-US" sz="1200" dirty="0" err="1"/>
              <a:t>sistem</a:t>
            </a:r>
            <a:r>
              <a:rPr lang="en-US" sz="1200" dirty="0"/>
              <a:t>, </a:t>
            </a:r>
            <a:r>
              <a:rPr lang="en-US" sz="1200" dirty="0" err="1"/>
              <a:t>biaya</a:t>
            </a:r>
            <a:r>
              <a:rPr lang="en-US" sz="1200" dirty="0"/>
              <a:t> </a:t>
            </a:r>
            <a:r>
              <a:rPr lang="en-US" sz="1200" dirty="0" err="1"/>
              <a:t>dan</a:t>
            </a:r>
            <a:r>
              <a:rPr lang="en-US" sz="1200" dirty="0"/>
              <a:t> </a:t>
            </a:r>
            <a:r>
              <a:rPr lang="en-US" sz="1200" dirty="0" err="1"/>
              <a:t>pelaporan</a:t>
            </a:r>
            <a:r>
              <a:rPr lang="en-US" sz="1200" dirty="0"/>
              <a:t>)</a:t>
            </a:r>
          </a:p>
          <a:p>
            <a:pPr marL="171450" indent="-171450">
              <a:lnSpc>
                <a:spcPct val="100000"/>
              </a:lnSpc>
              <a:spcBef>
                <a:spcPts val="0"/>
              </a:spcBef>
              <a:buFont typeface="Arial" panose="020B0604020202020204" pitchFamily="34" charset="0"/>
              <a:buChar char="•"/>
            </a:pPr>
            <a:r>
              <a:rPr lang="en-US" sz="1200" dirty="0" err="1"/>
              <a:t>Setiap</a:t>
            </a:r>
            <a:r>
              <a:rPr lang="en-US" sz="1200" dirty="0"/>
              <a:t> </a:t>
            </a:r>
            <a:r>
              <a:rPr lang="en-US" sz="1200" dirty="0" err="1"/>
              <a:t>suspek</a:t>
            </a:r>
            <a:r>
              <a:rPr lang="en-US" sz="1200" dirty="0"/>
              <a:t> </a:t>
            </a:r>
            <a:r>
              <a:rPr lang="en-US" sz="1200" dirty="0" err="1"/>
              <a:t>dan</a:t>
            </a:r>
            <a:r>
              <a:rPr lang="en-US" sz="1200" dirty="0"/>
              <a:t> </a:t>
            </a:r>
            <a:r>
              <a:rPr lang="en-US" sz="1200" dirty="0" err="1"/>
              <a:t>kasus</a:t>
            </a:r>
            <a:r>
              <a:rPr lang="en-US" sz="1200" dirty="0"/>
              <a:t> </a:t>
            </a:r>
            <a:r>
              <a:rPr lang="en-US" sz="1200" dirty="0" err="1"/>
              <a:t>dbd</a:t>
            </a:r>
            <a:r>
              <a:rPr lang="en-US" sz="1200" dirty="0"/>
              <a:t> </a:t>
            </a:r>
            <a:r>
              <a:rPr lang="en-US" sz="1200" dirty="0" err="1"/>
              <a:t>segera</a:t>
            </a:r>
            <a:r>
              <a:rPr lang="en-US" sz="1200" dirty="0"/>
              <a:t> </a:t>
            </a:r>
            <a:r>
              <a:rPr lang="en-US" sz="1200" dirty="0" err="1"/>
              <a:t>dilaporkan</a:t>
            </a:r>
            <a:r>
              <a:rPr lang="en-US" sz="1200" dirty="0"/>
              <a:t> </a:t>
            </a:r>
            <a:r>
              <a:rPr lang="en-US" sz="1200" dirty="0" err="1"/>
              <a:t>kepada</a:t>
            </a:r>
            <a:r>
              <a:rPr lang="en-US" sz="1200" dirty="0"/>
              <a:t> </a:t>
            </a:r>
            <a:r>
              <a:rPr lang="en-US" sz="1200" dirty="0" err="1"/>
              <a:t>dinas</a:t>
            </a:r>
            <a:r>
              <a:rPr lang="en-US" sz="1200" dirty="0"/>
              <a:t> </a:t>
            </a:r>
            <a:r>
              <a:rPr lang="en-US" sz="1200" dirty="0" err="1"/>
              <a:t>kesehatan</a:t>
            </a:r>
            <a:r>
              <a:rPr lang="en-US" sz="1200" dirty="0"/>
              <a:t> </a:t>
            </a:r>
            <a:r>
              <a:rPr lang="en-US" sz="1200" dirty="0" err="1"/>
              <a:t>setempat</a:t>
            </a:r>
            <a:r>
              <a:rPr lang="en-US" sz="1200" dirty="0"/>
              <a:t>.</a:t>
            </a:r>
          </a:p>
          <a:p>
            <a:pPr marL="171450" indent="-171450">
              <a:lnSpc>
                <a:spcPct val="100000"/>
              </a:lnSpc>
              <a:spcBef>
                <a:spcPts val="0"/>
              </a:spcBef>
              <a:buFont typeface="Arial" panose="020B0604020202020204" pitchFamily="34" charset="0"/>
              <a:buChar char="•"/>
            </a:pPr>
            <a:r>
              <a:rPr lang="en-US" sz="1200" dirty="0" err="1"/>
              <a:t>Setiap</a:t>
            </a:r>
            <a:r>
              <a:rPr lang="en-US" sz="1200" dirty="0"/>
              <a:t> </a:t>
            </a:r>
            <a:r>
              <a:rPr lang="en-US" sz="1200" dirty="0" err="1"/>
              <a:t>kasus</a:t>
            </a:r>
            <a:r>
              <a:rPr lang="en-US" sz="1200" dirty="0"/>
              <a:t> </a:t>
            </a:r>
            <a:r>
              <a:rPr lang="en-US" sz="1200" dirty="0" err="1"/>
              <a:t>dbd</a:t>
            </a:r>
            <a:r>
              <a:rPr lang="en-US" sz="1200" dirty="0"/>
              <a:t> </a:t>
            </a:r>
            <a:r>
              <a:rPr lang="en-US" sz="1200" dirty="0" err="1"/>
              <a:t>harus</a:t>
            </a:r>
            <a:r>
              <a:rPr lang="en-US" sz="1200" dirty="0"/>
              <a:t> </a:t>
            </a:r>
            <a:r>
              <a:rPr lang="en-US" sz="1200" dirty="0" err="1"/>
              <a:t>dilakukan</a:t>
            </a:r>
            <a:r>
              <a:rPr lang="en-US" sz="1200" dirty="0"/>
              <a:t> </a:t>
            </a:r>
            <a:r>
              <a:rPr lang="en-US" sz="1200" dirty="0" err="1"/>
              <a:t>penyelidikan</a:t>
            </a:r>
            <a:r>
              <a:rPr lang="en-US" sz="1200" dirty="0"/>
              <a:t> </a:t>
            </a:r>
            <a:r>
              <a:rPr lang="en-US" sz="1200" dirty="0" err="1"/>
              <a:t>epidemiologi</a:t>
            </a:r>
            <a:r>
              <a:rPr lang="en-US" sz="1200" dirty="0"/>
              <a:t> </a:t>
            </a:r>
            <a:r>
              <a:rPr lang="en-US" sz="1200" dirty="0" err="1"/>
              <a:t>segera</a:t>
            </a:r>
            <a:endParaRPr lang="en-US" sz="1200" dirty="0"/>
          </a:p>
          <a:p>
            <a:pPr marL="171450" indent="-171450">
              <a:lnSpc>
                <a:spcPct val="100000"/>
              </a:lnSpc>
              <a:spcBef>
                <a:spcPts val="0"/>
              </a:spcBef>
              <a:buFont typeface="Arial" panose="020B0604020202020204" pitchFamily="34" charset="0"/>
              <a:buChar char="•"/>
            </a:pPr>
            <a:r>
              <a:rPr lang="en-US" sz="1200" dirty="0" err="1"/>
              <a:t>Segera</a:t>
            </a:r>
            <a:r>
              <a:rPr lang="en-US" sz="1200" dirty="0"/>
              <a:t> </a:t>
            </a:r>
            <a:r>
              <a:rPr lang="en-US" sz="1200" dirty="0" err="1"/>
              <a:t>tetapkan</a:t>
            </a:r>
            <a:r>
              <a:rPr lang="en-US" sz="1200" dirty="0"/>
              <a:t> </a:t>
            </a:r>
            <a:r>
              <a:rPr lang="en-US" sz="1200" dirty="0" err="1"/>
              <a:t>sebagai</a:t>
            </a:r>
            <a:r>
              <a:rPr lang="en-US" sz="1200" dirty="0"/>
              <a:t> </a:t>
            </a:r>
            <a:r>
              <a:rPr lang="en-US" sz="1200" dirty="0" err="1"/>
              <a:t>kejadian</a:t>
            </a:r>
            <a:r>
              <a:rPr lang="en-US" sz="1200" dirty="0"/>
              <a:t> </a:t>
            </a:r>
            <a:r>
              <a:rPr lang="en-US" sz="1200" dirty="0" err="1"/>
              <a:t>luar</a:t>
            </a:r>
            <a:r>
              <a:rPr lang="en-US" sz="1200" dirty="0"/>
              <a:t> </a:t>
            </a:r>
            <a:r>
              <a:rPr lang="en-US" sz="1200" dirty="0" err="1"/>
              <a:t>biasa</a:t>
            </a:r>
            <a:r>
              <a:rPr lang="en-US" sz="1200" dirty="0"/>
              <a:t> </a:t>
            </a:r>
            <a:endParaRPr lang="en-SG" sz="1200" dirty="0"/>
          </a:p>
          <a:p>
            <a:endParaRPr lang="en-SG" dirty="0"/>
          </a:p>
        </p:txBody>
      </p:sp>
      <p:sp>
        <p:nvSpPr>
          <p:cNvPr id="4" name="Slide Number Placeholder 3"/>
          <p:cNvSpPr>
            <a:spLocks noGrp="1"/>
          </p:cNvSpPr>
          <p:nvPr>
            <p:ph type="sldNum" sz="quarter" idx="10"/>
          </p:nvPr>
        </p:nvSpPr>
        <p:spPr/>
        <p:txBody>
          <a:bodyPr/>
          <a:lstStyle/>
          <a:p>
            <a:fld id="{22257D4F-3E31-4450-9FAB-5CA9EB7407A5}" type="slidenum">
              <a:rPr lang="en-SG" smtClean="0"/>
              <a:t>36</a:t>
            </a:fld>
            <a:endParaRPr lang="en-SG"/>
          </a:p>
        </p:txBody>
      </p:sp>
    </p:spTree>
    <p:extLst>
      <p:ext uri="{BB962C8B-B14F-4D97-AF65-F5344CB8AC3E}">
        <p14:creationId xmlns:p14="http://schemas.microsoft.com/office/powerpoint/2010/main" val="976317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cc9050bdf8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cc9050bdf8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2658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7.xml"/><Relationship Id="rId3" Type="http://schemas.openxmlformats.org/officeDocument/2006/relationships/tags" Target="../tags/tag2.xml"/><Relationship Id="rId7" Type="http://schemas.openxmlformats.org/officeDocument/2006/relationships/tags" Target="../tags/tag6.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4.emf"/><Relationship Id="rId5" Type="http://schemas.openxmlformats.org/officeDocument/2006/relationships/tags" Target="../tags/tag4.xml"/><Relationship Id="rId10" Type="http://schemas.openxmlformats.org/officeDocument/2006/relationships/oleObject" Target="../embeddings/oleObject1.bin"/><Relationship Id="rId4" Type="http://schemas.openxmlformats.org/officeDocument/2006/relationships/tags" Target="../tags/tag3.xml"/><Relationship Id="rId9"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SG"/>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3645092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3419254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SG"/>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203979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270723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SG"/>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SG"/>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194083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SG"/>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23886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SG"/>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91583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SG"/>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49722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SG"/>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3804121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380249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17F6E47-24AB-40D8-B7F1-600F62F55A8B}" type="datetimeFigureOut">
              <a:rPr lang="en-SG" smtClean="0"/>
              <a:t>19/3/2024</a:t>
            </a:fld>
            <a:endParaRPr lang="en-SG"/>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D8F607B-7986-47DC-AA6D-E0341D36DE2B}" type="slidenum">
              <a:rPr lang="en-SG" smtClean="0"/>
              <a:t>‹#›</a:t>
            </a:fld>
            <a:endParaRPr lang="en-SG"/>
          </a:p>
        </p:txBody>
      </p:sp>
    </p:spTree>
    <p:extLst>
      <p:ext uri="{BB962C8B-B14F-4D97-AF65-F5344CB8AC3E}">
        <p14:creationId xmlns:p14="http://schemas.microsoft.com/office/powerpoint/2010/main" val="295586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39338" y="3389447"/>
            <a:ext cx="2577981" cy="947057"/>
          </a:xfrm>
          <a:prstGeom prst="rect">
            <a:avLst/>
          </a:prstGeom>
        </p:spPr>
        <p:txBody>
          <a:bodyPr/>
          <a:lstStyle>
            <a:lvl1pPr marL="0" indent="0" algn="ctr">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9" name="Title 8"/>
          <p:cNvSpPr>
            <a:spLocks noGrp="1"/>
          </p:cNvSpPr>
          <p:nvPr>
            <p:ph type="title"/>
          </p:nvPr>
        </p:nvSpPr>
        <p:spPr>
          <a:xfrm>
            <a:off x="6883400" y="1833011"/>
            <a:ext cx="4696151" cy="1170086"/>
          </a:xfrm>
          <a:prstGeom prst="rect">
            <a:avLst/>
          </a:prstGeom>
        </p:spPr>
        <p:txBody>
          <a:bodyPr/>
          <a:lstStyle>
            <a:lvl1pPr>
              <a:defRPr>
                <a:solidFill>
                  <a:schemeClr val="tx1"/>
                </a:solidFill>
              </a:defRPr>
            </a:lvl1pPr>
          </a:lstStyle>
          <a:p>
            <a:endParaRPr lang="en-US" dirty="0"/>
          </a:p>
        </p:txBody>
      </p:sp>
      <p:sp>
        <p:nvSpPr>
          <p:cNvPr id="31" name="Slide Number Placeholder 30"/>
          <p:cNvSpPr>
            <a:spLocks noGrp="1"/>
          </p:cNvSpPr>
          <p:nvPr>
            <p:ph type="sldNum" sz="quarter" idx="15"/>
          </p:nvPr>
        </p:nvSpPr>
        <p:spPr>
          <a:xfrm>
            <a:off x="8610600" y="6356350"/>
            <a:ext cx="2743200" cy="365125"/>
          </a:xfrm>
          <a:prstGeom prst="rect">
            <a:avLst/>
          </a:prstGeom>
        </p:spPr>
        <p:txBody>
          <a:bodyPr/>
          <a:lstStyle/>
          <a:p>
            <a:fld id="{9C099C12-0FA6-5345-B979-B19A08F582EA}" type="slidenum">
              <a:rPr lang="en-US" smtClean="0"/>
              <a:t>‹#›</a:t>
            </a:fld>
            <a:endParaRPr lang="en-US"/>
          </a:p>
        </p:txBody>
      </p:sp>
      <p:sp>
        <p:nvSpPr>
          <p:cNvPr id="34" name="Text Placeholder 33"/>
          <p:cNvSpPr>
            <a:spLocks noGrp="1"/>
          </p:cNvSpPr>
          <p:nvPr>
            <p:ph type="body" sz="quarter" idx="16" hasCustomPrompt="1"/>
          </p:nvPr>
        </p:nvSpPr>
        <p:spPr>
          <a:xfrm>
            <a:off x="8145225" y="4960122"/>
            <a:ext cx="2144713" cy="546100"/>
          </a:xfrm>
          <a:prstGeom prst="rect">
            <a:avLst/>
          </a:prstGeom>
        </p:spPr>
        <p:txBody>
          <a:bodyPr/>
          <a:lstStyle>
            <a:lvl1pPr marL="0" indent="0" algn="ctr">
              <a:buNone/>
              <a:defRPr sz="2000">
                <a:solidFill>
                  <a:schemeClr val="tx1"/>
                </a:solidFill>
              </a:defRPr>
            </a:lvl1pPr>
          </a:lstStyle>
          <a:p>
            <a:pPr lvl="0"/>
            <a:r>
              <a:rPr lang="en-US" dirty="0"/>
              <a:t>DD MM YYYY</a:t>
            </a:r>
          </a:p>
        </p:txBody>
      </p:sp>
      <p:pic>
        <p:nvPicPr>
          <p:cNvPr id="2" name="Picture 1">
            <a:extLst>
              <a:ext uri="{FF2B5EF4-FFF2-40B4-BE49-F238E27FC236}">
                <a16:creationId xmlns:a16="http://schemas.microsoft.com/office/drawing/2014/main" id="{B2F9B8D0-D7CD-B15A-69A3-962291869541}"/>
              </a:ext>
            </a:extLst>
          </p:cNvPr>
          <p:cNvPicPr>
            <a:picLocks noChangeAspect="1"/>
          </p:cNvPicPr>
          <p:nvPr userDrawn="1"/>
        </p:nvPicPr>
        <p:blipFill>
          <a:blip r:embed="rId2" cstate="print"/>
          <a:stretch>
            <a:fillRect/>
          </a:stretch>
        </p:blipFill>
        <p:spPr>
          <a:xfrm>
            <a:off x="10108778" y="76729"/>
            <a:ext cx="1961105" cy="887479"/>
          </a:xfrm>
          <a:prstGeom prst="rect">
            <a:avLst/>
          </a:prstGeom>
        </p:spPr>
      </p:pic>
      <p:pic>
        <p:nvPicPr>
          <p:cNvPr id="5" name="Picture 4">
            <a:extLst>
              <a:ext uri="{FF2B5EF4-FFF2-40B4-BE49-F238E27FC236}">
                <a16:creationId xmlns:a16="http://schemas.microsoft.com/office/drawing/2014/main" id="{108570BA-0998-3EAA-126C-3A09C117D920}"/>
              </a:ext>
            </a:extLst>
          </p:cNvPr>
          <p:cNvPicPr>
            <a:picLocks noChangeAspect="1"/>
          </p:cNvPicPr>
          <p:nvPr userDrawn="1"/>
        </p:nvPicPr>
        <p:blipFill rotWithShape="1">
          <a:blip r:embed="rId3"/>
          <a:srcRect l="15567" r="-21362"/>
          <a:stretch/>
        </p:blipFill>
        <p:spPr>
          <a:xfrm>
            <a:off x="0" y="10980"/>
            <a:ext cx="9009246" cy="6858000"/>
          </a:xfrm>
          <a:prstGeom prst="rect">
            <a:avLst/>
          </a:prstGeom>
        </p:spPr>
      </p:pic>
    </p:spTree>
    <p:extLst>
      <p:ext uri="{BB962C8B-B14F-4D97-AF65-F5344CB8AC3E}">
        <p14:creationId xmlns:p14="http://schemas.microsoft.com/office/powerpoint/2010/main" val="379504684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9" name="Rectangle 8"/>
          <p:cNvSpPr/>
          <p:nvPr userDrawn="1"/>
        </p:nvSpPr>
        <p:spPr>
          <a:xfrm>
            <a:off x="8864082" y="-16934"/>
            <a:ext cx="3344851" cy="6898641"/>
          </a:xfrm>
          <a:prstGeom prst="rect">
            <a:avLst/>
          </a:prstGeom>
          <a:solidFill>
            <a:srgbClr val="408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263769" y="169857"/>
            <a:ext cx="8001000" cy="391013"/>
          </a:xfrm>
          <a:prstGeom prst="rect">
            <a:avLst/>
          </a:prstGeom>
        </p:spPr>
        <p:txBody>
          <a:bodyPr/>
          <a:lstStyle>
            <a:lvl1pPr algn="l">
              <a:defRPr sz="2500"/>
            </a:lvl1pPr>
          </a:lstStyle>
          <a:p>
            <a:r>
              <a:rPr lang="en-US" dirty="0"/>
              <a:t>Click to edit title</a:t>
            </a:r>
          </a:p>
        </p:txBody>
      </p:sp>
      <p:pic>
        <p:nvPicPr>
          <p:cNvPr id="7" name="Picture 6"/>
          <p:cNvPicPr>
            <a:picLocks noChangeAspect="1"/>
          </p:cNvPicPr>
          <p:nvPr userDrawn="1"/>
        </p:nvPicPr>
        <p:blipFill>
          <a:blip r:embed="rId2" cstate="print"/>
          <a:stretch>
            <a:fillRect/>
          </a:stretch>
        </p:blipFill>
        <p:spPr>
          <a:xfrm>
            <a:off x="10059776" y="6189786"/>
            <a:ext cx="1282299" cy="580292"/>
          </a:xfrm>
          <a:prstGeom prst="rect">
            <a:avLst/>
          </a:prstGeom>
        </p:spPr>
      </p:pic>
      <p:sp>
        <p:nvSpPr>
          <p:cNvPr id="8" name="Slide Number Placeholder 7"/>
          <p:cNvSpPr>
            <a:spLocks noGrp="1"/>
          </p:cNvSpPr>
          <p:nvPr>
            <p:ph type="sldNum" sz="quarter" idx="10"/>
          </p:nvPr>
        </p:nvSpPr>
        <p:spPr>
          <a:xfrm>
            <a:off x="9138139" y="6286012"/>
            <a:ext cx="2743200" cy="365125"/>
          </a:xfrm>
          <a:prstGeom prst="rect">
            <a:avLst/>
          </a:prstGeom>
        </p:spPr>
        <p:txBody>
          <a:bodyPr/>
          <a:lstStyle>
            <a:lvl1pPr>
              <a:defRPr>
                <a:solidFill>
                  <a:schemeClr val="bg1">
                    <a:lumMod val="95000"/>
                  </a:schemeClr>
                </a:solidFill>
              </a:defRPr>
            </a:lvl1pPr>
          </a:lstStyle>
          <a:p>
            <a:fld id="{9C099C12-0FA6-5345-B979-B19A08F582EA}" type="slidenum">
              <a:rPr lang="en-US" smtClean="0"/>
              <a:t>‹#›</a:t>
            </a:fld>
            <a:endParaRPr lang="en-US" dirty="0"/>
          </a:p>
        </p:txBody>
      </p:sp>
      <p:sp>
        <p:nvSpPr>
          <p:cNvPr id="15" name="Text Placeholder 14"/>
          <p:cNvSpPr>
            <a:spLocks noGrp="1"/>
          </p:cNvSpPr>
          <p:nvPr>
            <p:ph type="body" sz="quarter" idx="11" hasCustomPrompt="1"/>
          </p:nvPr>
        </p:nvSpPr>
        <p:spPr>
          <a:xfrm>
            <a:off x="269358" y="598743"/>
            <a:ext cx="8001000" cy="327574"/>
          </a:xfrm>
          <a:prstGeom prst="rect">
            <a:avLst/>
          </a:prstGeom>
        </p:spPr>
        <p:txBody>
          <a:bodyPr/>
          <a:lstStyle>
            <a:lvl1pPr marL="0" indent="0">
              <a:buNone/>
              <a:defRPr sz="1800">
                <a:solidFill>
                  <a:srgbClr val="007E78"/>
                </a:solidFill>
              </a:defRPr>
            </a:lvl1pPr>
          </a:lstStyle>
          <a:p>
            <a:pPr lvl="0"/>
            <a:r>
              <a:rPr lang="en-US" dirty="0"/>
              <a:t>Click to edit subtitle</a:t>
            </a:r>
          </a:p>
        </p:txBody>
      </p:sp>
      <p:sp>
        <p:nvSpPr>
          <p:cNvPr id="5" name="Content Placeholder 4"/>
          <p:cNvSpPr>
            <a:spLocks noGrp="1"/>
          </p:cNvSpPr>
          <p:nvPr>
            <p:ph sz="quarter" idx="12" hasCustomPrompt="1"/>
          </p:nvPr>
        </p:nvSpPr>
        <p:spPr>
          <a:xfrm>
            <a:off x="9143999" y="1845469"/>
            <a:ext cx="2833050" cy="3167063"/>
          </a:xfrm>
          <a:prstGeom prst="rect">
            <a:avLst/>
          </a:prstGeom>
        </p:spPr>
        <p:txBody>
          <a:bodyPr/>
          <a:lstStyle>
            <a:lvl1pPr marL="0" indent="0">
              <a:buNone/>
              <a:defRPr sz="2400" i="0">
                <a:solidFill>
                  <a:schemeClr val="bg1">
                    <a:lumMod val="85000"/>
                  </a:schemeClr>
                </a:solidFill>
              </a:defRPr>
            </a:lvl1pPr>
          </a:lstStyle>
          <a:p>
            <a:pPr lvl="0"/>
            <a:r>
              <a:rPr lang="en-US" dirty="0"/>
              <a:t>Click to edit text</a:t>
            </a:r>
          </a:p>
        </p:txBody>
      </p:sp>
      <p:sp>
        <p:nvSpPr>
          <p:cNvPr id="10" name="Text Placeholder 16"/>
          <p:cNvSpPr>
            <a:spLocks noGrp="1"/>
          </p:cNvSpPr>
          <p:nvPr>
            <p:ph type="body" sz="quarter" idx="13" hasCustomPrompt="1"/>
          </p:nvPr>
        </p:nvSpPr>
        <p:spPr>
          <a:xfrm>
            <a:off x="258396" y="6414165"/>
            <a:ext cx="4279900" cy="219266"/>
          </a:xfrm>
          <a:prstGeom prst="rect">
            <a:avLst/>
          </a:prstGeom>
        </p:spPr>
        <p:txBody>
          <a:bodyPr anchor="ctr"/>
          <a:lstStyle>
            <a:lvl1pPr marL="0" indent="0">
              <a:buNone/>
              <a:defRPr sz="1000">
                <a:solidFill>
                  <a:schemeClr val="tx2">
                    <a:lumMod val="75000"/>
                    <a:lumOff val="25000"/>
                  </a:schemeClr>
                </a:solidFill>
              </a:defRPr>
            </a:lvl1pPr>
          </a:lstStyle>
          <a:p>
            <a:pPr lvl="0"/>
            <a:r>
              <a:rPr lang="en-US" dirty="0"/>
              <a:t>Click to add sources</a:t>
            </a:r>
          </a:p>
        </p:txBody>
      </p:sp>
    </p:spTree>
    <p:extLst>
      <p:ext uri="{BB962C8B-B14F-4D97-AF65-F5344CB8AC3E}">
        <p14:creationId xmlns:p14="http://schemas.microsoft.com/office/powerpoint/2010/main" val="3252695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8"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300"/>
              </a:spcBef>
              <a:spcAft>
                <a:spcPts val="300"/>
              </a:spcAft>
              <a:buClrTx/>
              <a:buSzTx/>
              <a:buFontTx/>
              <a:buNone/>
              <a:tabLst/>
              <a:defRPr/>
            </a:pPr>
            <a:endParaRPr kumimoji="0" lang="en-US" sz="2500" b="1" i="0" u="none" strike="noStrike" kern="1200" cap="none" spc="0" normalizeH="0" baseline="0" noProof="0" err="1">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554736" y="519011"/>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dirty="0"/>
            </a:lvl1pPr>
          </a:lstStyle>
          <a:p>
            <a:pPr lvl="0"/>
            <a:r>
              <a:rPr lang="en-US"/>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554736" y="884725"/>
            <a:ext cx="1108252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800" b="0" dirty="0"/>
            </a:lvl1pPr>
          </a:lstStyle>
          <a:p>
            <a:pPr lvl="0"/>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p:custDataLst>
              <p:tags r:id="rId6"/>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4572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000000"/>
                </a:solidFill>
                <a:effectLst/>
                <a:uLnTx/>
                <a:uFillTx/>
                <a:latin typeface="Century Gothic"/>
                <a:ea typeface="+mn-ea"/>
                <a:cs typeface="Arial" panose="020B06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158750" y="6338989"/>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Slide Number">
            <a:extLst>
              <a:ext uri="{FF2B5EF4-FFF2-40B4-BE49-F238E27FC236}">
                <a16:creationId xmlns:a16="http://schemas.microsoft.com/office/drawing/2014/main" id="{6F535BBD-36CA-8851-A600-F48EC53B8E7E}"/>
              </a:ext>
            </a:extLst>
          </p:cNvPr>
          <p:cNvSpPr>
            <a:spLocks noChangeArrowheads="1"/>
          </p:cNvSpPr>
          <p:nvPr userDrawn="1">
            <p:custDataLst>
              <p:tags r:id="rId8"/>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000000"/>
                </a:solidFill>
                <a:effectLst/>
                <a:uLnTx/>
                <a:uFillTx/>
                <a:latin typeface="Century Gothic"/>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000000"/>
              </a:solidFill>
              <a:effectLst/>
              <a:uLnTx/>
              <a:uFillTx/>
              <a:latin typeface="Century Gothic"/>
              <a:ea typeface="+mn-ea"/>
              <a:cs typeface="Arial" panose="020B0604020202020204" pitchFamily="34" charset="0"/>
            </a:endParaRPr>
          </a:p>
        </p:txBody>
      </p:sp>
    </p:spTree>
    <p:extLst>
      <p:ext uri="{BB962C8B-B14F-4D97-AF65-F5344CB8AC3E}">
        <p14:creationId xmlns:p14="http://schemas.microsoft.com/office/powerpoint/2010/main" val="567002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3" name="Rectangle 22"/>
          <p:cNvSpPr/>
          <p:nvPr userDrawn="1"/>
        </p:nvSpPr>
        <p:spPr>
          <a:xfrm>
            <a:off x="189614" y="1099838"/>
            <a:ext cx="11812772" cy="5598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9" name="Picture 18">
            <a:extLst>
              <a:ext uri="{FF2B5EF4-FFF2-40B4-BE49-F238E27FC236}">
                <a16:creationId xmlns:a16="http://schemas.microsoft.com/office/drawing/2014/main" id="{6F1855E7-4A61-46E0-9638-F4133DFF8FAE}"/>
              </a:ext>
            </a:extLst>
          </p:cNvPr>
          <p:cNvPicPr>
            <a:picLocks noChangeAspect="1"/>
          </p:cNvPicPr>
          <p:nvPr userDrawn="1"/>
        </p:nvPicPr>
        <p:blipFill rotWithShape="1">
          <a:blip r:embed="rId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t="809"/>
          <a:stretch/>
        </p:blipFill>
        <p:spPr>
          <a:xfrm>
            <a:off x="2844744" y="1062284"/>
            <a:ext cx="5941447" cy="5673779"/>
          </a:xfrm>
          <a:prstGeom prst="ellipse">
            <a:avLst/>
          </a:prstGeom>
        </p:spPr>
      </p:pic>
      <p:sp>
        <p:nvSpPr>
          <p:cNvPr id="8" name="Title Placeholder 1">
            <a:extLst>
              <a:ext uri="{FF2B5EF4-FFF2-40B4-BE49-F238E27FC236}">
                <a16:creationId xmlns:a16="http://schemas.microsoft.com/office/drawing/2014/main" id="{26CA5781-878F-4D1C-A88C-A264D5B34A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a:extLst>
              <a:ext uri="{FF2B5EF4-FFF2-40B4-BE49-F238E27FC236}">
                <a16:creationId xmlns:a16="http://schemas.microsoft.com/office/drawing/2014/main" id="{C830E118-3075-43CD-B3F4-E5F7CDC457BA}"/>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94877FEA-0177-4AD3-939E-675B63277C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72A03F7-7A1D-431B-B724-B0512A4825B4}"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3/19/2024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Footer Placeholder 4">
            <a:extLst>
              <a:ext uri="{FF2B5EF4-FFF2-40B4-BE49-F238E27FC236}">
                <a16:creationId xmlns:a16="http://schemas.microsoft.com/office/drawing/2014/main" id="{E468EE16-FA4D-4B26-B059-C942FD93C4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3" name="Slide Number Placeholder 5">
            <a:extLst>
              <a:ext uri="{FF2B5EF4-FFF2-40B4-BE49-F238E27FC236}">
                <a16:creationId xmlns:a16="http://schemas.microsoft.com/office/drawing/2014/main" id="{DAA323F5-B6F9-48F6-9513-3D807483B4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9E0BA96-62A0-4282-B153-C9BB0E90D88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DCD1AC31-A920-4B1A-91FE-A68D754D6962}"/>
              </a:ext>
            </a:extLst>
          </p:cNvPr>
          <p:cNvSpPr/>
          <p:nvPr userDrawn="1"/>
        </p:nvSpPr>
        <p:spPr>
          <a:xfrm>
            <a:off x="0" y="-17919"/>
            <a:ext cx="12192000" cy="6875919"/>
          </a:xfrm>
          <a:prstGeom prst="rect">
            <a:avLst/>
          </a:prstGeom>
          <a:solidFill>
            <a:srgbClr val="7030A0">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9BB2EAB8-FEEC-44DE-856C-66BE0DBD8A40}"/>
              </a:ext>
            </a:extLst>
          </p:cNvPr>
          <p:cNvPicPr>
            <a:picLocks noChangeAspect="1"/>
          </p:cNvPicPr>
          <p:nvPr userDrawn="1"/>
        </p:nvPicPr>
        <p:blipFill>
          <a:blip r:embed="rId3"/>
          <a:stretch>
            <a:fillRect/>
          </a:stretch>
        </p:blipFill>
        <p:spPr>
          <a:xfrm>
            <a:off x="0" y="-17919"/>
            <a:ext cx="1568124" cy="751935"/>
          </a:xfrm>
          <a:prstGeom prst="rect">
            <a:avLst/>
          </a:prstGeom>
        </p:spPr>
      </p:pic>
      <p:sp>
        <p:nvSpPr>
          <p:cNvPr id="20" name="Rectangle 19">
            <a:extLst>
              <a:ext uri="{FF2B5EF4-FFF2-40B4-BE49-F238E27FC236}">
                <a16:creationId xmlns:a16="http://schemas.microsoft.com/office/drawing/2014/main" id="{0C2BD512-096A-446F-86BD-FC9E9A0DE97B}"/>
              </a:ext>
            </a:extLst>
          </p:cNvPr>
          <p:cNvSpPr/>
          <p:nvPr userDrawn="1"/>
        </p:nvSpPr>
        <p:spPr>
          <a:xfrm>
            <a:off x="189614" y="1099838"/>
            <a:ext cx="11812772" cy="5598673"/>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1" name="Picture 20">
            <a:extLst>
              <a:ext uri="{FF2B5EF4-FFF2-40B4-BE49-F238E27FC236}">
                <a16:creationId xmlns:a16="http://schemas.microsoft.com/office/drawing/2014/main" id="{3FF663B0-E851-4254-8F41-2ECE7AC9BE6A}"/>
              </a:ext>
            </a:extLst>
          </p:cNvPr>
          <p:cNvPicPr>
            <a:picLocks noChangeAspect="1"/>
          </p:cNvPicPr>
          <p:nvPr userDrawn="1"/>
        </p:nvPicPr>
        <p:blipFill rotWithShape="1">
          <a:blip r:embed="rId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t="809"/>
          <a:stretch/>
        </p:blipFill>
        <p:spPr>
          <a:xfrm>
            <a:off x="2704244" y="947742"/>
            <a:ext cx="6181339" cy="5902864"/>
          </a:xfrm>
          <a:prstGeom prst="ellipse">
            <a:avLst/>
          </a:prstGeom>
        </p:spPr>
      </p:pic>
    </p:spTree>
    <p:extLst>
      <p:ext uri="{BB962C8B-B14F-4D97-AF65-F5344CB8AC3E}">
        <p14:creationId xmlns:p14="http://schemas.microsoft.com/office/powerpoint/2010/main" val="73602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2E220A-1BDE-BE4F-ADA7-E876FEA2AE96}"/>
              </a:ext>
            </a:extLst>
          </p:cNvPr>
          <p:cNvSpPr/>
          <p:nvPr userDrawn="1"/>
        </p:nvSpPr>
        <p:spPr>
          <a:xfrm>
            <a:off x="-16933" y="-16934"/>
            <a:ext cx="3331633" cy="6898641"/>
          </a:xfrm>
          <a:prstGeom prst="rect">
            <a:avLst/>
          </a:prstGeom>
          <a:solidFill>
            <a:srgbClr val="408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9BCBA591-F270-EB46-BF3B-3D5037F456FA}"/>
              </a:ext>
            </a:extLst>
          </p:cNvPr>
          <p:cNvSpPr>
            <a:spLocks noGrp="1"/>
          </p:cNvSpPr>
          <p:nvPr>
            <p:ph type="sldNum" sz="quarter" idx="10"/>
          </p:nvPr>
        </p:nvSpPr>
        <p:spPr>
          <a:xfrm>
            <a:off x="9138139" y="6286012"/>
            <a:ext cx="2743200" cy="365125"/>
          </a:xfrm>
          <a:prstGeom prst="rect">
            <a:avLst/>
          </a:prstGeom>
        </p:spPr>
        <p:txBody>
          <a:bodyPr/>
          <a:lstStyle>
            <a:lvl1pPr>
              <a:defRPr>
                <a:solidFill>
                  <a:schemeClr val="tx2">
                    <a:lumMod val="50000"/>
                    <a:lumOff val="50000"/>
                  </a:schemeClr>
                </a:solidFill>
              </a:defRPr>
            </a:lvl1pPr>
          </a:lstStyle>
          <a:p>
            <a:fld id="{9C099C12-0FA6-5345-B979-B19A08F582EA}" type="slidenum">
              <a:rPr lang="en-US" smtClean="0"/>
              <a:pPr/>
              <a:t>‹#›</a:t>
            </a:fld>
            <a:endParaRPr lang="en-US" dirty="0"/>
          </a:p>
        </p:txBody>
      </p:sp>
      <p:sp>
        <p:nvSpPr>
          <p:cNvPr id="5" name="Content Placeholder 4">
            <a:extLst>
              <a:ext uri="{FF2B5EF4-FFF2-40B4-BE49-F238E27FC236}">
                <a16:creationId xmlns:a16="http://schemas.microsoft.com/office/drawing/2014/main" id="{AAF80B53-A19E-8E4C-9D94-02896948B75B}"/>
              </a:ext>
            </a:extLst>
          </p:cNvPr>
          <p:cNvSpPr>
            <a:spLocks noGrp="1"/>
          </p:cNvSpPr>
          <p:nvPr>
            <p:ph sz="quarter" idx="12" hasCustomPrompt="1"/>
          </p:nvPr>
        </p:nvSpPr>
        <p:spPr>
          <a:xfrm>
            <a:off x="106752" y="1845469"/>
            <a:ext cx="3031067" cy="3167063"/>
          </a:xfrm>
          <a:prstGeom prst="rect">
            <a:avLst/>
          </a:prstGeom>
        </p:spPr>
        <p:txBody>
          <a:bodyPr anchor="ctr"/>
          <a:lstStyle>
            <a:lvl1pPr marL="0" indent="0" algn="ctr">
              <a:buNone/>
              <a:defRPr sz="2400" i="0">
                <a:solidFill>
                  <a:schemeClr val="bg1">
                    <a:lumMod val="85000"/>
                  </a:schemeClr>
                </a:solidFill>
              </a:defRPr>
            </a:lvl1pPr>
          </a:lstStyle>
          <a:p>
            <a:pPr lvl="0"/>
            <a:r>
              <a:rPr lang="en-US" dirty="0"/>
              <a:t>Click to add topics</a:t>
            </a:r>
          </a:p>
        </p:txBody>
      </p:sp>
      <p:sp>
        <p:nvSpPr>
          <p:cNvPr id="10" name="Text Placeholder 16">
            <a:extLst>
              <a:ext uri="{FF2B5EF4-FFF2-40B4-BE49-F238E27FC236}">
                <a16:creationId xmlns:a16="http://schemas.microsoft.com/office/drawing/2014/main" id="{B43CE6DF-B1AA-0845-961B-D3E7760A0BF2}"/>
              </a:ext>
            </a:extLst>
          </p:cNvPr>
          <p:cNvSpPr>
            <a:spLocks noGrp="1"/>
          </p:cNvSpPr>
          <p:nvPr>
            <p:ph type="body" sz="quarter" idx="13" hasCustomPrompt="1"/>
          </p:nvPr>
        </p:nvSpPr>
        <p:spPr>
          <a:xfrm>
            <a:off x="3880827" y="6414165"/>
            <a:ext cx="4279900" cy="219266"/>
          </a:xfrm>
          <a:prstGeom prst="rect">
            <a:avLst/>
          </a:prstGeom>
        </p:spPr>
        <p:txBody>
          <a:bodyPr anchor="ctr"/>
          <a:lstStyle>
            <a:lvl1pPr marL="0" indent="0">
              <a:buNone/>
              <a:defRPr sz="1000">
                <a:solidFill>
                  <a:schemeClr val="tx2">
                    <a:lumMod val="75000"/>
                    <a:lumOff val="25000"/>
                  </a:schemeClr>
                </a:solidFill>
              </a:defRPr>
            </a:lvl1pPr>
          </a:lstStyle>
          <a:p>
            <a:pPr lvl="0"/>
            <a:r>
              <a:rPr lang="en-US" dirty="0"/>
              <a:t>Click to add sources</a:t>
            </a:r>
          </a:p>
        </p:txBody>
      </p:sp>
      <p:sp>
        <p:nvSpPr>
          <p:cNvPr id="11" name="Title 1">
            <a:extLst>
              <a:ext uri="{FF2B5EF4-FFF2-40B4-BE49-F238E27FC236}">
                <a16:creationId xmlns:a16="http://schemas.microsoft.com/office/drawing/2014/main" id="{54BF61F4-98D1-6E44-A59E-5ABCCA7052C5}"/>
              </a:ext>
            </a:extLst>
          </p:cNvPr>
          <p:cNvSpPr>
            <a:spLocks noGrp="1"/>
          </p:cNvSpPr>
          <p:nvPr>
            <p:ph type="title" hasCustomPrompt="1"/>
          </p:nvPr>
        </p:nvSpPr>
        <p:spPr>
          <a:xfrm>
            <a:off x="3582702" y="169857"/>
            <a:ext cx="8229600" cy="391013"/>
          </a:xfrm>
          <a:prstGeom prst="rect">
            <a:avLst/>
          </a:prstGeom>
        </p:spPr>
        <p:txBody>
          <a:bodyPr/>
          <a:lstStyle>
            <a:lvl1pPr algn="l">
              <a:defRPr sz="2500"/>
            </a:lvl1pPr>
          </a:lstStyle>
          <a:p>
            <a:r>
              <a:rPr lang="en-US" dirty="0"/>
              <a:t>Click to edit title</a:t>
            </a:r>
          </a:p>
        </p:txBody>
      </p:sp>
      <p:sp>
        <p:nvSpPr>
          <p:cNvPr id="12" name="Text Placeholder 14">
            <a:extLst>
              <a:ext uri="{FF2B5EF4-FFF2-40B4-BE49-F238E27FC236}">
                <a16:creationId xmlns:a16="http://schemas.microsoft.com/office/drawing/2014/main" id="{E44A2E56-00B1-2041-9B8C-7F65C39A9702}"/>
              </a:ext>
            </a:extLst>
          </p:cNvPr>
          <p:cNvSpPr>
            <a:spLocks noGrp="1"/>
          </p:cNvSpPr>
          <p:nvPr>
            <p:ph type="body" sz="quarter" idx="11" hasCustomPrompt="1"/>
          </p:nvPr>
        </p:nvSpPr>
        <p:spPr>
          <a:xfrm>
            <a:off x="3574003" y="598743"/>
            <a:ext cx="8229600" cy="327574"/>
          </a:xfrm>
          <a:prstGeom prst="rect">
            <a:avLst/>
          </a:prstGeom>
        </p:spPr>
        <p:txBody>
          <a:bodyPr/>
          <a:lstStyle>
            <a:lvl1pPr marL="0" indent="0">
              <a:buNone/>
              <a:defRPr sz="1800">
                <a:solidFill>
                  <a:srgbClr val="007E78"/>
                </a:solidFill>
              </a:defRPr>
            </a:lvl1pPr>
          </a:lstStyle>
          <a:p>
            <a:pPr lvl="0"/>
            <a:r>
              <a:rPr lang="en-US" dirty="0"/>
              <a:t>Click to edit subtitle</a:t>
            </a:r>
          </a:p>
        </p:txBody>
      </p:sp>
      <p:sp>
        <p:nvSpPr>
          <p:cNvPr id="3" name="Text Placeholder 2">
            <a:extLst>
              <a:ext uri="{FF2B5EF4-FFF2-40B4-BE49-F238E27FC236}">
                <a16:creationId xmlns:a16="http://schemas.microsoft.com/office/drawing/2014/main" id="{3F5815BB-F583-8749-B29D-F85A9B1143EA}"/>
              </a:ext>
            </a:extLst>
          </p:cNvPr>
          <p:cNvSpPr>
            <a:spLocks noGrp="1"/>
          </p:cNvSpPr>
          <p:nvPr>
            <p:ph type="body" sz="quarter" idx="14" hasCustomPrompt="1"/>
          </p:nvPr>
        </p:nvSpPr>
        <p:spPr>
          <a:xfrm>
            <a:off x="3638550" y="1842841"/>
            <a:ext cx="8193088" cy="3185328"/>
          </a:xfrm>
          <a:prstGeom prst="rect">
            <a:avLst/>
          </a:prstGeom>
        </p:spPr>
        <p:txBody>
          <a:bodyPr anchor="ctr"/>
          <a:lstStyle>
            <a:lvl1pPr marL="228600" indent="-228600">
              <a:buFont typeface="Wingdings" pitchFamily="2" charset="2"/>
              <a:buChar char="§"/>
              <a:defRPr sz="2400">
                <a:solidFill>
                  <a:srgbClr val="215150"/>
                </a:solidFill>
              </a:defRPr>
            </a:lvl1pPr>
            <a:lvl2pPr marL="685800" indent="-228600">
              <a:buFont typeface="Wingdings" pitchFamily="2" charset="2"/>
              <a:buChar char="§"/>
              <a:defRPr/>
            </a:lvl2pPr>
            <a:lvl3pPr marL="1143000" indent="-228600">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dirty="0"/>
              <a:t>Click to edit topic titles</a:t>
            </a:r>
          </a:p>
        </p:txBody>
      </p:sp>
    </p:spTree>
    <p:extLst>
      <p:ext uri="{BB962C8B-B14F-4D97-AF65-F5344CB8AC3E}">
        <p14:creationId xmlns:p14="http://schemas.microsoft.com/office/powerpoint/2010/main" val="4232912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8"/>
        <p:cNvGrpSpPr/>
        <p:nvPr/>
      </p:nvGrpSpPr>
      <p:grpSpPr>
        <a:xfrm>
          <a:off x="0" y="0"/>
          <a:ext cx="0" cy="0"/>
          <a:chOff x="0" y="0"/>
          <a:chExt cx="0" cy="0"/>
        </a:xfrm>
      </p:grpSpPr>
      <p:sp>
        <p:nvSpPr>
          <p:cNvPr id="70" name="Google Shape;70;p7"/>
          <p:cNvSpPr/>
          <p:nvPr/>
        </p:nvSpPr>
        <p:spPr>
          <a:xfrm rot="-2700238" flipH="1">
            <a:off x="3645643" y="1148077"/>
            <a:ext cx="13315293" cy="6587724"/>
          </a:xfrm>
          <a:custGeom>
            <a:avLst/>
            <a:gdLst/>
            <a:ahLst/>
            <a:cxnLst/>
            <a:rect l="l" t="t" r="r" b="b"/>
            <a:pathLst>
              <a:path w="195745" h="96858" extrusionOk="0">
                <a:moveTo>
                  <a:pt x="179652" y="26816"/>
                </a:moveTo>
                <a:cubicBezTo>
                  <a:pt x="174659" y="26080"/>
                  <a:pt x="170123" y="26438"/>
                  <a:pt x="165985" y="28387"/>
                </a:cubicBezTo>
                <a:cubicBezTo>
                  <a:pt x="161708" y="30396"/>
                  <a:pt x="159540" y="33559"/>
                  <a:pt x="153791" y="33858"/>
                </a:cubicBezTo>
                <a:cubicBezTo>
                  <a:pt x="149793" y="34057"/>
                  <a:pt x="146471" y="32565"/>
                  <a:pt x="142989" y="31451"/>
                </a:cubicBezTo>
                <a:cubicBezTo>
                  <a:pt x="137638" y="29720"/>
                  <a:pt x="131193" y="28865"/>
                  <a:pt x="125703" y="30635"/>
                </a:cubicBezTo>
                <a:cubicBezTo>
                  <a:pt x="121724" y="31948"/>
                  <a:pt x="118820" y="34355"/>
                  <a:pt x="114662" y="35389"/>
                </a:cubicBezTo>
                <a:cubicBezTo>
                  <a:pt x="107023" y="37319"/>
                  <a:pt x="101434" y="34614"/>
                  <a:pt x="96838" y="30516"/>
                </a:cubicBezTo>
                <a:cubicBezTo>
                  <a:pt x="92024" y="26239"/>
                  <a:pt x="86534" y="22956"/>
                  <a:pt x="78656" y="21882"/>
                </a:cubicBezTo>
                <a:cubicBezTo>
                  <a:pt x="73624" y="21226"/>
                  <a:pt x="68412" y="21763"/>
                  <a:pt x="63319" y="21425"/>
                </a:cubicBezTo>
                <a:cubicBezTo>
                  <a:pt x="55263" y="20868"/>
                  <a:pt x="47564" y="18162"/>
                  <a:pt x="42193" y="13985"/>
                </a:cubicBezTo>
                <a:cubicBezTo>
                  <a:pt x="37876" y="10603"/>
                  <a:pt x="35072" y="6366"/>
                  <a:pt x="30417" y="3183"/>
                </a:cubicBezTo>
                <a:cubicBezTo>
                  <a:pt x="25762" y="0"/>
                  <a:pt x="5352" y="5849"/>
                  <a:pt x="1" y="8494"/>
                </a:cubicBezTo>
                <a:lnTo>
                  <a:pt x="104696" y="96858"/>
                </a:lnTo>
                <a:lnTo>
                  <a:pt x="195745" y="35907"/>
                </a:lnTo>
                <a:cubicBezTo>
                  <a:pt x="192880" y="31371"/>
                  <a:pt x="186714" y="27870"/>
                  <a:pt x="179652" y="26816"/>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 name="Google Shape;71;p7"/>
          <p:cNvSpPr/>
          <p:nvPr/>
        </p:nvSpPr>
        <p:spPr>
          <a:xfrm rot="327">
            <a:off x="5479589" y="282921"/>
            <a:ext cx="609883" cy="611227"/>
          </a:xfrm>
          <a:custGeom>
            <a:avLst/>
            <a:gdLst/>
            <a:ahLst/>
            <a:cxnLst/>
            <a:rect l="l" t="t" r="r" b="b"/>
            <a:pathLst>
              <a:path w="17407" h="17447" extrusionOk="0">
                <a:moveTo>
                  <a:pt x="17207" y="8455"/>
                </a:moveTo>
                <a:cubicBezTo>
                  <a:pt x="15775" y="8415"/>
                  <a:pt x="14383" y="8296"/>
                  <a:pt x="12970" y="8196"/>
                </a:cubicBezTo>
                <a:cubicBezTo>
                  <a:pt x="11995" y="8117"/>
                  <a:pt x="11041" y="8097"/>
                  <a:pt x="10066" y="8057"/>
                </a:cubicBezTo>
                <a:cubicBezTo>
                  <a:pt x="10384" y="7719"/>
                  <a:pt x="10683" y="7341"/>
                  <a:pt x="10981" y="7003"/>
                </a:cubicBezTo>
                <a:cubicBezTo>
                  <a:pt x="11598" y="6247"/>
                  <a:pt x="12174" y="5471"/>
                  <a:pt x="12851" y="4755"/>
                </a:cubicBezTo>
                <a:cubicBezTo>
                  <a:pt x="12990" y="4616"/>
                  <a:pt x="12771" y="4397"/>
                  <a:pt x="12632" y="4536"/>
                </a:cubicBezTo>
                <a:cubicBezTo>
                  <a:pt x="11936" y="5193"/>
                  <a:pt x="11180" y="5750"/>
                  <a:pt x="10444" y="6346"/>
                </a:cubicBezTo>
                <a:cubicBezTo>
                  <a:pt x="10046" y="6665"/>
                  <a:pt x="9648" y="7003"/>
                  <a:pt x="9270" y="7341"/>
                </a:cubicBezTo>
                <a:cubicBezTo>
                  <a:pt x="9250" y="6386"/>
                  <a:pt x="9191" y="5411"/>
                  <a:pt x="9111" y="4437"/>
                </a:cubicBezTo>
                <a:cubicBezTo>
                  <a:pt x="9012" y="3024"/>
                  <a:pt x="8892" y="1632"/>
                  <a:pt x="8872" y="199"/>
                </a:cubicBezTo>
                <a:cubicBezTo>
                  <a:pt x="8872" y="1"/>
                  <a:pt x="8554" y="1"/>
                  <a:pt x="8554" y="199"/>
                </a:cubicBezTo>
                <a:cubicBezTo>
                  <a:pt x="8494" y="1632"/>
                  <a:pt x="8375" y="3024"/>
                  <a:pt x="8276" y="4437"/>
                </a:cubicBezTo>
                <a:cubicBezTo>
                  <a:pt x="8196" y="5411"/>
                  <a:pt x="8176" y="6366"/>
                  <a:pt x="8156" y="7341"/>
                </a:cubicBezTo>
                <a:lnTo>
                  <a:pt x="8116" y="7321"/>
                </a:lnTo>
                <a:cubicBezTo>
                  <a:pt x="7758" y="7023"/>
                  <a:pt x="7380" y="6764"/>
                  <a:pt x="7022" y="6466"/>
                </a:cubicBezTo>
                <a:lnTo>
                  <a:pt x="4874" y="4536"/>
                </a:lnTo>
                <a:cubicBezTo>
                  <a:pt x="4675" y="4357"/>
                  <a:pt x="4396" y="4636"/>
                  <a:pt x="4575" y="4834"/>
                </a:cubicBezTo>
                <a:cubicBezTo>
                  <a:pt x="5212" y="5531"/>
                  <a:pt x="5869" y="6227"/>
                  <a:pt x="6485" y="6903"/>
                </a:cubicBezTo>
                <a:cubicBezTo>
                  <a:pt x="6803" y="7242"/>
                  <a:pt x="7062" y="7619"/>
                  <a:pt x="7360" y="7997"/>
                </a:cubicBezTo>
                <a:cubicBezTo>
                  <a:pt x="7380" y="8037"/>
                  <a:pt x="7440" y="8057"/>
                  <a:pt x="7460" y="8117"/>
                </a:cubicBezTo>
                <a:cubicBezTo>
                  <a:pt x="6465" y="8196"/>
                  <a:pt x="5491" y="8296"/>
                  <a:pt x="4496" y="8336"/>
                </a:cubicBezTo>
                <a:cubicBezTo>
                  <a:pt x="3084" y="8395"/>
                  <a:pt x="1691" y="8435"/>
                  <a:pt x="259" y="8515"/>
                </a:cubicBezTo>
                <a:cubicBezTo>
                  <a:pt x="0" y="8535"/>
                  <a:pt x="0" y="8913"/>
                  <a:pt x="259" y="8932"/>
                </a:cubicBezTo>
                <a:cubicBezTo>
                  <a:pt x="1691" y="8972"/>
                  <a:pt x="3084" y="9012"/>
                  <a:pt x="4496" y="9032"/>
                </a:cubicBezTo>
                <a:cubicBezTo>
                  <a:pt x="5491" y="9072"/>
                  <a:pt x="6465" y="9171"/>
                  <a:pt x="7460" y="9211"/>
                </a:cubicBezTo>
                <a:cubicBezTo>
                  <a:pt x="7440" y="9231"/>
                  <a:pt x="7400" y="9271"/>
                  <a:pt x="7380" y="9310"/>
                </a:cubicBezTo>
                <a:cubicBezTo>
                  <a:pt x="7082" y="9688"/>
                  <a:pt x="6823" y="10066"/>
                  <a:pt x="6525" y="10404"/>
                </a:cubicBezTo>
                <a:lnTo>
                  <a:pt x="4595" y="12573"/>
                </a:lnTo>
                <a:cubicBezTo>
                  <a:pt x="4416" y="12772"/>
                  <a:pt x="4695" y="13050"/>
                  <a:pt x="4894" y="12871"/>
                </a:cubicBezTo>
                <a:cubicBezTo>
                  <a:pt x="5590" y="12215"/>
                  <a:pt x="6286" y="11578"/>
                  <a:pt x="6963" y="10961"/>
                </a:cubicBezTo>
                <a:cubicBezTo>
                  <a:pt x="7301" y="10623"/>
                  <a:pt x="7679" y="10385"/>
                  <a:pt x="8057" y="10086"/>
                </a:cubicBezTo>
                <a:cubicBezTo>
                  <a:pt x="8096" y="10066"/>
                  <a:pt x="8116" y="10007"/>
                  <a:pt x="8176" y="9987"/>
                </a:cubicBezTo>
                <a:cubicBezTo>
                  <a:pt x="8256" y="10981"/>
                  <a:pt x="8355" y="11956"/>
                  <a:pt x="8395" y="12951"/>
                </a:cubicBezTo>
                <a:cubicBezTo>
                  <a:pt x="8455" y="14363"/>
                  <a:pt x="8494" y="15756"/>
                  <a:pt x="8574" y="17168"/>
                </a:cubicBezTo>
                <a:cubicBezTo>
                  <a:pt x="8594" y="17446"/>
                  <a:pt x="8972" y="17446"/>
                  <a:pt x="8992" y="17168"/>
                </a:cubicBezTo>
                <a:cubicBezTo>
                  <a:pt x="9012" y="15756"/>
                  <a:pt x="9071" y="14363"/>
                  <a:pt x="9091" y="12951"/>
                </a:cubicBezTo>
                <a:cubicBezTo>
                  <a:pt x="9111" y="11956"/>
                  <a:pt x="9210" y="10961"/>
                  <a:pt x="9270" y="9967"/>
                </a:cubicBezTo>
                <a:cubicBezTo>
                  <a:pt x="9648" y="10305"/>
                  <a:pt x="10046" y="10623"/>
                  <a:pt x="10404" y="10961"/>
                </a:cubicBezTo>
                <a:cubicBezTo>
                  <a:pt x="11160" y="11578"/>
                  <a:pt x="11936" y="12155"/>
                  <a:pt x="12652" y="12811"/>
                </a:cubicBezTo>
                <a:cubicBezTo>
                  <a:pt x="12791" y="12971"/>
                  <a:pt x="13030" y="12752"/>
                  <a:pt x="12871" y="12593"/>
                </a:cubicBezTo>
                <a:cubicBezTo>
                  <a:pt x="12234" y="11896"/>
                  <a:pt x="11657" y="11160"/>
                  <a:pt x="11061" y="10404"/>
                </a:cubicBezTo>
                <a:cubicBezTo>
                  <a:pt x="10742" y="10007"/>
                  <a:pt x="10384" y="9609"/>
                  <a:pt x="10066" y="9231"/>
                </a:cubicBezTo>
                <a:cubicBezTo>
                  <a:pt x="11041" y="9211"/>
                  <a:pt x="11995" y="9171"/>
                  <a:pt x="12970" y="9092"/>
                </a:cubicBezTo>
                <a:cubicBezTo>
                  <a:pt x="14383" y="8992"/>
                  <a:pt x="15775" y="8873"/>
                  <a:pt x="17207" y="8833"/>
                </a:cubicBezTo>
                <a:cubicBezTo>
                  <a:pt x="17406" y="8793"/>
                  <a:pt x="17406" y="8455"/>
                  <a:pt x="17207" y="8455"/>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7"/>
          <p:cNvSpPr txBox="1">
            <a:spLocks noGrp="1"/>
          </p:cNvSpPr>
          <p:nvPr>
            <p:ph type="title"/>
          </p:nvPr>
        </p:nvSpPr>
        <p:spPr>
          <a:xfrm>
            <a:off x="953467" y="1340467"/>
            <a:ext cx="48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3" name="Google Shape;73;p7"/>
          <p:cNvSpPr txBox="1">
            <a:spLocks noGrp="1"/>
          </p:cNvSpPr>
          <p:nvPr>
            <p:ph type="body" idx="1"/>
          </p:nvPr>
        </p:nvSpPr>
        <p:spPr>
          <a:xfrm>
            <a:off x="953467" y="2286568"/>
            <a:ext cx="4880000" cy="28508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a:solidFill>
                  <a:srgbClr val="434343"/>
                </a:solidFill>
              </a:defRPr>
            </a:lvl1pPr>
            <a:lvl2pPr marL="1219170" lvl="1" indent="-406390" rtl="0">
              <a:lnSpc>
                <a:spcPct val="115000"/>
              </a:lnSpc>
              <a:spcBef>
                <a:spcPts val="0"/>
              </a:spcBef>
              <a:spcAft>
                <a:spcPts val="0"/>
              </a:spcAft>
              <a:buSzPts val="1200"/>
              <a:buChar char="○"/>
              <a:defRPr>
                <a:solidFill>
                  <a:srgbClr val="434343"/>
                </a:solidFill>
              </a:defRPr>
            </a:lvl2pPr>
            <a:lvl3pPr marL="1828754" lvl="2" indent="-406390" rtl="0">
              <a:lnSpc>
                <a:spcPct val="115000"/>
              </a:lnSpc>
              <a:spcBef>
                <a:spcPts val="0"/>
              </a:spcBef>
              <a:spcAft>
                <a:spcPts val="0"/>
              </a:spcAft>
              <a:buSzPts val="1200"/>
              <a:buChar char="■"/>
              <a:defRPr>
                <a:solidFill>
                  <a:srgbClr val="434343"/>
                </a:solidFill>
              </a:defRPr>
            </a:lvl3pPr>
            <a:lvl4pPr marL="2438339" lvl="3" indent="-406390" rtl="0">
              <a:lnSpc>
                <a:spcPct val="115000"/>
              </a:lnSpc>
              <a:spcBef>
                <a:spcPts val="0"/>
              </a:spcBef>
              <a:spcAft>
                <a:spcPts val="0"/>
              </a:spcAft>
              <a:buSzPts val="1200"/>
              <a:buChar char="●"/>
              <a:defRPr>
                <a:solidFill>
                  <a:srgbClr val="434343"/>
                </a:solidFill>
              </a:defRPr>
            </a:lvl4pPr>
            <a:lvl5pPr marL="3047924" lvl="4" indent="-406390" rtl="0">
              <a:lnSpc>
                <a:spcPct val="115000"/>
              </a:lnSpc>
              <a:spcBef>
                <a:spcPts val="0"/>
              </a:spcBef>
              <a:spcAft>
                <a:spcPts val="0"/>
              </a:spcAft>
              <a:buSzPts val="1200"/>
              <a:buChar char="○"/>
              <a:defRPr>
                <a:solidFill>
                  <a:srgbClr val="434343"/>
                </a:solidFill>
              </a:defRPr>
            </a:lvl5pPr>
            <a:lvl6pPr marL="3657509" lvl="5" indent="-406390" rtl="0">
              <a:lnSpc>
                <a:spcPct val="115000"/>
              </a:lnSpc>
              <a:spcBef>
                <a:spcPts val="0"/>
              </a:spcBef>
              <a:spcAft>
                <a:spcPts val="0"/>
              </a:spcAft>
              <a:buSzPts val="1200"/>
              <a:buChar char="■"/>
              <a:defRPr>
                <a:solidFill>
                  <a:srgbClr val="434343"/>
                </a:solidFill>
              </a:defRPr>
            </a:lvl6pPr>
            <a:lvl7pPr marL="4267093" lvl="6" indent="-406390" rtl="0">
              <a:lnSpc>
                <a:spcPct val="115000"/>
              </a:lnSpc>
              <a:spcBef>
                <a:spcPts val="0"/>
              </a:spcBef>
              <a:spcAft>
                <a:spcPts val="0"/>
              </a:spcAft>
              <a:buSzPts val="1200"/>
              <a:buChar char="●"/>
              <a:defRPr>
                <a:solidFill>
                  <a:srgbClr val="434343"/>
                </a:solidFill>
              </a:defRPr>
            </a:lvl7pPr>
            <a:lvl8pPr marL="4876678" lvl="7" indent="-406390" rtl="0">
              <a:lnSpc>
                <a:spcPct val="115000"/>
              </a:lnSpc>
              <a:spcBef>
                <a:spcPts val="0"/>
              </a:spcBef>
              <a:spcAft>
                <a:spcPts val="0"/>
              </a:spcAft>
              <a:buSzPts val="1200"/>
              <a:buChar char="○"/>
              <a:defRPr>
                <a:solidFill>
                  <a:srgbClr val="434343"/>
                </a:solidFill>
              </a:defRPr>
            </a:lvl8pPr>
            <a:lvl9pPr marL="5486263" lvl="8" indent="-406390" rtl="0">
              <a:lnSpc>
                <a:spcPct val="115000"/>
              </a:lnSpc>
              <a:spcBef>
                <a:spcPts val="0"/>
              </a:spcBef>
              <a:spcAft>
                <a:spcPts val="0"/>
              </a:spcAft>
              <a:buSzPts val="1200"/>
              <a:buChar char="■"/>
              <a:defRPr>
                <a:solidFill>
                  <a:srgbClr val="434343"/>
                </a:solidFill>
              </a:defRPr>
            </a:lvl9pPr>
          </a:lstStyle>
          <a:p>
            <a:endParaRPr dirty="0"/>
          </a:p>
        </p:txBody>
      </p:sp>
      <p:sp>
        <p:nvSpPr>
          <p:cNvPr id="74" name="Google Shape;74;p7"/>
          <p:cNvSpPr>
            <a:spLocks noGrp="1"/>
          </p:cNvSpPr>
          <p:nvPr>
            <p:ph type="pic" idx="2"/>
          </p:nvPr>
        </p:nvSpPr>
        <p:spPr>
          <a:xfrm>
            <a:off x="7631100" y="713333"/>
            <a:ext cx="3607600" cy="5431200"/>
          </a:xfrm>
          <a:prstGeom prst="round2SameRect">
            <a:avLst>
              <a:gd name="adj1" fmla="val 50000"/>
              <a:gd name="adj2" fmla="val 0"/>
            </a:avLst>
          </a:prstGeom>
          <a:noFill/>
          <a:ln>
            <a:noFill/>
          </a:ln>
        </p:spPr>
      </p:sp>
    </p:spTree>
    <p:extLst>
      <p:ext uri="{BB962C8B-B14F-4D97-AF65-F5344CB8AC3E}">
        <p14:creationId xmlns:p14="http://schemas.microsoft.com/office/powerpoint/2010/main" val="2553782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84"/>
        <p:cNvGrpSpPr/>
        <p:nvPr/>
      </p:nvGrpSpPr>
      <p:grpSpPr>
        <a:xfrm>
          <a:off x="0" y="0"/>
          <a:ext cx="0" cy="0"/>
          <a:chOff x="0" y="0"/>
          <a:chExt cx="0" cy="0"/>
        </a:xfrm>
      </p:grpSpPr>
      <p:sp>
        <p:nvSpPr>
          <p:cNvPr id="285" name="Google Shape;285;p32"/>
          <p:cNvSpPr txBox="1">
            <a:spLocks noGrp="1"/>
          </p:cNvSpPr>
          <p:nvPr>
            <p:ph type="ctrTitle"/>
          </p:nvPr>
        </p:nvSpPr>
        <p:spPr>
          <a:xfrm>
            <a:off x="3239933" y="893100"/>
            <a:ext cx="5712000" cy="133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10000"/>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86" name="Google Shape;286;p32"/>
          <p:cNvSpPr txBox="1">
            <a:spLocks noGrp="1"/>
          </p:cNvSpPr>
          <p:nvPr>
            <p:ph type="subTitle" idx="1"/>
          </p:nvPr>
        </p:nvSpPr>
        <p:spPr>
          <a:xfrm>
            <a:off x="3233433" y="2272733"/>
            <a:ext cx="5725200" cy="177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288" name="Google Shape;288;p32"/>
          <p:cNvSpPr txBox="1">
            <a:spLocks noGrp="1"/>
          </p:cNvSpPr>
          <p:nvPr>
            <p:ph type="subTitle" idx="2"/>
          </p:nvPr>
        </p:nvSpPr>
        <p:spPr>
          <a:xfrm>
            <a:off x="3196433" y="4984700"/>
            <a:ext cx="5799200" cy="577600"/>
          </a:xfrm>
          <a:prstGeom prst="rect">
            <a:avLst/>
          </a:prstGeom>
        </p:spPr>
        <p:txBody>
          <a:bodyPr spcFirstLastPara="1" wrap="square" lIns="91425" tIns="91425" rIns="91425" bIns="91425" anchor="ctr" anchorCtr="0">
            <a:noAutofit/>
          </a:bodyPr>
          <a:lstStyle>
            <a:lvl1pPr lvl="0" algn="ctr" rtl="0">
              <a:lnSpc>
                <a:spcPct val="100000"/>
              </a:lnSpc>
              <a:spcBef>
                <a:spcPts val="40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84780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0">
            <a:lum bright="70000" contrast="-70000"/>
            <a:extLst>
              <a:ext uri="{28A0092B-C50C-407E-A947-70E740481C1C}">
                <a14:useLocalDpi xmlns:a14="http://schemas.microsoft.com/office/drawing/2010/main" val="0"/>
              </a:ext>
            </a:extLst>
          </a:blip>
          <a:srcRect l="158" r="78447"/>
          <a:stretch/>
        </p:blipFill>
        <p:spPr>
          <a:xfrm>
            <a:off x="19252" y="0"/>
            <a:ext cx="2608446" cy="6858000"/>
          </a:xfrm>
          <a:prstGeom prst="rect">
            <a:avLst/>
          </a:prstGeom>
        </p:spPr>
      </p:pic>
    </p:spTree>
    <p:extLst>
      <p:ext uri="{BB962C8B-B14F-4D97-AF65-F5344CB8AC3E}">
        <p14:creationId xmlns:p14="http://schemas.microsoft.com/office/powerpoint/2010/main" val="217699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7" r:id="rId12"/>
    <p:sldLayoutId id="2147483682" r:id="rId13"/>
    <p:sldLayoutId id="2147483699" r:id="rId14"/>
    <p:sldLayoutId id="2147483704" r:id="rId15"/>
    <p:sldLayoutId id="2147483706" r:id="rId16"/>
    <p:sldLayoutId id="2147483709" r:id="rId17"/>
    <p:sldLayoutId id="21474837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cdn.who.int/media/docs/default-source/wpro---documents/emergency/surveillance/dengue/dengue_20230525.pdf?sfvrsn=b4a28654_62&amp;amp;Status=Master" TargetMode="External"/><Relationship Id="rId3" Type="http://schemas.openxmlformats.org/officeDocument/2006/relationships/image" Target="../media/image8.png"/><Relationship Id="rId7" Type="http://schemas.openxmlformats.org/officeDocument/2006/relationships/hyperlink" Target="https://old.dghs.gov.bd/images/docs/vpr/20230522_dengue_all.pdf"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s://www.emro.who.int/images/stories/afghanistan/emergency-situation-report-april-2023.pdf" TargetMode="External"/><Relationship Id="rId11" Type="http://schemas.openxmlformats.org/officeDocument/2006/relationships/hyperlink" Target="https://www.epid.gov.lk/epid/public/index.php/dengue-could-be-a-silent-killer" TargetMode="External"/><Relationship Id="rId5" Type="http://schemas.openxmlformats.org/officeDocument/2006/relationships/image" Target="../media/image10.jpeg"/><Relationship Id="rId10" Type="http://schemas.openxmlformats.org/officeDocument/2006/relationships/hyperlink" Target="https://www.nea.gov.sg/dengue-zika/dengue/dengue-cases" TargetMode="External"/><Relationship Id="rId4" Type="http://schemas.openxmlformats.org/officeDocument/2006/relationships/image" Target="../media/image9.jpeg"/><Relationship Id="rId9" Type="http://schemas.openxmlformats.org/officeDocument/2006/relationships/hyperlink" Target="https://doh.gov.ph/sites/default/files/statistics/2023%20EDCS%20Weekly%20Surveillance%20Report%20No.%2017.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bmkg.go.id/iklim/prakiraan-musim.bmkg" TargetMode="External"/><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jp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7.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png"/><Relationship Id="rId2" Type="http://schemas.openxmlformats.org/officeDocument/2006/relationships/image" Target="../media/image68.jpeg"/><Relationship Id="rId1" Type="http://schemas.openxmlformats.org/officeDocument/2006/relationships/slideLayout" Target="../slideLayouts/slideLayout15.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jpeg"/><Relationship Id="rId9" Type="http://schemas.openxmlformats.org/officeDocument/2006/relationships/image" Target="../media/image75.png"/></Relationships>
</file>

<file path=ppt/slides/_rels/slide27.xml.rels><?xml version="1.0" encoding="UTF-8" standalone="yes"?>
<Relationships xmlns="http://schemas.openxmlformats.org/package/2006/relationships"><Relationship Id="rId3" Type="http://schemas.openxmlformats.org/officeDocument/2006/relationships/image" Target="../media/image76.emf"/><Relationship Id="rId7"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6.xml"/><Relationship Id="rId4" Type="http://schemas.openxmlformats.org/officeDocument/2006/relationships/image" Target="../media/image83.jpe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85.png"/><Relationship Id="rId4" Type="http://schemas.openxmlformats.org/officeDocument/2006/relationships/image" Target="../media/image84.jpeg"/></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6.png"/><Relationship Id="rId4" Type="http://schemas.openxmlformats.org/officeDocument/2006/relationships/image" Target="../media/image90.jpeg"/><Relationship Id="rId9" Type="http://schemas.openxmlformats.org/officeDocument/2006/relationships/image" Target="../media/image95.png"/></Relationships>
</file>

<file path=ppt/slides/_rels/slide34.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9.emf"/><Relationship Id="rId4" Type="http://schemas.openxmlformats.org/officeDocument/2006/relationships/image" Target="../media/image98.emf"/></Relationships>
</file>

<file path=ppt/slides/_rels/slide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36.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8B41-FE3E-1051-7277-C01D08243A4B}"/>
              </a:ext>
            </a:extLst>
          </p:cNvPr>
          <p:cNvSpPr>
            <a:spLocks noGrp="1"/>
          </p:cNvSpPr>
          <p:nvPr>
            <p:ph type="title"/>
          </p:nvPr>
        </p:nvSpPr>
        <p:spPr>
          <a:xfrm>
            <a:off x="3785191" y="1828800"/>
            <a:ext cx="8406809" cy="2817628"/>
          </a:xfrm>
          <a:solidFill>
            <a:srgbClr val="FFFFFF">
              <a:alpha val="50196"/>
            </a:srgbClr>
          </a:solidFill>
        </p:spPr>
        <p:txBody>
          <a:bodyPr>
            <a:noAutofit/>
          </a:bodyPr>
          <a:lstStyle/>
          <a:p>
            <a:pPr algn="ctr"/>
            <a:r>
              <a:rPr lang="en-US" b="1" dirty="0" err="1">
                <a:latin typeface="Arial Black" panose="020B0A04020102020204" pitchFamily="34" charset="0"/>
              </a:rPr>
              <a:t>Promosi</a:t>
            </a:r>
            <a:r>
              <a:rPr lang="en-US" b="1" dirty="0">
                <a:latin typeface="Arial Black" panose="020B0A04020102020204" pitchFamily="34" charset="0"/>
              </a:rPr>
              <a:t> dan </a:t>
            </a:r>
            <a:r>
              <a:rPr lang="en-US" b="1" dirty="0" err="1">
                <a:latin typeface="Arial Black" panose="020B0A04020102020204" pitchFamily="34" charset="0"/>
              </a:rPr>
              <a:t>Prevensi</a:t>
            </a:r>
            <a:r>
              <a:rPr lang="en-US" b="1" dirty="0">
                <a:latin typeface="Arial Black" panose="020B0A04020102020204" pitchFamily="34" charset="0"/>
              </a:rPr>
              <a:t> </a:t>
            </a:r>
            <a:r>
              <a:rPr lang="en-US" b="1" dirty="0" err="1">
                <a:latin typeface="Arial Black" panose="020B0A04020102020204" pitchFamily="34" charset="0"/>
              </a:rPr>
              <a:t>Demam</a:t>
            </a:r>
            <a:r>
              <a:rPr lang="en-US" b="1" dirty="0">
                <a:latin typeface="Arial Black" panose="020B0A04020102020204" pitchFamily="34" charset="0"/>
              </a:rPr>
              <a:t> </a:t>
            </a:r>
            <a:r>
              <a:rPr lang="en-US" b="1" dirty="0" err="1">
                <a:latin typeface="Arial Black" panose="020B0A04020102020204" pitchFamily="34" charset="0"/>
              </a:rPr>
              <a:t>Berdarah</a:t>
            </a:r>
            <a:r>
              <a:rPr lang="en-US" b="1" dirty="0">
                <a:latin typeface="Arial Black" panose="020B0A04020102020204" pitchFamily="34" charset="0"/>
              </a:rPr>
              <a:t> Dengue</a:t>
            </a:r>
            <a:endParaRPr lang="en-US" sz="2800" dirty="0">
              <a:latin typeface="Arial Black" panose="020B0A04020102020204" pitchFamily="34" charset="0"/>
            </a:endParaRPr>
          </a:p>
        </p:txBody>
      </p:sp>
      <p:sp>
        <p:nvSpPr>
          <p:cNvPr id="5" name="Text Placeholder 4">
            <a:extLst>
              <a:ext uri="{FF2B5EF4-FFF2-40B4-BE49-F238E27FC236}">
                <a16:creationId xmlns:a16="http://schemas.microsoft.com/office/drawing/2014/main" id="{9FCF7335-D4E1-A9AF-A1F4-F36E59DA8FFD}"/>
              </a:ext>
            </a:extLst>
          </p:cNvPr>
          <p:cNvSpPr>
            <a:spLocks noGrp="1"/>
          </p:cNvSpPr>
          <p:nvPr>
            <p:ph type="body" sz="quarter" idx="16"/>
          </p:nvPr>
        </p:nvSpPr>
        <p:spPr>
          <a:xfrm>
            <a:off x="7480057" y="5992812"/>
            <a:ext cx="3462268" cy="546100"/>
          </a:xfrm>
        </p:spPr>
        <p:txBody>
          <a:bodyPr>
            <a:normAutofit/>
          </a:bodyPr>
          <a:lstStyle/>
          <a:p>
            <a:r>
              <a:rPr lang="en-US" dirty="0" err="1">
                <a:latin typeface="Rockwell" panose="02060603020205020403" pitchFamily="18" charset="77"/>
              </a:rPr>
              <a:t>Purworejo</a:t>
            </a:r>
            <a:r>
              <a:rPr lang="en-US" dirty="0">
                <a:latin typeface="Rockwell" panose="02060603020205020403" pitchFamily="18" charset="77"/>
              </a:rPr>
              <a:t>, 19 </a:t>
            </a:r>
            <a:r>
              <a:rPr lang="en-US" dirty="0" err="1">
                <a:latin typeface="Rockwell" panose="02060603020205020403" pitchFamily="18" charset="77"/>
              </a:rPr>
              <a:t>Maret</a:t>
            </a:r>
            <a:r>
              <a:rPr lang="en-US" dirty="0">
                <a:latin typeface="Rockwell" panose="02060603020205020403" pitchFamily="18" charset="77"/>
              </a:rPr>
              <a:t> 2024</a:t>
            </a:r>
          </a:p>
        </p:txBody>
      </p:sp>
      <p:sp>
        <p:nvSpPr>
          <p:cNvPr id="3" name="Title 1">
            <a:extLst>
              <a:ext uri="{FF2B5EF4-FFF2-40B4-BE49-F238E27FC236}">
                <a16:creationId xmlns:a16="http://schemas.microsoft.com/office/drawing/2014/main" id="{9AC94C9C-6D30-D353-5CE1-A828733FDF6A}"/>
              </a:ext>
            </a:extLst>
          </p:cNvPr>
          <p:cNvSpPr txBox="1">
            <a:spLocks/>
          </p:cNvSpPr>
          <p:nvPr/>
        </p:nvSpPr>
        <p:spPr>
          <a:xfrm>
            <a:off x="6499889" y="4556433"/>
            <a:ext cx="5422604" cy="16986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latin typeface="Rockwell" panose="02060603020205020403" pitchFamily="18" charset="77"/>
              </a:rPr>
              <a:t>dr. Chusni Mubarakh, </a:t>
            </a:r>
            <a:r>
              <a:rPr lang="en-US" sz="2000" dirty="0" err="1">
                <a:latin typeface="Rockwell" panose="02060603020205020403" pitchFamily="18" charset="77"/>
              </a:rPr>
              <a:t>Sp.PD</a:t>
            </a:r>
            <a:r>
              <a:rPr lang="en-US" sz="2000" dirty="0">
                <a:latin typeface="Rockwell" panose="02060603020205020403" pitchFamily="18" charset="77"/>
              </a:rPr>
              <a:t>., FINASIM., </a:t>
            </a:r>
            <a:r>
              <a:rPr lang="en-US" sz="2000" dirty="0" err="1">
                <a:latin typeface="Rockwell" panose="02060603020205020403" pitchFamily="18" charset="77"/>
              </a:rPr>
              <a:t>FISQua</a:t>
            </a:r>
            <a:r>
              <a:rPr lang="en-US" sz="2000" dirty="0">
                <a:latin typeface="Rockwell" panose="02060603020205020403" pitchFamily="18" charset="77"/>
              </a:rPr>
              <a:t>., M.Sc., </a:t>
            </a:r>
            <a:r>
              <a:rPr lang="en-US" sz="2000" dirty="0" err="1">
                <a:latin typeface="Rockwell" panose="02060603020205020403" pitchFamily="18" charset="77"/>
              </a:rPr>
              <a:t>MHkes</a:t>
            </a:r>
            <a:r>
              <a:rPr lang="en-US" sz="2000" dirty="0">
                <a:latin typeface="Rockwell" panose="02060603020205020403" pitchFamily="18" charset="77"/>
              </a:rPr>
              <a:t>., </a:t>
            </a:r>
            <a:r>
              <a:rPr lang="en-US" sz="2000" dirty="0" err="1">
                <a:latin typeface="Rockwell" panose="02060603020205020403" pitchFamily="18" charset="77"/>
              </a:rPr>
              <a:t>Cmed</a:t>
            </a:r>
            <a:r>
              <a:rPr lang="en-US" sz="2000" dirty="0">
                <a:latin typeface="Rockwell" panose="02060603020205020403" pitchFamily="18" charset="77"/>
              </a:rPr>
              <a:t>.</a:t>
            </a:r>
          </a:p>
          <a:p>
            <a:pPr algn="ctr"/>
            <a:r>
              <a:rPr lang="en-US" sz="2000" dirty="0">
                <a:latin typeface="Rockwell" panose="02060603020205020403" pitchFamily="18" charset="77"/>
              </a:rPr>
              <a:t>RSUD </a:t>
            </a:r>
            <a:r>
              <a:rPr lang="en-US" sz="2000" dirty="0" err="1">
                <a:latin typeface="Rockwell" panose="02060603020205020403" pitchFamily="18" charset="77"/>
              </a:rPr>
              <a:t>Tjitrowardojo</a:t>
            </a:r>
            <a:r>
              <a:rPr lang="en-US" sz="2000" dirty="0">
                <a:latin typeface="Rockwell" panose="02060603020205020403" pitchFamily="18" charset="77"/>
              </a:rPr>
              <a:t> </a:t>
            </a:r>
            <a:r>
              <a:rPr lang="en-US" sz="2000" dirty="0" err="1">
                <a:latin typeface="Rockwell" panose="02060603020205020403" pitchFamily="18" charset="77"/>
              </a:rPr>
              <a:t>Purworejo</a:t>
            </a:r>
            <a:endParaRPr lang="en-US" sz="2000" dirty="0">
              <a:latin typeface="Rockwell" panose="02060603020205020403" pitchFamily="18" charset="77"/>
            </a:endParaRPr>
          </a:p>
        </p:txBody>
      </p:sp>
    </p:spTree>
    <p:extLst>
      <p:ext uri="{BB962C8B-B14F-4D97-AF65-F5344CB8AC3E}">
        <p14:creationId xmlns:p14="http://schemas.microsoft.com/office/powerpoint/2010/main" val="3773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6ABBD-AF8B-444C-A809-0FFDE58AAF09}"/>
              </a:ext>
            </a:extLst>
          </p:cNvPr>
          <p:cNvSpPr>
            <a:spLocks noGrp="1"/>
          </p:cNvSpPr>
          <p:nvPr>
            <p:ph type="title"/>
          </p:nvPr>
        </p:nvSpPr>
        <p:spPr/>
        <p:txBody>
          <a:bodyPr/>
          <a:lstStyle/>
          <a:p>
            <a:pPr algn="ctr"/>
            <a:r>
              <a:rPr lang="en-US" b="1" dirty="0"/>
              <a:t>Data </a:t>
            </a:r>
            <a:r>
              <a:rPr lang="en-US" b="1" dirty="0" err="1"/>
              <a:t>Kasus</a:t>
            </a:r>
            <a:r>
              <a:rPr lang="en-US" b="1" dirty="0"/>
              <a:t> dan </a:t>
            </a:r>
            <a:r>
              <a:rPr lang="en-US" b="1" dirty="0" err="1"/>
              <a:t>Kematian</a:t>
            </a:r>
            <a:r>
              <a:rPr lang="en-US" b="1" dirty="0"/>
              <a:t> </a:t>
            </a:r>
            <a:r>
              <a:rPr lang="en-US" b="1" dirty="0" err="1"/>
              <a:t>Jateng</a:t>
            </a:r>
            <a:br>
              <a:rPr lang="en-US" b="1" dirty="0"/>
            </a:br>
            <a:r>
              <a:rPr lang="en-US" b="1" dirty="0"/>
              <a:t>(s/d </a:t>
            </a:r>
            <a:r>
              <a:rPr lang="en-US" b="1" dirty="0" err="1"/>
              <a:t>minggu</a:t>
            </a:r>
            <a:r>
              <a:rPr lang="en-US" b="1" dirty="0"/>
              <a:t> 10 2024)</a:t>
            </a:r>
            <a:endParaRPr lang="en-ID" b="1" dirty="0"/>
          </a:p>
        </p:txBody>
      </p:sp>
      <p:pic>
        <p:nvPicPr>
          <p:cNvPr id="5" name="Content Placeholder 4">
            <a:extLst>
              <a:ext uri="{FF2B5EF4-FFF2-40B4-BE49-F238E27FC236}">
                <a16:creationId xmlns:a16="http://schemas.microsoft.com/office/drawing/2014/main" id="{991DFDC9-AEE1-472A-BEAC-B0E9B80B0CC7}"/>
              </a:ext>
            </a:extLst>
          </p:cNvPr>
          <p:cNvPicPr>
            <a:picLocks noGrp="1" noChangeAspect="1"/>
          </p:cNvPicPr>
          <p:nvPr>
            <p:ph idx="1"/>
          </p:nvPr>
        </p:nvPicPr>
        <p:blipFill>
          <a:blip r:embed="rId2"/>
          <a:stretch>
            <a:fillRect/>
          </a:stretch>
        </p:blipFill>
        <p:spPr>
          <a:xfrm>
            <a:off x="1484355" y="1579418"/>
            <a:ext cx="9464693" cy="4572000"/>
          </a:xfrm>
        </p:spPr>
      </p:pic>
    </p:spTree>
    <p:extLst>
      <p:ext uri="{BB962C8B-B14F-4D97-AF65-F5344CB8AC3E}">
        <p14:creationId xmlns:p14="http://schemas.microsoft.com/office/powerpoint/2010/main" val="130307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en-SG" dirty="0"/>
          </a:p>
        </p:txBody>
      </p:sp>
      <p:pic>
        <p:nvPicPr>
          <p:cNvPr id="8194" name="Picture 2" descr="Three-month dengue virus disease case notification rate per 100 000 population, March-May 202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721"/>
          <a:stretch/>
        </p:blipFill>
        <p:spPr bwMode="auto">
          <a:xfrm>
            <a:off x="3195266" y="600642"/>
            <a:ext cx="8953520" cy="60360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cdn.who.int/media/images/default-source/emergencies/disease-outbreak-news/dengue_suspect_cumulative_incidence.jpg?sfvrsn=bedfb90e_3"/>
          <p:cNvPicPr>
            <a:picLocks noChangeAspect="1" noChangeArrowheads="1"/>
          </p:cNvPicPr>
          <p:nvPr/>
        </p:nvPicPr>
        <p:blipFill rotWithShape="1">
          <a:blip r:embed="rId4">
            <a:extLst>
              <a:ext uri="{28A0092B-C50C-407E-A947-70E740481C1C}">
                <a14:useLocalDpi xmlns:a14="http://schemas.microsoft.com/office/drawing/2010/main" val="0"/>
              </a:ext>
            </a:extLst>
          </a:blip>
          <a:srcRect r="54641"/>
          <a:stretch/>
        </p:blipFill>
        <p:spPr bwMode="auto">
          <a:xfrm>
            <a:off x="80693" y="2340344"/>
            <a:ext cx="3593927" cy="25566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cdn.who.int/media/images/default-source/emergencies/disease-outbreak-news/dengue_death_cfr.jpg?sfvrsn=1f72fab2_3"/>
          <p:cNvPicPr>
            <a:picLocks noChangeAspect="1" noChangeArrowheads="1"/>
          </p:cNvPicPr>
          <p:nvPr/>
        </p:nvPicPr>
        <p:blipFill rotWithShape="1">
          <a:blip r:embed="rId5">
            <a:extLst>
              <a:ext uri="{28A0092B-C50C-407E-A947-70E740481C1C}">
                <a14:useLocalDpi xmlns:a14="http://schemas.microsoft.com/office/drawing/2010/main" val="0"/>
              </a:ext>
            </a:extLst>
          </a:blip>
          <a:srcRect r="49032"/>
          <a:stretch/>
        </p:blipFill>
        <p:spPr bwMode="auto">
          <a:xfrm>
            <a:off x="329753" y="4725524"/>
            <a:ext cx="3162413" cy="20344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10379" y="4114910"/>
            <a:ext cx="2252540" cy="307777"/>
          </a:xfrm>
          <a:prstGeom prst="rect">
            <a:avLst/>
          </a:prstGeom>
          <a:noFill/>
        </p:spPr>
        <p:txBody>
          <a:bodyPr wrap="none" rtlCol="0">
            <a:spAutoFit/>
          </a:bodyPr>
          <a:lstStyle/>
          <a:p>
            <a:r>
              <a:rPr lang="en-US" b="1" dirty="0"/>
              <a:t>Reported Dengue Cases</a:t>
            </a:r>
            <a:endParaRPr lang="en-SG" b="1" dirty="0"/>
          </a:p>
        </p:txBody>
      </p:sp>
      <p:sp>
        <p:nvSpPr>
          <p:cNvPr id="11" name="TextBox 10"/>
          <p:cNvSpPr txBox="1"/>
          <p:nvPr/>
        </p:nvSpPr>
        <p:spPr>
          <a:xfrm>
            <a:off x="1185379" y="6013912"/>
            <a:ext cx="2222083" cy="307777"/>
          </a:xfrm>
          <a:prstGeom prst="rect">
            <a:avLst/>
          </a:prstGeom>
          <a:noFill/>
        </p:spPr>
        <p:txBody>
          <a:bodyPr wrap="none" rtlCol="0">
            <a:spAutoFit/>
          </a:bodyPr>
          <a:lstStyle/>
          <a:p>
            <a:r>
              <a:rPr lang="en-US" b="1" dirty="0"/>
              <a:t>Reported Dengue Death</a:t>
            </a:r>
            <a:endParaRPr lang="en-SG" b="1" dirty="0"/>
          </a:p>
        </p:txBody>
      </p:sp>
      <p:sp>
        <p:nvSpPr>
          <p:cNvPr id="6" name="Rectangle 5"/>
          <p:cNvSpPr/>
          <p:nvPr/>
        </p:nvSpPr>
        <p:spPr>
          <a:xfrm>
            <a:off x="8099244" y="4395787"/>
            <a:ext cx="3044792" cy="2462213"/>
          </a:xfrm>
          <a:prstGeom prst="rect">
            <a:avLst/>
          </a:prstGeom>
          <a:solidFill>
            <a:schemeClr val="bg1"/>
          </a:solidFill>
        </p:spPr>
        <p:txBody>
          <a:bodyPr wrap="square">
            <a:spAutoFit/>
          </a:bodyPr>
          <a:lstStyle/>
          <a:p>
            <a:r>
              <a:rPr lang="en-US" sz="1400" dirty="0">
                <a:latin typeface="Roboto"/>
              </a:rPr>
              <a:t>In Asia, cases were reported in:</a:t>
            </a:r>
          </a:p>
          <a:p>
            <a:pPr>
              <a:buFont typeface="Arial" panose="020B0604020202020204" pitchFamily="34" charset="0"/>
              <a:buChar char="•"/>
            </a:pPr>
            <a:r>
              <a:rPr lang="en-US" sz="1400" dirty="0">
                <a:latin typeface="Roboto"/>
                <a:hlinkClick r:id="rId6"/>
              </a:rPr>
              <a:t>Afghanistan</a:t>
            </a:r>
            <a:r>
              <a:rPr lang="en-US" sz="1400" dirty="0">
                <a:latin typeface="Roboto"/>
              </a:rPr>
              <a:t> (187 as of 30 April)</a:t>
            </a:r>
          </a:p>
          <a:p>
            <a:pPr>
              <a:buFont typeface="Arial" panose="020B0604020202020204" pitchFamily="34" charset="0"/>
              <a:buChar char="•"/>
            </a:pPr>
            <a:r>
              <a:rPr lang="en-US" sz="1400" dirty="0">
                <a:latin typeface="Roboto"/>
                <a:hlinkClick r:id="rId7"/>
              </a:rPr>
              <a:t>Bangladesh</a:t>
            </a:r>
            <a:r>
              <a:rPr lang="en-US" sz="1400" dirty="0">
                <a:latin typeface="Roboto"/>
              </a:rPr>
              <a:t> (1 624, as of 22 May)</a:t>
            </a:r>
          </a:p>
          <a:p>
            <a:pPr>
              <a:buFont typeface="Arial" panose="020B0604020202020204" pitchFamily="34" charset="0"/>
              <a:buChar char="•"/>
            </a:pPr>
            <a:r>
              <a:rPr lang="en-US" sz="1400" dirty="0">
                <a:latin typeface="Roboto"/>
                <a:hlinkClick r:id="rId8"/>
              </a:rPr>
              <a:t>Cambodia</a:t>
            </a:r>
            <a:r>
              <a:rPr lang="en-US" sz="1400" dirty="0">
                <a:latin typeface="Roboto"/>
              </a:rPr>
              <a:t> (2 411 as of 14 May)</a:t>
            </a:r>
          </a:p>
          <a:p>
            <a:pPr>
              <a:buFont typeface="Arial" panose="020B0604020202020204" pitchFamily="34" charset="0"/>
              <a:buChar char="•"/>
            </a:pPr>
            <a:r>
              <a:rPr lang="en-US" sz="1400" dirty="0">
                <a:latin typeface="Roboto"/>
              </a:rPr>
              <a:t>China (12 as of 28 February)</a:t>
            </a:r>
          </a:p>
          <a:p>
            <a:pPr>
              <a:buFont typeface="Arial" panose="020B0604020202020204" pitchFamily="34" charset="0"/>
              <a:buChar char="•"/>
            </a:pPr>
            <a:r>
              <a:rPr lang="en-US" sz="1400" dirty="0">
                <a:latin typeface="Roboto"/>
                <a:hlinkClick r:id="rId8"/>
              </a:rPr>
              <a:t>Laos</a:t>
            </a:r>
            <a:r>
              <a:rPr lang="en-US" sz="1400" dirty="0">
                <a:latin typeface="Roboto"/>
              </a:rPr>
              <a:t> (1 829 as of 14 May)</a:t>
            </a:r>
          </a:p>
          <a:p>
            <a:pPr>
              <a:buFont typeface="Arial" panose="020B0604020202020204" pitchFamily="34" charset="0"/>
              <a:buChar char="•"/>
            </a:pPr>
            <a:r>
              <a:rPr lang="en-US" sz="1400" dirty="0">
                <a:latin typeface="Roboto"/>
                <a:hlinkClick r:id="rId8"/>
              </a:rPr>
              <a:t>Malaysia</a:t>
            </a:r>
            <a:r>
              <a:rPr lang="en-US" sz="1400" dirty="0">
                <a:latin typeface="Roboto"/>
              </a:rPr>
              <a:t> (43 619, as of 21 May)</a:t>
            </a:r>
          </a:p>
          <a:p>
            <a:pPr>
              <a:buFont typeface="Arial" panose="020B0604020202020204" pitchFamily="34" charset="0"/>
              <a:buChar char="•"/>
            </a:pPr>
            <a:r>
              <a:rPr lang="en-US" sz="1400" dirty="0">
                <a:latin typeface="Roboto"/>
                <a:hlinkClick r:id="rId9"/>
              </a:rPr>
              <a:t>Philippines</a:t>
            </a:r>
            <a:r>
              <a:rPr lang="en-US" sz="1400" dirty="0">
                <a:latin typeface="Roboto"/>
              </a:rPr>
              <a:t> (39 947 as of 29 April)</a:t>
            </a:r>
          </a:p>
          <a:p>
            <a:pPr>
              <a:buFont typeface="Arial" panose="020B0604020202020204" pitchFamily="34" charset="0"/>
              <a:buChar char="•"/>
            </a:pPr>
            <a:r>
              <a:rPr lang="en-US" sz="1400" dirty="0">
                <a:latin typeface="Roboto"/>
                <a:hlinkClick r:id="rId10"/>
              </a:rPr>
              <a:t>Singapore</a:t>
            </a:r>
            <a:r>
              <a:rPr lang="en-US" sz="1400" dirty="0">
                <a:latin typeface="Roboto"/>
              </a:rPr>
              <a:t> (3 191, as of 20 May)</a:t>
            </a:r>
          </a:p>
          <a:p>
            <a:pPr>
              <a:buFont typeface="Arial" panose="020B0604020202020204" pitchFamily="34" charset="0"/>
              <a:buChar char="•"/>
            </a:pPr>
            <a:r>
              <a:rPr lang="en-US" sz="1400" dirty="0">
                <a:latin typeface="Roboto"/>
                <a:hlinkClick r:id="rId11"/>
              </a:rPr>
              <a:t>Sri Lanka</a:t>
            </a:r>
            <a:r>
              <a:rPr lang="en-US" sz="1400" dirty="0">
                <a:latin typeface="Roboto"/>
              </a:rPr>
              <a:t> (36 628, as of 24 May)</a:t>
            </a:r>
          </a:p>
          <a:p>
            <a:pPr>
              <a:buFont typeface="Arial" panose="020B0604020202020204" pitchFamily="34" charset="0"/>
              <a:buChar char="•"/>
            </a:pPr>
            <a:r>
              <a:rPr lang="en-US" sz="1400" dirty="0">
                <a:latin typeface="Roboto"/>
                <a:hlinkClick r:id="rId8"/>
              </a:rPr>
              <a:t>Vietnam</a:t>
            </a:r>
            <a:r>
              <a:rPr lang="en-US" sz="1400" dirty="0">
                <a:latin typeface="Roboto"/>
              </a:rPr>
              <a:t> (31 731 as of 14 May).</a:t>
            </a:r>
            <a:endParaRPr lang="en-US" sz="1400" b="0" i="0" dirty="0">
              <a:effectLst/>
              <a:latin typeface="Roboto"/>
            </a:endParaRPr>
          </a:p>
        </p:txBody>
      </p:sp>
      <p:sp>
        <p:nvSpPr>
          <p:cNvPr id="7" name="Rectangle 6"/>
          <p:cNvSpPr/>
          <p:nvPr/>
        </p:nvSpPr>
        <p:spPr>
          <a:xfrm>
            <a:off x="366556" y="985938"/>
            <a:ext cx="3543733" cy="1477328"/>
          </a:xfrm>
          <a:prstGeom prst="rect">
            <a:avLst/>
          </a:prstGeom>
          <a:solidFill>
            <a:schemeClr val="bg1"/>
          </a:solidFill>
        </p:spPr>
        <p:txBody>
          <a:bodyPr wrap="square">
            <a:spAutoFit/>
          </a:bodyPr>
          <a:lstStyle/>
          <a:p>
            <a:r>
              <a:rPr lang="en-US" sz="1800" b="1" i="1" dirty="0">
                <a:solidFill>
                  <a:schemeClr val="tx1"/>
                </a:solidFill>
                <a:latin typeface="Arial" panose="020B0604020202020204" pitchFamily="34" charset="0"/>
              </a:rPr>
              <a:t>Brazil</a:t>
            </a:r>
            <a:endParaRPr lang="en-US" sz="1800" dirty="0">
              <a:solidFill>
                <a:schemeClr val="tx1"/>
              </a:solidFill>
              <a:latin typeface="Arial" panose="020B0604020202020204" pitchFamily="34" charset="0"/>
            </a:endParaRPr>
          </a:p>
          <a:p>
            <a:r>
              <a:rPr lang="en-US" sz="1800" dirty="0">
                <a:solidFill>
                  <a:schemeClr val="tx1"/>
                </a:solidFill>
                <a:latin typeface="Arial" panose="020B0604020202020204" pitchFamily="34" charset="0"/>
              </a:rPr>
              <a:t>In 2023 up to EW 26, of the </a:t>
            </a:r>
            <a:r>
              <a:rPr lang="en-US" sz="1800" b="1" dirty="0">
                <a:solidFill>
                  <a:schemeClr val="tx1"/>
                </a:solidFill>
                <a:latin typeface="Arial" panose="020B0604020202020204" pitchFamily="34" charset="0"/>
              </a:rPr>
              <a:t>2.376.522</a:t>
            </a:r>
            <a:r>
              <a:rPr lang="en-US" sz="1800" dirty="0">
                <a:solidFill>
                  <a:schemeClr val="tx1"/>
                </a:solidFill>
                <a:latin typeface="Arial" panose="020B0604020202020204" pitchFamily="34" charset="0"/>
              </a:rPr>
              <a:t> reported dengue cases, and total of </a:t>
            </a:r>
            <a:r>
              <a:rPr lang="en-US" sz="1800" b="1" dirty="0">
                <a:solidFill>
                  <a:schemeClr val="tx1"/>
                </a:solidFill>
                <a:latin typeface="Arial" panose="020B0604020202020204" pitchFamily="34" charset="0"/>
              </a:rPr>
              <a:t>769 </a:t>
            </a:r>
            <a:r>
              <a:rPr lang="en-US" sz="1800" dirty="0">
                <a:solidFill>
                  <a:schemeClr val="tx1"/>
                </a:solidFill>
                <a:latin typeface="Arial" panose="020B0604020202020204" pitchFamily="34" charset="0"/>
              </a:rPr>
              <a:t>reported deaths due to dengue</a:t>
            </a:r>
            <a:endParaRPr lang="en-US" sz="1800" b="0" i="0" dirty="0">
              <a:solidFill>
                <a:schemeClr val="tx1"/>
              </a:solidFill>
              <a:effectLst/>
              <a:latin typeface="Arial" panose="020B0604020202020204" pitchFamily="34" charset="0"/>
            </a:endParaRPr>
          </a:p>
        </p:txBody>
      </p:sp>
      <p:sp>
        <p:nvSpPr>
          <p:cNvPr id="2" name="Title 1"/>
          <p:cNvSpPr>
            <a:spLocks noGrp="1"/>
          </p:cNvSpPr>
          <p:nvPr>
            <p:ph type="title"/>
          </p:nvPr>
        </p:nvSpPr>
        <p:spPr>
          <a:xfrm>
            <a:off x="329753" y="18944"/>
            <a:ext cx="11478514" cy="1163395"/>
          </a:xfrm>
        </p:spPr>
        <p:txBody>
          <a:bodyPr/>
          <a:lstStyle/>
          <a:p>
            <a:pPr algn="ctr"/>
            <a:r>
              <a:rPr lang="en-US" sz="2800" b="1" dirty="0" err="1">
                <a:latin typeface="+mn-lt"/>
              </a:rPr>
              <a:t>Sampai</a:t>
            </a:r>
            <a:r>
              <a:rPr lang="en-US" sz="2800" b="1" dirty="0">
                <a:latin typeface="+mn-lt"/>
              </a:rPr>
              <a:t> 28 </a:t>
            </a:r>
            <a:r>
              <a:rPr lang="en-US" sz="2800" b="1" dirty="0" err="1">
                <a:latin typeface="+mn-lt"/>
              </a:rPr>
              <a:t>Juni</a:t>
            </a:r>
            <a:r>
              <a:rPr lang="en-US" sz="2800" b="1" dirty="0">
                <a:latin typeface="+mn-lt"/>
              </a:rPr>
              <a:t> 2023 </a:t>
            </a:r>
            <a:r>
              <a:rPr lang="en-US" sz="2800" b="1" dirty="0" err="1">
                <a:latin typeface="+mn-lt"/>
              </a:rPr>
              <a:t>Elnino</a:t>
            </a:r>
            <a:r>
              <a:rPr lang="en-US" sz="2800" b="1" dirty="0">
                <a:latin typeface="+mn-lt"/>
              </a:rPr>
              <a:t> </a:t>
            </a:r>
            <a:r>
              <a:rPr lang="en-US" sz="2800" b="1" dirty="0" err="1">
                <a:latin typeface="+mn-lt"/>
              </a:rPr>
              <a:t>Banyak</a:t>
            </a:r>
            <a:r>
              <a:rPr lang="en-US" sz="2800" b="1" dirty="0">
                <a:latin typeface="+mn-lt"/>
              </a:rPr>
              <a:t> </a:t>
            </a:r>
            <a:r>
              <a:rPr lang="en-US" sz="2800" b="1" dirty="0" err="1">
                <a:latin typeface="+mn-lt"/>
              </a:rPr>
              <a:t>negara</a:t>
            </a:r>
            <a:r>
              <a:rPr lang="en-US" sz="2800" b="1" dirty="0">
                <a:latin typeface="+mn-lt"/>
              </a:rPr>
              <a:t> </a:t>
            </a:r>
            <a:r>
              <a:rPr lang="en-US" sz="2800" b="1" dirty="0" err="1">
                <a:latin typeface="+mn-lt"/>
              </a:rPr>
              <a:t>mengalami</a:t>
            </a:r>
            <a:r>
              <a:rPr lang="en-US" sz="2800" b="1" dirty="0">
                <a:latin typeface="+mn-lt"/>
              </a:rPr>
              <a:t> </a:t>
            </a:r>
            <a:r>
              <a:rPr lang="en-US" sz="2800" b="1" dirty="0" err="1">
                <a:latin typeface="+mn-lt"/>
              </a:rPr>
              <a:t>kenaikan</a:t>
            </a:r>
            <a:r>
              <a:rPr lang="en-US" sz="2800" b="1" dirty="0">
                <a:latin typeface="+mn-lt"/>
              </a:rPr>
              <a:t> </a:t>
            </a:r>
            <a:r>
              <a:rPr lang="en-US" sz="2800" b="1" dirty="0" err="1">
                <a:latin typeface="+mn-lt"/>
              </a:rPr>
              <a:t>kasus</a:t>
            </a:r>
            <a:r>
              <a:rPr lang="en-US" sz="2800" b="1" dirty="0">
                <a:latin typeface="+mn-lt"/>
              </a:rPr>
              <a:t> Dengue </a:t>
            </a:r>
            <a:br>
              <a:rPr lang="en-US" sz="2800" b="1" dirty="0">
                <a:latin typeface="+mn-lt"/>
              </a:rPr>
            </a:br>
            <a:r>
              <a:rPr lang="en-US" sz="2800" b="1" dirty="0" err="1">
                <a:latin typeface="+mn-lt"/>
              </a:rPr>
              <a:t>Pada</a:t>
            </a:r>
            <a:r>
              <a:rPr lang="en-US" sz="2800" b="1" dirty="0">
                <a:latin typeface="+mn-lt"/>
              </a:rPr>
              <a:t> </a:t>
            </a:r>
            <a:r>
              <a:rPr lang="en-US" sz="2800" b="1" dirty="0" err="1">
                <a:latin typeface="+mn-lt"/>
              </a:rPr>
              <a:t>sampai</a:t>
            </a:r>
            <a:r>
              <a:rPr lang="en-US" sz="2800" b="1" dirty="0">
                <a:latin typeface="+mn-lt"/>
              </a:rPr>
              <a:t> 8 </a:t>
            </a:r>
            <a:r>
              <a:rPr lang="en-US" sz="2800" b="1" dirty="0" err="1">
                <a:latin typeface="+mn-lt"/>
              </a:rPr>
              <a:t>Juni</a:t>
            </a:r>
            <a:r>
              <a:rPr lang="en-US" sz="2800" b="1" dirty="0">
                <a:latin typeface="+mn-lt"/>
              </a:rPr>
              <a:t> 2023, </a:t>
            </a:r>
            <a:r>
              <a:rPr lang="en-US" sz="2800" b="1" dirty="0" err="1">
                <a:latin typeface="+mn-lt"/>
              </a:rPr>
              <a:t>oleh</a:t>
            </a:r>
            <a:r>
              <a:rPr lang="en-US" sz="2800" b="1" dirty="0">
                <a:latin typeface="+mn-lt"/>
              </a:rPr>
              <a:t> WHO </a:t>
            </a:r>
            <a:r>
              <a:rPr lang="en-US" sz="2800" b="1" dirty="0" err="1">
                <a:latin typeface="+mn-lt"/>
              </a:rPr>
              <a:t>pada</a:t>
            </a:r>
            <a:r>
              <a:rPr lang="en-US" sz="2800" b="1" dirty="0">
                <a:latin typeface="+mn-lt"/>
              </a:rPr>
              <a:t> </a:t>
            </a:r>
            <a:r>
              <a:rPr lang="en-US" sz="2800" b="1" dirty="0" err="1">
                <a:latin typeface="+mn-lt"/>
              </a:rPr>
              <a:t>tingkat</a:t>
            </a:r>
            <a:r>
              <a:rPr lang="en-US" sz="2800" b="1" dirty="0">
                <a:latin typeface="+mn-lt"/>
              </a:rPr>
              <a:t> global, </a:t>
            </a:r>
            <a:r>
              <a:rPr lang="en-US" sz="2800" b="1" dirty="0" err="1">
                <a:latin typeface="+mn-lt"/>
              </a:rPr>
              <a:t>dilaporkan</a:t>
            </a:r>
            <a:r>
              <a:rPr lang="en-US" sz="2800" b="1" dirty="0">
                <a:latin typeface="+mn-lt"/>
              </a:rPr>
              <a:t> </a:t>
            </a:r>
            <a:r>
              <a:rPr lang="en-US" sz="2800" b="1" dirty="0" err="1">
                <a:latin typeface="+mn-lt"/>
              </a:rPr>
              <a:t>sebanyak</a:t>
            </a:r>
            <a:r>
              <a:rPr lang="en-US" sz="2800" b="1" dirty="0">
                <a:latin typeface="+mn-lt"/>
              </a:rPr>
              <a:t> 2.162.214 </a:t>
            </a:r>
            <a:r>
              <a:rPr lang="en-US" sz="2800" b="1" dirty="0" err="1">
                <a:latin typeface="+mn-lt"/>
              </a:rPr>
              <a:t>kasus</a:t>
            </a:r>
            <a:r>
              <a:rPr lang="en-US" sz="2800" b="1" dirty="0">
                <a:latin typeface="+mn-lt"/>
              </a:rPr>
              <a:t> </a:t>
            </a:r>
            <a:r>
              <a:rPr lang="en-US" sz="2800" b="1" dirty="0" err="1">
                <a:latin typeface="+mn-lt"/>
              </a:rPr>
              <a:t>dan</a:t>
            </a:r>
            <a:r>
              <a:rPr lang="en-US" sz="2800" b="1" dirty="0">
                <a:latin typeface="+mn-lt"/>
              </a:rPr>
              <a:t> 974 </a:t>
            </a:r>
            <a:r>
              <a:rPr lang="en-US" sz="2800" b="1" dirty="0" err="1">
                <a:latin typeface="+mn-lt"/>
              </a:rPr>
              <a:t>kematian</a:t>
            </a:r>
            <a:r>
              <a:rPr lang="en-US" sz="2800" b="1" dirty="0">
                <a:latin typeface="+mn-lt"/>
              </a:rPr>
              <a:t> </a:t>
            </a:r>
            <a:r>
              <a:rPr lang="en-US" sz="2800" b="1" dirty="0" err="1">
                <a:latin typeface="+mn-lt"/>
              </a:rPr>
              <a:t>karena</a:t>
            </a:r>
            <a:r>
              <a:rPr lang="en-US" sz="2800" b="1" dirty="0">
                <a:latin typeface="+mn-lt"/>
              </a:rPr>
              <a:t> Dengue.</a:t>
            </a:r>
            <a:endParaRPr lang="en-SG" sz="2800" dirty="0">
              <a:latin typeface="+mn-lt"/>
            </a:endParaRPr>
          </a:p>
        </p:txBody>
      </p:sp>
    </p:spTree>
    <p:extLst>
      <p:ext uri="{BB962C8B-B14F-4D97-AF65-F5344CB8AC3E}">
        <p14:creationId xmlns:p14="http://schemas.microsoft.com/office/powerpoint/2010/main" val="944367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6" name="Google Shape;366;p34"/>
          <p:cNvSpPr/>
          <p:nvPr/>
        </p:nvSpPr>
        <p:spPr>
          <a:xfrm>
            <a:off x="-492533" y="-533666"/>
            <a:ext cx="7034361" cy="2051652"/>
          </a:xfrm>
          <a:custGeom>
            <a:avLst/>
            <a:gdLst/>
            <a:ahLst/>
            <a:cxnLst/>
            <a:rect l="l" t="t" r="r" b="b"/>
            <a:pathLst>
              <a:path w="145258" h="42372" extrusionOk="0">
                <a:moveTo>
                  <a:pt x="145138" y="0"/>
                </a:moveTo>
                <a:cubicBezTo>
                  <a:pt x="144919" y="2606"/>
                  <a:pt x="144243" y="5252"/>
                  <a:pt x="143109" y="7798"/>
                </a:cubicBezTo>
                <a:cubicBezTo>
                  <a:pt x="141935" y="10444"/>
                  <a:pt x="140304" y="12970"/>
                  <a:pt x="138235" y="15318"/>
                </a:cubicBezTo>
                <a:cubicBezTo>
                  <a:pt x="134237" y="19853"/>
                  <a:pt x="129005" y="23314"/>
                  <a:pt x="123494" y="25045"/>
                </a:cubicBezTo>
                <a:cubicBezTo>
                  <a:pt x="121011" y="25822"/>
                  <a:pt x="118571" y="26150"/>
                  <a:pt x="116188" y="26150"/>
                </a:cubicBezTo>
                <a:cubicBezTo>
                  <a:pt x="109658" y="26150"/>
                  <a:pt x="103553" y="23683"/>
                  <a:pt x="98131" y="21206"/>
                </a:cubicBezTo>
                <a:cubicBezTo>
                  <a:pt x="97455" y="20907"/>
                  <a:pt x="96759" y="20589"/>
                  <a:pt x="96043" y="20231"/>
                </a:cubicBezTo>
                <a:cubicBezTo>
                  <a:pt x="92263" y="18481"/>
                  <a:pt x="88364" y="16650"/>
                  <a:pt x="84306" y="15735"/>
                </a:cubicBezTo>
                <a:cubicBezTo>
                  <a:pt x="82636" y="15363"/>
                  <a:pt x="81055" y="15176"/>
                  <a:pt x="79553" y="15176"/>
                </a:cubicBezTo>
                <a:cubicBezTo>
                  <a:pt x="76886" y="15176"/>
                  <a:pt x="74473" y="15765"/>
                  <a:pt x="72271" y="16949"/>
                </a:cubicBezTo>
                <a:cubicBezTo>
                  <a:pt x="68531" y="18978"/>
                  <a:pt x="65587" y="21962"/>
                  <a:pt x="62742" y="24866"/>
                </a:cubicBezTo>
                <a:cubicBezTo>
                  <a:pt x="59858" y="27790"/>
                  <a:pt x="56874" y="30834"/>
                  <a:pt x="53074" y="32863"/>
                </a:cubicBezTo>
                <a:cubicBezTo>
                  <a:pt x="47704" y="35745"/>
                  <a:pt x="41733" y="37239"/>
                  <a:pt x="35812" y="37239"/>
                </a:cubicBezTo>
                <a:cubicBezTo>
                  <a:pt x="33969" y="37239"/>
                  <a:pt x="32131" y="37095"/>
                  <a:pt x="30317" y="36802"/>
                </a:cubicBezTo>
                <a:cubicBezTo>
                  <a:pt x="29820" y="36722"/>
                  <a:pt x="29342" y="36643"/>
                  <a:pt x="28845" y="36543"/>
                </a:cubicBezTo>
                <a:cubicBezTo>
                  <a:pt x="24730" y="35877"/>
                  <a:pt x="20393" y="35166"/>
                  <a:pt x="16218" y="35166"/>
                </a:cubicBezTo>
                <a:cubicBezTo>
                  <a:pt x="10038" y="35166"/>
                  <a:pt x="4215" y="36724"/>
                  <a:pt x="1" y="42292"/>
                </a:cubicBezTo>
                <a:lnTo>
                  <a:pt x="80" y="42372"/>
                </a:lnTo>
                <a:cubicBezTo>
                  <a:pt x="4291" y="36829"/>
                  <a:pt x="10108" y="35276"/>
                  <a:pt x="16283" y="35276"/>
                </a:cubicBezTo>
                <a:cubicBezTo>
                  <a:pt x="20435" y="35276"/>
                  <a:pt x="24750" y="35979"/>
                  <a:pt x="28845" y="36643"/>
                </a:cubicBezTo>
                <a:cubicBezTo>
                  <a:pt x="29342" y="36722"/>
                  <a:pt x="29840" y="36822"/>
                  <a:pt x="30317" y="36901"/>
                </a:cubicBezTo>
                <a:cubicBezTo>
                  <a:pt x="32127" y="37200"/>
                  <a:pt x="33977" y="37339"/>
                  <a:pt x="35808" y="37339"/>
                </a:cubicBezTo>
                <a:cubicBezTo>
                  <a:pt x="41755" y="37339"/>
                  <a:pt x="47743" y="35847"/>
                  <a:pt x="53154" y="32962"/>
                </a:cubicBezTo>
                <a:cubicBezTo>
                  <a:pt x="56973" y="30933"/>
                  <a:pt x="59957" y="27890"/>
                  <a:pt x="62842" y="24966"/>
                </a:cubicBezTo>
                <a:cubicBezTo>
                  <a:pt x="65686" y="22081"/>
                  <a:pt x="68630" y="19077"/>
                  <a:pt x="72350" y="17088"/>
                </a:cubicBezTo>
                <a:cubicBezTo>
                  <a:pt x="74707" y="15818"/>
                  <a:pt x="77137" y="15306"/>
                  <a:pt x="79587" y="15306"/>
                </a:cubicBezTo>
                <a:cubicBezTo>
                  <a:pt x="85160" y="15306"/>
                  <a:pt x="90841" y="17958"/>
                  <a:pt x="96023" y="20390"/>
                </a:cubicBezTo>
                <a:cubicBezTo>
                  <a:pt x="96739" y="20709"/>
                  <a:pt x="97415" y="21027"/>
                  <a:pt x="98092" y="21365"/>
                </a:cubicBezTo>
                <a:cubicBezTo>
                  <a:pt x="103522" y="23852"/>
                  <a:pt x="109629" y="26298"/>
                  <a:pt x="116174" y="26298"/>
                </a:cubicBezTo>
                <a:cubicBezTo>
                  <a:pt x="118561" y="26298"/>
                  <a:pt x="121028" y="25980"/>
                  <a:pt x="123514" y="25184"/>
                </a:cubicBezTo>
                <a:cubicBezTo>
                  <a:pt x="129025" y="23454"/>
                  <a:pt x="134316" y="19992"/>
                  <a:pt x="138315" y="15417"/>
                </a:cubicBezTo>
                <a:cubicBezTo>
                  <a:pt x="140383" y="13070"/>
                  <a:pt x="142015" y="10543"/>
                  <a:pt x="143188" y="7878"/>
                </a:cubicBezTo>
                <a:cubicBezTo>
                  <a:pt x="144322" y="5312"/>
                  <a:pt x="145018" y="2686"/>
                  <a:pt x="145257" y="40"/>
                </a:cubicBezTo>
                <a:cubicBezTo>
                  <a:pt x="145197" y="0"/>
                  <a:pt x="145178" y="0"/>
                  <a:pt x="145138"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2" name="Picture 1">
            <a:extLst>
              <a:ext uri="{FF2B5EF4-FFF2-40B4-BE49-F238E27FC236}">
                <a16:creationId xmlns:a16="http://schemas.microsoft.com/office/drawing/2014/main" id="{6E83D12C-B32C-BCBB-4885-2F10FA2F6865}"/>
              </a:ext>
            </a:extLst>
          </p:cNvPr>
          <p:cNvPicPr>
            <a:picLocks noChangeAspect="1"/>
          </p:cNvPicPr>
          <p:nvPr/>
        </p:nvPicPr>
        <p:blipFill rotWithShape="1">
          <a:blip r:embed="rId3"/>
          <a:srcRect t="84161"/>
          <a:stretch/>
        </p:blipFill>
        <p:spPr>
          <a:xfrm>
            <a:off x="2764525" y="6150675"/>
            <a:ext cx="6248361" cy="858115"/>
          </a:xfrm>
          <a:prstGeom prst="rect">
            <a:avLst/>
          </a:prstGeom>
        </p:spPr>
      </p:pic>
      <p:pic>
        <p:nvPicPr>
          <p:cNvPr id="3" name="Google Shape;42;p1">
            <a:extLst>
              <a:ext uri="{FF2B5EF4-FFF2-40B4-BE49-F238E27FC236}">
                <a16:creationId xmlns:a16="http://schemas.microsoft.com/office/drawing/2014/main" id="{D63B36CD-ADBF-F1B2-48BA-2751B20188D9}"/>
              </a:ext>
            </a:extLst>
          </p:cNvPr>
          <p:cNvPicPr preferRelativeResize="0"/>
          <p:nvPr/>
        </p:nvPicPr>
        <p:blipFill rotWithShape="1">
          <a:blip r:embed="rId4">
            <a:alphaModFix/>
          </a:blip>
          <a:srcRect/>
          <a:stretch/>
        </p:blipFill>
        <p:spPr>
          <a:xfrm>
            <a:off x="10880506" y="107109"/>
            <a:ext cx="974577" cy="933776"/>
          </a:xfrm>
          <a:prstGeom prst="rect">
            <a:avLst/>
          </a:prstGeom>
          <a:noFill/>
          <a:ln>
            <a:noFill/>
          </a:ln>
        </p:spPr>
      </p:pic>
      <p:graphicFrame>
        <p:nvGraphicFramePr>
          <p:cNvPr id="4" name="Chart 3">
            <a:extLst>
              <a:ext uri="{FF2B5EF4-FFF2-40B4-BE49-F238E27FC236}">
                <a16:creationId xmlns:a16="http://schemas.microsoft.com/office/drawing/2014/main" id="{8439BC38-3559-B932-371E-3EC41E25D4BE}"/>
              </a:ext>
            </a:extLst>
          </p:cNvPr>
          <p:cNvGraphicFramePr/>
          <p:nvPr/>
        </p:nvGraphicFramePr>
        <p:xfrm>
          <a:off x="6278639" y="2269508"/>
          <a:ext cx="6145008" cy="43102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102B51D0-7B29-AF02-0534-8D8B1F3C737B}"/>
              </a:ext>
            </a:extLst>
          </p:cNvPr>
          <p:cNvGraphicFramePr/>
          <p:nvPr/>
        </p:nvGraphicFramePr>
        <p:xfrm>
          <a:off x="256277" y="492159"/>
          <a:ext cx="5839724" cy="4310224"/>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05D5E68C-76D8-0130-C710-BE57DA867703}"/>
              </a:ext>
            </a:extLst>
          </p:cNvPr>
          <p:cNvSpPr txBox="1"/>
          <p:nvPr/>
        </p:nvSpPr>
        <p:spPr>
          <a:xfrm>
            <a:off x="219580" y="4860975"/>
            <a:ext cx="4620768" cy="461665"/>
          </a:xfrm>
          <a:prstGeom prst="rect">
            <a:avLst/>
          </a:prstGeom>
          <a:noFill/>
        </p:spPr>
        <p:txBody>
          <a:bodyPr wrap="square" rtlCol="0">
            <a:spAutoFit/>
          </a:bodyPr>
          <a:lstStyle/>
          <a:p>
            <a:r>
              <a:rPr lang="en-US" sz="2400" dirty="0"/>
              <a:t>* M10 : Belum </a:t>
            </a:r>
            <a:r>
              <a:rPr lang="en-US" sz="2400" dirty="0" err="1"/>
              <a:t>semua</a:t>
            </a:r>
            <a:r>
              <a:rPr lang="en-US" sz="2400" dirty="0"/>
              <a:t> </a:t>
            </a:r>
            <a:r>
              <a:rPr lang="en-US" sz="2400" dirty="0" err="1"/>
              <a:t>melaporkan</a:t>
            </a:r>
            <a:r>
              <a:rPr lang="en-US" sz="2400" dirty="0"/>
              <a:t> </a:t>
            </a:r>
            <a:endParaRPr lang="en-ID" sz="2400" dirty="0"/>
          </a:p>
        </p:txBody>
      </p:sp>
      <p:sp>
        <p:nvSpPr>
          <p:cNvPr id="10" name="TextBox 9">
            <a:extLst>
              <a:ext uri="{FF2B5EF4-FFF2-40B4-BE49-F238E27FC236}">
                <a16:creationId xmlns:a16="http://schemas.microsoft.com/office/drawing/2014/main" id="{A2654220-E461-721E-21A7-69E38D661F69}"/>
              </a:ext>
            </a:extLst>
          </p:cNvPr>
          <p:cNvSpPr txBox="1"/>
          <p:nvPr/>
        </p:nvSpPr>
        <p:spPr>
          <a:xfrm>
            <a:off x="85344" y="5486400"/>
            <a:ext cx="6145008" cy="1569660"/>
          </a:xfrm>
          <a:prstGeom prst="rect">
            <a:avLst/>
          </a:prstGeom>
          <a:solidFill>
            <a:schemeClr val="accent5">
              <a:lumMod val="75000"/>
            </a:schemeClr>
          </a:solidFill>
        </p:spPr>
        <p:txBody>
          <a:bodyPr wrap="square" rtlCol="0">
            <a:spAutoFit/>
          </a:bodyPr>
          <a:lstStyle/>
          <a:p>
            <a:r>
              <a:rPr lang="en-US" sz="2400" dirty="0">
                <a:solidFill>
                  <a:schemeClr val="bg1"/>
                </a:solidFill>
              </a:rPr>
              <a:t>Bila </a:t>
            </a:r>
            <a:r>
              <a:rPr lang="en-US" sz="2400" dirty="0" err="1">
                <a:solidFill>
                  <a:schemeClr val="bg1"/>
                </a:solidFill>
              </a:rPr>
              <a:t>tidak</a:t>
            </a:r>
            <a:r>
              <a:rPr lang="en-US" sz="2400" dirty="0">
                <a:solidFill>
                  <a:schemeClr val="bg1"/>
                </a:solidFill>
              </a:rPr>
              <a:t> </a:t>
            </a:r>
            <a:r>
              <a:rPr lang="en-US" sz="2400" dirty="0" err="1">
                <a:solidFill>
                  <a:schemeClr val="bg1"/>
                </a:solidFill>
              </a:rPr>
              <a:t>diupayakan</a:t>
            </a:r>
            <a:r>
              <a:rPr lang="en-US" sz="2400" dirty="0">
                <a:solidFill>
                  <a:schemeClr val="bg1"/>
                </a:solidFill>
              </a:rPr>
              <a:t> </a:t>
            </a:r>
            <a:r>
              <a:rPr lang="en-US" sz="2400" dirty="0" err="1">
                <a:solidFill>
                  <a:schemeClr val="bg1"/>
                </a:solidFill>
              </a:rPr>
              <a:t>pengendalian</a:t>
            </a:r>
            <a:r>
              <a:rPr lang="en-US" sz="2400" dirty="0">
                <a:solidFill>
                  <a:schemeClr val="bg1"/>
                </a:solidFill>
              </a:rPr>
              <a:t> </a:t>
            </a:r>
            <a:r>
              <a:rPr lang="en-US" sz="2400" dirty="0" err="1">
                <a:solidFill>
                  <a:schemeClr val="bg1"/>
                </a:solidFill>
              </a:rPr>
              <a:t>kasus</a:t>
            </a:r>
            <a:r>
              <a:rPr lang="en-US" sz="2400" dirty="0">
                <a:solidFill>
                  <a:schemeClr val="bg1"/>
                </a:solidFill>
              </a:rPr>
              <a:t> </a:t>
            </a:r>
            <a:r>
              <a:rPr lang="en-US" sz="2400" dirty="0" err="1">
                <a:solidFill>
                  <a:schemeClr val="bg1"/>
                </a:solidFill>
              </a:rPr>
              <a:t>secara</a:t>
            </a:r>
            <a:r>
              <a:rPr lang="en-US" sz="2400" dirty="0">
                <a:solidFill>
                  <a:schemeClr val="bg1"/>
                </a:solidFill>
              </a:rPr>
              <a:t> massif, </a:t>
            </a:r>
            <a:r>
              <a:rPr lang="en-US" sz="2400" dirty="0" err="1">
                <a:solidFill>
                  <a:schemeClr val="bg1"/>
                </a:solidFill>
              </a:rPr>
              <a:t>maka</a:t>
            </a:r>
            <a:r>
              <a:rPr lang="en-US" sz="2400" dirty="0">
                <a:solidFill>
                  <a:schemeClr val="bg1"/>
                </a:solidFill>
              </a:rPr>
              <a:t> </a:t>
            </a:r>
            <a:r>
              <a:rPr lang="en-US" sz="2400" dirty="0" err="1">
                <a:solidFill>
                  <a:schemeClr val="bg1"/>
                </a:solidFill>
              </a:rPr>
              <a:t>jumlah</a:t>
            </a:r>
            <a:r>
              <a:rPr lang="en-US" sz="2400" dirty="0">
                <a:solidFill>
                  <a:schemeClr val="bg1"/>
                </a:solidFill>
              </a:rPr>
              <a:t> </a:t>
            </a:r>
            <a:r>
              <a:rPr lang="en-US" sz="2400" dirty="0" err="1">
                <a:solidFill>
                  <a:schemeClr val="bg1"/>
                </a:solidFill>
              </a:rPr>
              <a:t>kasus</a:t>
            </a:r>
            <a:r>
              <a:rPr lang="en-US" sz="2400" dirty="0">
                <a:solidFill>
                  <a:schemeClr val="bg1"/>
                </a:solidFill>
              </a:rPr>
              <a:t> dan </a:t>
            </a:r>
            <a:r>
              <a:rPr lang="en-US" sz="2400" dirty="0" err="1">
                <a:solidFill>
                  <a:schemeClr val="bg1"/>
                </a:solidFill>
              </a:rPr>
              <a:t>kematian</a:t>
            </a:r>
            <a:r>
              <a:rPr lang="en-US" sz="2400" dirty="0">
                <a:solidFill>
                  <a:schemeClr val="bg1"/>
                </a:solidFill>
              </a:rPr>
              <a:t> </a:t>
            </a:r>
            <a:r>
              <a:rPr lang="en-US" sz="2400" dirty="0" err="1">
                <a:solidFill>
                  <a:schemeClr val="bg1"/>
                </a:solidFill>
              </a:rPr>
              <a:t>tahun</a:t>
            </a:r>
            <a:r>
              <a:rPr lang="en-US" sz="2400" dirty="0">
                <a:solidFill>
                  <a:schemeClr val="bg1"/>
                </a:solidFill>
              </a:rPr>
              <a:t> 2024 </a:t>
            </a:r>
            <a:r>
              <a:rPr lang="en-US" sz="2400" dirty="0" err="1">
                <a:solidFill>
                  <a:schemeClr val="bg1"/>
                </a:solidFill>
              </a:rPr>
              <a:t>akan</a:t>
            </a:r>
            <a:r>
              <a:rPr lang="en-US" sz="2400" dirty="0">
                <a:solidFill>
                  <a:schemeClr val="bg1"/>
                </a:solidFill>
              </a:rPr>
              <a:t> naik </a:t>
            </a:r>
            <a:r>
              <a:rPr lang="en-US" sz="2400" dirty="0" err="1">
                <a:solidFill>
                  <a:schemeClr val="bg1"/>
                </a:solidFill>
              </a:rPr>
              <a:t>lebih</a:t>
            </a:r>
            <a:r>
              <a:rPr lang="en-US" sz="2400" dirty="0">
                <a:solidFill>
                  <a:schemeClr val="bg1"/>
                </a:solidFill>
              </a:rPr>
              <a:t> </a:t>
            </a:r>
            <a:r>
              <a:rPr lang="en-US" sz="2400" dirty="0" err="1">
                <a:solidFill>
                  <a:schemeClr val="bg1"/>
                </a:solidFill>
              </a:rPr>
              <a:t>dari</a:t>
            </a:r>
            <a:r>
              <a:rPr lang="en-US" sz="2400" dirty="0">
                <a:solidFill>
                  <a:schemeClr val="bg1"/>
                </a:solidFill>
              </a:rPr>
              <a:t>  2x </a:t>
            </a:r>
            <a:r>
              <a:rPr lang="en-US" sz="2400" dirty="0" err="1">
                <a:solidFill>
                  <a:schemeClr val="bg1"/>
                </a:solidFill>
              </a:rPr>
              <a:t>lipat</a:t>
            </a:r>
            <a:r>
              <a:rPr lang="en-US" sz="2400" dirty="0">
                <a:solidFill>
                  <a:schemeClr val="bg1"/>
                </a:solidFill>
              </a:rPr>
              <a:t> </a:t>
            </a:r>
            <a:r>
              <a:rPr lang="en-US" sz="2400" dirty="0" err="1">
                <a:solidFill>
                  <a:schemeClr val="bg1"/>
                </a:solidFill>
              </a:rPr>
              <a:t>jumlah</a:t>
            </a:r>
            <a:r>
              <a:rPr lang="en-US" sz="2400" dirty="0">
                <a:solidFill>
                  <a:schemeClr val="bg1"/>
                </a:solidFill>
              </a:rPr>
              <a:t> </a:t>
            </a:r>
            <a:r>
              <a:rPr lang="en-US" sz="2400" dirty="0" err="1">
                <a:solidFill>
                  <a:schemeClr val="bg1"/>
                </a:solidFill>
              </a:rPr>
              <a:t>kasus</a:t>
            </a:r>
            <a:r>
              <a:rPr lang="en-US" sz="2400" dirty="0">
                <a:solidFill>
                  <a:schemeClr val="bg1"/>
                </a:solidFill>
              </a:rPr>
              <a:t> </a:t>
            </a:r>
            <a:r>
              <a:rPr lang="en-US" sz="2400" dirty="0" err="1">
                <a:solidFill>
                  <a:schemeClr val="bg1"/>
                </a:solidFill>
              </a:rPr>
              <a:t>tahun</a:t>
            </a:r>
            <a:r>
              <a:rPr lang="en-US" sz="2400" dirty="0">
                <a:solidFill>
                  <a:schemeClr val="bg1"/>
                </a:solidFill>
              </a:rPr>
              <a:t> 2023 </a:t>
            </a:r>
            <a:endParaRPr lang="en-ID" sz="24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61606"/>
            <a:ext cx="5008245" cy="862965"/>
            <a:chOff x="0" y="161606"/>
            <a:chExt cx="5008245" cy="862965"/>
          </a:xfrm>
        </p:grpSpPr>
        <p:sp>
          <p:nvSpPr>
            <p:cNvPr id="3" name="object 3"/>
            <p:cNvSpPr/>
            <p:nvPr/>
          </p:nvSpPr>
          <p:spPr>
            <a:xfrm>
              <a:off x="308037" y="161606"/>
              <a:ext cx="54610" cy="685800"/>
            </a:xfrm>
            <a:custGeom>
              <a:avLst/>
              <a:gdLst/>
              <a:ahLst/>
              <a:cxnLst/>
              <a:rect l="l" t="t" r="r" b="b"/>
              <a:pathLst>
                <a:path w="54610" h="685800">
                  <a:moveTo>
                    <a:pt x="54000" y="0"/>
                  </a:moveTo>
                  <a:lnTo>
                    <a:pt x="0" y="0"/>
                  </a:lnTo>
                  <a:lnTo>
                    <a:pt x="0" y="685799"/>
                  </a:lnTo>
                  <a:lnTo>
                    <a:pt x="54000" y="685799"/>
                  </a:lnTo>
                  <a:lnTo>
                    <a:pt x="54000" y="0"/>
                  </a:lnTo>
                  <a:close/>
                </a:path>
              </a:pathLst>
            </a:custGeom>
            <a:solidFill>
              <a:srgbClr val="4472C4"/>
            </a:solidFill>
          </p:spPr>
          <p:txBody>
            <a:bodyPr wrap="square" lIns="0" tIns="0" rIns="0" bIns="0" rtlCol="0"/>
            <a:lstStyle/>
            <a:p>
              <a:endParaRPr/>
            </a:p>
          </p:txBody>
        </p:sp>
        <p:pic>
          <p:nvPicPr>
            <p:cNvPr id="4" name="object 4"/>
            <p:cNvPicPr/>
            <p:nvPr/>
          </p:nvPicPr>
          <p:blipFill>
            <a:blip r:embed="rId2" cstate="print"/>
            <a:stretch>
              <a:fillRect/>
            </a:stretch>
          </p:blipFill>
          <p:spPr>
            <a:xfrm>
              <a:off x="0" y="243840"/>
              <a:ext cx="5007864" cy="780287"/>
            </a:xfrm>
            <a:prstGeom prst="rect">
              <a:avLst/>
            </a:prstGeom>
          </p:spPr>
        </p:pic>
        <p:sp>
          <p:nvSpPr>
            <p:cNvPr id="5" name="object 5"/>
            <p:cNvSpPr/>
            <p:nvPr/>
          </p:nvSpPr>
          <p:spPr>
            <a:xfrm>
              <a:off x="0" y="277441"/>
              <a:ext cx="4886325" cy="622935"/>
            </a:xfrm>
            <a:custGeom>
              <a:avLst/>
              <a:gdLst/>
              <a:ahLst/>
              <a:cxnLst/>
              <a:rect l="l" t="t" r="r" b="b"/>
              <a:pathLst>
                <a:path w="4886325" h="622935">
                  <a:moveTo>
                    <a:pt x="4591718" y="0"/>
                  </a:moveTo>
                  <a:lnTo>
                    <a:pt x="0" y="0"/>
                  </a:lnTo>
                  <a:lnTo>
                    <a:pt x="0" y="622846"/>
                  </a:lnTo>
                  <a:lnTo>
                    <a:pt x="4591718" y="622846"/>
                  </a:lnTo>
                  <a:lnTo>
                    <a:pt x="4639489" y="618991"/>
                  </a:lnTo>
                  <a:lnTo>
                    <a:pt x="4684805" y="607831"/>
                  </a:lnTo>
                  <a:lnTo>
                    <a:pt x="4727062" y="589973"/>
                  </a:lnTo>
                  <a:lnTo>
                    <a:pt x="4765651" y="566022"/>
                  </a:lnTo>
                  <a:lnTo>
                    <a:pt x="4799967" y="536586"/>
                  </a:lnTo>
                  <a:lnTo>
                    <a:pt x="4829404" y="502269"/>
                  </a:lnTo>
                  <a:lnTo>
                    <a:pt x="4853354" y="463680"/>
                  </a:lnTo>
                  <a:lnTo>
                    <a:pt x="4871213" y="421423"/>
                  </a:lnTo>
                  <a:lnTo>
                    <a:pt x="4882372" y="376106"/>
                  </a:lnTo>
                  <a:lnTo>
                    <a:pt x="4886227" y="328335"/>
                  </a:lnTo>
                  <a:lnTo>
                    <a:pt x="4886227" y="294510"/>
                  </a:lnTo>
                  <a:lnTo>
                    <a:pt x="4882372" y="246739"/>
                  </a:lnTo>
                  <a:lnTo>
                    <a:pt x="4871213" y="201422"/>
                  </a:lnTo>
                  <a:lnTo>
                    <a:pt x="4853354" y="159165"/>
                  </a:lnTo>
                  <a:lnTo>
                    <a:pt x="4829404" y="120576"/>
                  </a:lnTo>
                  <a:lnTo>
                    <a:pt x="4799967" y="86259"/>
                  </a:lnTo>
                  <a:lnTo>
                    <a:pt x="4765651" y="56823"/>
                  </a:lnTo>
                  <a:lnTo>
                    <a:pt x="4727062" y="32872"/>
                  </a:lnTo>
                  <a:lnTo>
                    <a:pt x="4684805" y="15014"/>
                  </a:lnTo>
                  <a:lnTo>
                    <a:pt x="4639489" y="3854"/>
                  </a:lnTo>
                  <a:lnTo>
                    <a:pt x="4591718" y="0"/>
                  </a:lnTo>
                  <a:close/>
                </a:path>
              </a:pathLst>
            </a:custGeom>
            <a:solidFill>
              <a:srgbClr val="D93783"/>
            </a:solidFill>
          </p:spPr>
          <p:txBody>
            <a:bodyPr wrap="square" lIns="0" tIns="0" rIns="0" bIns="0" rtlCol="0"/>
            <a:lstStyle/>
            <a:p>
              <a:endParaRPr/>
            </a:p>
          </p:txBody>
        </p:sp>
      </p:grpSp>
      <p:sp>
        <p:nvSpPr>
          <p:cNvPr id="6" name="object 6"/>
          <p:cNvSpPr txBox="1"/>
          <p:nvPr/>
        </p:nvSpPr>
        <p:spPr>
          <a:xfrm>
            <a:off x="211099" y="343407"/>
            <a:ext cx="3512820" cy="406400"/>
          </a:xfrm>
          <a:prstGeom prst="rect">
            <a:avLst/>
          </a:prstGeom>
        </p:spPr>
        <p:txBody>
          <a:bodyPr vert="horz" wrap="square" lIns="0" tIns="12700" rIns="0" bIns="0" rtlCol="0">
            <a:spAutoFit/>
          </a:bodyPr>
          <a:lstStyle/>
          <a:p>
            <a:pPr marL="12700">
              <a:lnSpc>
                <a:spcPct val="100000"/>
              </a:lnSpc>
              <a:spcBef>
                <a:spcPts val="100"/>
              </a:spcBef>
            </a:pPr>
            <a:r>
              <a:rPr sz="2500" b="1" spc="-55" dirty="0">
                <a:solidFill>
                  <a:srgbClr val="FFFFFF"/>
                </a:solidFill>
                <a:latin typeface="Calibri"/>
                <a:cs typeface="Calibri"/>
              </a:rPr>
              <a:t>WASPADA</a:t>
            </a:r>
            <a:r>
              <a:rPr sz="2500" b="1" spc="-40" dirty="0">
                <a:solidFill>
                  <a:srgbClr val="FFFFFF"/>
                </a:solidFill>
                <a:latin typeface="Calibri"/>
                <a:cs typeface="Calibri"/>
              </a:rPr>
              <a:t> </a:t>
            </a:r>
            <a:r>
              <a:rPr sz="2500" b="1" dirty="0">
                <a:solidFill>
                  <a:srgbClr val="FFFFFF"/>
                </a:solidFill>
                <a:latin typeface="Calibri"/>
                <a:cs typeface="Calibri"/>
              </a:rPr>
              <a:t>MUSIM</a:t>
            </a:r>
            <a:r>
              <a:rPr sz="2500" b="1" spc="-30" dirty="0">
                <a:solidFill>
                  <a:srgbClr val="FFFFFF"/>
                </a:solidFill>
                <a:latin typeface="Calibri"/>
                <a:cs typeface="Calibri"/>
              </a:rPr>
              <a:t> </a:t>
            </a:r>
            <a:r>
              <a:rPr sz="2500" b="1" spc="-20" dirty="0">
                <a:solidFill>
                  <a:srgbClr val="FFFFFF"/>
                </a:solidFill>
                <a:latin typeface="Calibri"/>
                <a:cs typeface="Calibri"/>
              </a:rPr>
              <a:t>HUJAN!</a:t>
            </a:r>
            <a:endParaRPr sz="2500">
              <a:latin typeface="Calibri"/>
              <a:cs typeface="Calibri"/>
            </a:endParaRPr>
          </a:p>
        </p:txBody>
      </p:sp>
      <p:sp>
        <p:nvSpPr>
          <p:cNvPr id="7" name="object 7"/>
          <p:cNvSpPr txBox="1"/>
          <p:nvPr/>
        </p:nvSpPr>
        <p:spPr>
          <a:xfrm>
            <a:off x="699281" y="6324091"/>
            <a:ext cx="9643745" cy="385445"/>
          </a:xfrm>
          <a:prstGeom prst="rect">
            <a:avLst/>
          </a:prstGeom>
        </p:spPr>
        <p:txBody>
          <a:bodyPr vert="horz" wrap="square" lIns="0" tIns="14604" rIns="0" bIns="0" rtlCol="0">
            <a:spAutoFit/>
          </a:bodyPr>
          <a:lstStyle/>
          <a:p>
            <a:pPr marL="12700" marR="5080" algn="just">
              <a:lnSpc>
                <a:spcPct val="97800"/>
              </a:lnSpc>
              <a:spcBef>
                <a:spcPts val="114"/>
              </a:spcBef>
            </a:pPr>
            <a:r>
              <a:rPr sz="600" spc="-5" dirty="0">
                <a:latin typeface="Calibri"/>
                <a:cs typeface="Calibri"/>
              </a:rPr>
              <a:t>1. BMKG. 2023. Prakiraan Musim Hujan 2023/2024 di Indonesia. Tersedia di</a:t>
            </a:r>
            <a:r>
              <a:rPr sz="600" spc="-5" dirty="0">
                <a:solidFill>
                  <a:srgbClr val="0563C1"/>
                </a:solidFill>
                <a:latin typeface="Calibri"/>
                <a:cs typeface="Calibri"/>
              </a:rPr>
              <a:t> </a:t>
            </a:r>
            <a:r>
              <a:rPr sz="600" u="sng" spc="-5" dirty="0">
                <a:solidFill>
                  <a:srgbClr val="0563C1"/>
                </a:solidFill>
                <a:uFill>
                  <a:solidFill>
                    <a:srgbClr val="0563C1"/>
                  </a:solidFill>
                </a:uFill>
                <a:latin typeface="Calibri"/>
                <a:cs typeface="Calibri"/>
              </a:rPr>
              <a:t>https:</a:t>
            </a:r>
            <a:r>
              <a:rPr sz="600" u="sng" spc="-5" dirty="0">
                <a:solidFill>
                  <a:srgbClr val="0563C1"/>
                </a:solidFill>
                <a:uFill>
                  <a:solidFill>
                    <a:srgbClr val="0563C1"/>
                  </a:solidFill>
                </a:uFill>
                <a:latin typeface="Calibri"/>
                <a:cs typeface="Calibri"/>
                <a:hlinkClick r:id="rId3"/>
              </a:rPr>
              <a:t>//w</a:t>
            </a:r>
            <a:r>
              <a:rPr sz="600" u="sng" spc="-5" dirty="0">
                <a:solidFill>
                  <a:srgbClr val="0563C1"/>
                </a:solidFill>
                <a:uFill>
                  <a:solidFill>
                    <a:srgbClr val="0563C1"/>
                  </a:solidFill>
                </a:uFill>
                <a:latin typeface="Calibri"/>
                <a:cs typeface="Calibri"/>
              </a:rPr>
              <a:t>ww</a:t>
            </a:r>
            <a:r>
              <a:rPr sz="600" u="sng" spc="-5" dirty="0">
                <a:solidFill>
                  <a:srgbClr val="0563C1"/>
                </a:solidFill>
                <a:uFill>
                  <a:solidFill>
                    <a:srgbClr val="0563C1"/>
                  </a:solidFill>
                </a:uFill>
                <a:latin typeface="Calibri"/>
                <a:cs typeface="Calibri"/>
                <a:hlinkClick r:id="rId3"/>
              </a:rPr>
              <a:t>.bmkg.go.id/iklim/prakiraan-musim.bmk</a:t>
            </a:r>
            <a:r>
              <a:rPr sz="600" spc="-5" dirty="0">
                <a:solidFill>
                  <a:srgbClr val="0563C1"/>
                </a:solidFill>
                <a:latin typeface="Calibri"/>
                <a:cs typeface="Calibri"/>
                <a:hlinkClick r:id="rId3"/>
              </a:rPr>
              <a:t>g</a:t>
            </a:r>
            <a:r>
              <a:rPr sz="600" spc="-5" dirty="0">
                <a:latin typeface="Calibri"/>
                <a:cs typeface="Calibri"/>
                <a:hlinkClick r:id="rId3"/>
              </a:rPr>
              <a:t>. </a:t>
            </a:r>
            <a:r>
              <a:rPr sz="600" dirty="0">
                <a:latin typeface="Calibri"/>
                <a:cs typeface="Calibri"/>
              </a:rPr>
              <a:t>Diakses </a:t>
            </a:r>
            <a:r>
              <a:rPr sz="600" spc="-5" dirty="0">
                <a:latin typeface="Calibri"/>
                <a:cs typeface="Calibri"/>
              </a:rPr>
              <a:t>pada 22 Desember 2023. 2. Kementerian Kesehatan RI. 2020. Kepmenkes RI. Keputusan Menteri Kesehatan Republik Indonesia </a:t>
            </a:r>
            <a:r>
              <a:rPr sz="600" dirty="0">
                <a:latin typeface="Calibri"/>
                <a:cs typeface="Calibri"/>
              </a:rPr>
              <a:t>No </a:t>
            </a:r>
            <a:r>
              <a:rPr sz="600" spc="-5" dirty="0">
                <a:latin typeface="Calibri"/>
                <a:cs typeface="Calibri"/>
              </a:rPr>
              <a:t>HK.01.07/MENKES/9845/2020 Tentang </a:t>
            </a:r>
            <a:r>
              <a:rPr sz="600" dirty="0">
                <a:latin typeface="Calibri"/>
                <a:cs typeface="Calibri"/>
              </a:rPr>
              <a:t> </a:t>
            </a:r>
            <a:r>
              <a:rPr sz="600" spc="-5" dirty="0">
                <a:latin typeface="Calibri"/>
                <a:cs typeface="Calibri"/>
              </a:rPr>
              <a:t>Pedoman Nasional Pelayanan Kedokteran Tata Laksana Infeksi </a:t>
            </a:r>
            <a:r>
              <a:rPr sz="600" dirty="0">
                <a:latin typeface="Calibri"/>
                <a:cs typeface="Calibri"/>
              </a:rPr>
              <a:t>Dengue </a:t>
            </a:r>
            <a:r>
              <a:rPr sz="600" spc="-5" dirty="0">
                <a:latin typeface="Calibri"/>
                <a:cs typeface="Calibri"/>
              </a:rPr>
              <a:t>pada </a:t>
            </a:r>
            <a:r>
              <a:rPr sz="600" dirty="0">
                <a:latin typeface="Calibri"/>
                <a:cs typeface="Calibri"/>
              </a:rPr>
              <a:t>Dewasa. </a:t>
            </a:r>
            <a:r>
              <a:rPr sz="600" spc="-5" dirty="0">
                <a:latin typeface="Calibri"/>
                <a:cs typeface="Calibri"/>
              </a:rPr>
              <a:t>Indonesia: Republik Indonesia. 3. Kementerian Kesehatan Republik Indonesia. 2023. Tersedia di</a:t>
            </a:r>
            <a:r>
              <a:rPr sz="600" spc="-5" dirty="0">
                <a:solidFill>
                  <a:srgbClr val="0563C1"/>
                </a:solidFill>
                <a:latin typeface="Calibri"/>
                <a:cs typeface="Calibri"/>
              </a:rPr>
              <a:t> </a:t>
            </a:r>
            <a:r>
              <a:rPr sz="600" u="sng" spc="-5" dirty="0">
                <a:solidFill>
                  <a:srgbClr val="0563C1"/>
                </a:solidFill>
                <a:uFill>
                  <a:solidFill>
                    <a:srgbClr val="0563C1"/>
                  </a:solidFill>
                </a:uFill>
                <a:latin typeface="Calibri"/>
                <a:cs typeface="Calibri"/>
              </a:rPr>
              <a:t>https://sehatnegeriku.kemkes.go.id/baca/umum/20231124/5044313/inovasi-wolbachia-cara-ampuh-dan-hemat-kendalikan</a:t>
            </a:r>
            <a:r>
              <a:rPr sz="600" spc="-5" dirty="0">
                <a:solidFill>
                  <a:srgbClr val="0563C1"/>
                </a:solidFill>
                <a:latin typeface="Calibri"/>
                <a:cs typeface="Calibri"/>
              </a:rPr>
              <a:t>- </a:t>
            </a:r>
            <a:r>
              <a:rPr sz="600" dirty="0">
                <a:solidFill>
                  <a:srgbClr val="0563C1"/>
                </a:solidFill>
                <a:latin typeface="Calibri"/>
                <a:cs typeface="Calibri"/>
              </a:rPr>
              <a:t> </a:t>
            </a:r>
            <a:r>
              <a:rPr sz="600" u="sng" spc="-5" dirty="0">
                <a:solidFill>
                  <a:srgbClr val="0563C1"/>
                </a:solidFill>
                <a:uFill>
                  <a:solidFill>
                    <a:srgbClr val="0563C1"/>
                  </a:solidFill>
                </a:uFill>
                <a:latin typeface="Calibri"/>
                <a:cs typeface="Calibri"/>
              </a:rPr>
              <a:t>demam-berdarah/</a:t>
            </a:r>
            <a:r>
              <a:rPr sz="600" spc="-5" dirty="0">
                <a:latin typeface="Calibri"/>
                <a:cs typeface="Calibri"/>
              </a:rPr>
              <a:t>. </a:t>
            </a:r>
            <a:r>
              <a:rPr sz="600" dirty="0">
                <a:latin typeface="Calibri"/>
                <a:cs typeface="Calibri"/>
              </a:rPr>
              <a:t>Diakses </a:t>
            </a:r>
            <a:r>
              <a:rPr sz="600" spc="-5" dirty="0">
                <a:latin typeface="Calibri"/>
                <a:cs typeface="Calibri"/>
              </a:rPr>
              <a:t>pada 22 Desember 2023. 4. Pemerintah Kalimantan Barat. 2023. </a:t>
            </a:r>
            <a:r>
              <a:rPr sz="600" spc="-5" dirty="0">
                <a:solidFill>
                  <a:srgbClr val="111111"/>
                </a:solidFill>
                <a:latin typeface="Calibri"/>
                <a:cs typeface="Calibri"/>
              </a:rPr>
              <a:t>Update Data </a:t>
            </a:r>
            <a:r>
              <a:rPr sz="600" dirty="0">
                <a:solidFill>
                  <a:srgbClr val="111111"/>
                </a:solidFill>
                <a:latin typeface="Calibri"/>
                <a:cs typeface="Calibri"/>
              </a:rPr>
              <a:t>DBD </a:t>
            </a:r>
            <a:r>
              <a:rPr sz="600" spc="-5" dirty="0">
                <a:solidFill>
                  <a:srgbClr val="111111"/>
                </a:solidFill>
                <a:latin typeface="Calibri"/>
                <a:cs typeface="Calibri"/>
              </a:rPr>
              <a:t>Sanggau per </a:t>
            </a:r>
            <a:r>
              <a:rPr sz="600" dirty="0">
                <a:solidFill>
                  <a:srgbClr val="111111"/>
                </a:solidFill>
                <a:latin typeface="Calibri"/>
                <a:cs typeface="Calibri"/>
              </a:rPr>
              <a:t>6 </a:t>
            </a:r>
            <a:r>
              <a:rPr sz="600" spc="-5" dirty="0">
                <a:solidFill>
                  <a:srgbClr val="111111"/>
                </a:solidFill>
                <a:latin typeface="Calibri"/>
                <a:cs typeface="Calibri"/>
              </a:rPr>
              <a:t>Desember 2023, Penderita 406, Meninggal Jadi 15 Orang. Tersedia di</a:t>
            </a:r>
            <a:r>
              <a:rPr sz="600" spc="-5" dirty="0">
                <a:solidFill>
                  <a:srgbClr val="0563C1"/>
                </a:solidFill>
                <a:latin typeface="Calibri"/>
                <a:cs typeface="Calibri"/>
              </a:rPr>
              <a:t> </a:t>
            </a:r>
            <a:r>
              <a:rPr sz="600" u="sng" spc="-5" dirty="0">
                <a:solidFill>
                  <a:srgbClr val="0563C1"/>
                </a:solidFill>
                <a:uFill>
                  <a:solidFill>
                    <a:srgbClr val="0563C1"/>
                  </a:solidFill>
                </a:uFill>
                <a:latin typeface="Calibri"/>
                <a:cs typeface="Calibri"/>
              </a:rPr>
              <a:t>https://kabar.sanggau.go.id/2023/12/07/update-data-dbd-sanggau-per-6-desember-2023-penderita-406</a:t>
            </a:r>
            <a:r>
              <a:rPr sz="600" spc="-5" dirty="0">
                <a:solidFill>
                  <a:srgbClr val="0563C1"/>
                </a:solidFill>
                <a:latin typeface="Calibri"/>
                <a:cs typeface="Calibri"/>
              </a:rPr>
              <a:t>- </a:t>
            </a:r>
            <a:r>
              <a:rPr sz="600" dirty="0">
                <a:solidFill>
                  <a:srgbClr val="0563C1"/>
                </a:solidFill>
                <a:latin typeface="Calibri"/>
                <a:cs typeface="Calibri"/>
              </a:rPr>
              <a:t> </a:t>
            </a:r>
            <a:r>
              <a:rPr sz="600" u="sng" spc="-5" dirty="0">
                <a:solidFill>
                  <a:srgbClr val="0563C1"/>
                </a:solidFill>
                <a:uFill>
                  <a:solidFill>
                    <a:srgbClr val="0563C1"/>
                  </a:solidFill>
                </a:uFill>
                <a:latin typeface="Calibri"/>
                <a:cs typeface="Calibri"/>
              </a:rPr>
              <a:t>meninggal-jadi-15-orang</a:t>
            </a:r>
            <a:r>
              <a:rPr sz="600" spc="-5" dirty="0">
                <a:solidFill>
                  <a:srgbClr val="0563C1"/>
                </a:solidFill>
                <a:latin typeface="Calibri"/>
                <a:cs typeface="Calibri"/>
              </a:rPr>
              <a:t>/</a:t>
            </a:r>
            <a:r>
              <a:rPr sz="600" spc="-5" dirty="0">
                <a:latin typeface="Calibri"/>
                <a:cs typeface="Calibri"/>
              </a:rPr>
              <a:t>.</a:t>
            </a:r>
            <a:r>
              <a:rPr sz="600" dirty="0">
                <a:latin typeface="Calibri"/>
                <a:cs typeface="Calibri"/>
              </a:rPr>
              <a:t> Diakses </a:t>
            </a:r>
            <a:r>
              <a:rPr sz="600" spc="-5" dirty="0">
                <a:latin typeface="Calibri"/>
                <a:cs typeface="Calibri"/>
              </a:rPr>
              <a:t>pada</a:t>
            </a:r>
            <a:r>
              <a:rPr sz="600" dirty="0">
                <a:latin typeface="Calibri"/>
                <a:cs typeface="Calibri"/>
              </a:rPr>
              <a:t> </a:t>
            </a:r>
            <a:r>
              <a:rPr sz="600" spc="-5" dirty="0">
                <a:latin typeface="Calibri"/>
                <a:cs typeface="Calibri"/>
              </a:rPr>
              <a:t>22 Desember</a:t>
            </a:r>
            <a:r>
              <a:rPr sz="600" spc="5" dirty="0">
                <a:latin typeface="Calibri"/>
                <a:cs typeface="Calibri"/>
              </a:rPr>
              <a:t> </a:t>
            </a:r>
            <a:r>
              <a:rPr sz="600" spc="-5" dirty="0">
                <a:latin typeface="Calibri"/>
                <a:cs typeface="Calibri"/>
              </a:rPr>
              <a:t>2023.</a:t>
            </a:r>
            <a:endParaRPr sz="600">
              <a:latin typeface="Calibri"/>
              <a:cs typeface="Calibri"/>
            </a:endParaRPr>
          </a:p>
        </p:txBody>
      </p:sp>
      <p:sp>
        <p:nvSpPr>
          <p:cNvPr id="8" name="object 8"/>
          <p:cNvSpPr txBox="1"/>
          <p:nvPr/>
        </p:nvSpPr>
        <p:spPr>
          <a:xfrm>
            <a:off x="8407644" y="1620012"/>
            <a:ext cx="3372485" cy="4048760"/>
          </a:xfrm>
          <a:prstGeom prst="rect">
            <a:avLst/>
          </a:prstGeom>
        </p:spPr>
        <p:txBody>
          <a:bodyPr vert="horz" wrap="square" lIns="0" tIns="12700" rIns="0" bIns="0" rtlCol="0">
            <a:spAutoFit/>
          </a:bodyPr>
          <a:lstStyle/>
          <a:p>
            <a:pPr marL="37465" marR="30480" algn="ctr">
              <a:lnSpc>
                <a:spcPct val="100000"/>
              </a:lnSpc>
              <a:spcBef>
                <a:spcPts val="100"/>
              </a:spcBef>
            </a:pPr>
            <a:r>
              <a:rPr sz="4400" b="1" spc="-5" dirty="0">
                <a:solidFill>
                  <a:srgbClr val="1EB0BD"/>
                </a:solidFill>
                <a:latin typeface="Calibri"/>
                <a:cs typeface="Calibri"/>
              </a:rPr>
              <a:t>Dengue</a:t>
            </a:r>
            <a:r>
              <a:rPr sz="4400" b="1" spc="-70" dirty="0">
                <a:solidFill>
                  <a:srgbClr val="1EB0BD"/>
                </a:solidFill>
                <a:latin typeface="Calibri"/>
                <a:cs typeface="Calibri"/>
              </a:rPr>
              <a:t> </a:t>
            </a:r>
            <a:r>
              <a:rPr sz="4400" b="1" spc="-5" dirty="0">
                <a:solidFill>
                  <a:srgbClr val="1EB0BD"/>
                </a:solidFill>
                <a:latin typeface="Calibri"/>
                <a:cs typeface="Calibri"/>
              </a:rPr>
              <a:t>masih </a:t>
            </a:r>
            <a:r>
              <a:rPr sz="4400" b="1" spc="-980" dirty="0">
                <a:solidFill>
                  <a:srgbClr val="1EB0BD"/>
                </a:solidFill>
                <a:latin typeface="Calibri"/>
                <a:cs typeface="Calibri"/>
              </a:rPr>
              <a:t> </a:t>
            </a:r>
            <a:r>
              <a:rPr sz="4400" b="1" spc="-5" dirty="0">
                <a:solidFill>
                  <a:srgbClr val="1EB0BD"/>
                </a:solidFill>
                <a:latin typeface="Calibri"/>
                <a:cs typeface="Calibri"/>
              </a:rPr>
              <a:t>tetap menjadi </a:t>
            </a:r>
            <a:r>
              <a:rPr sz="4400" b="1" spc="-980" dirty="0">
                <a:solidFill>
                  <a:srgbClr val="1EB0BD"/>
                </a:solidFill>
                <a:latin typeface="Calibri"/>
                <a:cs typeface="Calibri"/>
              </a:rPr>
              <a:t> </a:t>
            </a:r>
            <a:r>
              <a:rPr sz="4400" b="1" spc="-5" dirty="0">
                <a:solidFill>
                  <a:srgbClr val="1EB0BD"/>
                </a:solidFill>
                <a:latin typeface="Calibri"/>
                <a:cs typeface="Calibri"/>
              </a:rPr>
              <a:t>tantangan </a:t>
            </a:r>
            <a:r>
              <a:rPr sz="4400" b="1" dirty="0">
                <a:solidFill>
                  <a:srgbClr val="1EB0BD"/>
                </a:solidFill>
                <a:latin typeface="Calibri"/>
                <a:cs typeface="Calibri"/>
              </a:rPr>
              <a:t> </a:t>
            </a:r>
            <a:r>
              <a:rPr sz="4400" b="1" spc="-5" dirty="0">
                <a:solidFill>
                  <a:srgbClr val="1EB0BD"/>
                </a:solidFill>
                <a:latin typeface="Calibri"/>
                <a:cs typeface="Calibri"/>
              </a:rPr>
              <a:t>masalah </a:t>
            </a:r>
            <a:r>
              <a:rPr sz="4400" b="1" dirty="0">
                <a:solidFill>
                  <a:srgbClr val="1EB0BD"/>
                </a:solidFill>
                <a:latin typeface="Calibri"/>
                <a:cs typeface="Calibri"/>
              </a:rPr>
              <a:t> </a:t>
            </a:r>
            <a:r>
              <a:rPr sz="4400" b="1" spc="-5" dirty="0">
                <a:solidFill>
                  <a:srgbClr val="1EB0BD"/>
                </a:solidFill>
                <a:latin typeface="Calibri"/>
                <a:cs typeface="Calibri"/>
              </a:rPr>
              <a:t>kesehatan </a:t>
            </a:r>
            <a:r>
              <a:rPr sz="4400" b="1" dirty="0">
                <a:solidFill>
                  <a:srgbClr val="1EB0BD"/>
                </a:solidFill>
                <a:latin typeface="Calibri"/>
                <a:cs typeface="Calibri"/>
              </a:rPr>
              <a:t> </a:t>
            </a:r>
            <a:r>
              <a:rPr sz="4400" b="1" spc="-5" dirty="0">
                <a:solidFill>
                  <a:srgbClr val="1EB0BD"/>
                </a:solidFill>
                <a:latin typeface="Calibri"/>
                <a:cs typeface="Calibri"/>
              </a:rPr>
              <a:t>publik</a:t>
            </a:r>
            <a:r>
              <a:rPr sz="4350" spc="-7" baseline="24904" dirty="0">
                <a:solidFill>
                  <a:srgbClr val="1EB0BD"/>
                </a:solidFill>
                <a:latin typeface="Calibri"/>
                <a:cs typeface="Calibri"/>
              </a:rPr>
              <a:t>5</a:t>
            </a:r>
            <a:endParaRPr sz="4350" baseline="24904">
              <a:latin typeface="Calibri"/>
              <a:cs typeface="Calibri"/>
            </a:endParaRPr>
          </a:p>
        </p:txBody>
      </p:sp>
      <p:grpSp>
        <p:nvGrpSpPr>
          <p:cNvPr id="9" name="object 9"/>
          <p:cNvGrpSpPr/>
          <p:nvPr/>
        </p:nvGrpSpPr>
        <p:grpSpPr>
          <a:xfrm>
            <a:off x="0" y="3347973"/>
            <a:ext cx="2473325" cy="1656080"/>
            <a:chOff x="0" y="3347973"/>
            <a:chExt cx="2473325" cy="1656080"/>
          </a:xfrm>
        </p:grpSpPr>
        <p:sp>
          <p:nvSpPr>
            <p:cNvPr id="10" name="object 10"/>
            <p:cNvSpPr/>
            <p:nvPr/>
          </p:nvSpPr>
          <p:spPr>
            <a:xfrm>
              <a:off x="492246" y="3347973"/>
              <a:ext cx="1656714" cy="1656080"/>
            </a:xfrm>
            <a:custGeom>
              <a:avLst/>
              <a:gdLst/>
              <a:ahLst/>
              <a:cxnLst/>
              <a:rect l="l" t="t" r="r" b="b"/>
              <a:pathLst>
                <a:path w="1656714" h="1656079">
                  <a:moveTo>
                    <a:pt x="828053" y="0"/>
                  </a:moveTo>
                  <a:lnTo>
                    <a:pt x="779399" y="1405"/>
                  </a:lnTo>
                  <a:lnTo>
                    <a:pt x="731485" y="5570"/>
                  </a:lnTo>
                  <a:lnTo>
                    <a:pt x="684389" y="12417"/>
                  </a:lnTo>
                  <a:lnTo>
                    <a:pt x="638188" y="21869"/>
                  </a:lnTo>
                  <a:lnTo>
                    <a:pt x="592961" y="33847"/>
                  </a:lnTo>
                  <a:lnTo>
                    <a:pt x="548785" y="48273"/>
                  </a:lnTo>
                  <a:lnTo>
                    <a:pt x="505737" y="65071"/>
                  </a:lnTo>
                  <a:lnTo>
                    <a:pt x="463896" y="84163"/>
                  </a:lnTo>
                  <a:lnTo>
                    <a:pt x="423339" y="105470"/>
                  </a:lnTo>
                  <a:lnTo>
                    <a:pt x="384143" y="128916"/>
                  </a:lnTo>
                  <a:lnTo>
                    <a:pt x="346387" y="154422"/>
                  </a:lnTo>
                  <a:lnTo>
                    <a:pt x="310148" y="181911"/>
                  </a:lnTo>
                  <a:lnTo>
                    <a:pt x="275503" y="211306"/>
                  </a:lnTo>
                  <a:lnTo>
                    <a:pt x="242531" y="242528"/>
                  </a:lnTo>
                  <a:lnTo>
                    <a:pt x="211308" y="275500"/>
                  </a:lnTo>
                  <a:lnTo>
                    <a:pt x="181914" y="310144"/>
                  </a:lnTo>
                  <a:lnTo>
                    <a:pt x="154424" y="346383"/>
                  </a:lnTo>
                  <a:lnTo>
                    <a:pt x="128917" y="384138"/>
                  </a:lnTo>
                  <a:lnTo>
                    <a:pt x="105472" y="423334"/>
                  </a:lnTo>
                  <a:lnTo>
                    <a:pt x="84164" y="463890"/>
                  </a:lnTo>
                  <a:lnTo>
                    <a:pt x="65072" y="505731"/>
                  </a:lnTo>
                  <a:lnTo>
                    <a:pt x="48274" y="548778"/>
                  </a:lnTo>
                  <a:lnTo>
                    <a:pt x="33847" y="592954"/>
                  </a:lnTo>
                  <a:lnTo>
                    <a:pt x="21869" y="638180"/>
                  </a:lnTo>
                  <a:lnTo>
                    <a:pt x="12418" y="684380"/>
                  </a:lnTo>
                  <a:lnTo>
                    <a:pt x="5570" y="731476"/>
                  </a:lnTo>
                  <a:lnTo>
                    <a:pt x="1405" y="779389"/>
                  </a:lnTo>
                  <a:lnTo>
                    <a:pt x="0" y="828043"/>
                  </a:lnTo>
                  <a:lnTo>
                    <a:pt x="1405" y="876697"/>
                  </a:lnTo>
                  <a:lnTo>
                    <a:pt x="5570" y="924611"/>
                  </a:lnTo>
                  <a:lnTo>
                    <a:pt x="12418" y="971706"/>
                  </a:lnTo>
                  <a:lnTo>
                    <a:pt x="21869" y="1017906"/>
                  </a:lnTo>
                  <a:lnTo>
                    <a:pt x="33847" y="1063132"/>
                  </a:lnTo>
                  <a:lnTo>
                    <a:pt x="48274" y="1107308"/>
                  </a:lnTo>
                  <a:lnTo>
                    <a:pt x="65072" y="1150355"/>
                  </a:lnTo>
                  <a:lnTo>
                    <a:pt x="84164" y="1192196"/>
                  </a:lnTo>
                  <a:lnTo>
                    <a:pt x="105472" y="1232752"/>
                  </a:lnTo>
                  <a:lnTo>
                    <a:pt x="128917" y="1271947"/>
                  </a:lnTo>
                  <a:lnTo>
                    <a:pt x="154424" y="1309703"/>
                  </a:lnTo>
                  <a:lnTo>
                    <a:pt x="181914" y="1345942"/>
                  </a:lnTo>
                  <a:lnTo>
                    <a:pt x="211308" y="1380586"/>
                  </a:lnTo>
                  <a:lnTo>
                    <a:pt x="242531" y="1413558"/>
                  </a:lnTo>
                  <a:lnTo>
                    <a:pt x="275503" y="1444780"/>
                  </a:lnTo>
                  <a:lnTo>
                    <a:pt x="310148" y="1474174"/>
                  </a:lnTo>
                  <a:lnTo>
                    <a:pt x="346387" y="1501663"/>
                  </a:lnTo>
                  <a:lnTo>
                    <a:pt x="384143" y="1527170"/>
                  </a:lnTo>
                  <a:lnTo>
                    <a:pt x="423339" y="1550615"/>
                  </a:lnTo>
                  <a:lnTo>
                    <a:pt x="463896" y="1571923"/>
                  </a:lnTo>
                  <a:lnTo>
                    <a:pt x="505737" y="1591014"/>
                  </a:lnTo>
                  <a:lnTo>
                    <a:pt x="548785" y="1607812"/>
                  </a:lnTo>
                  <a:lnTo>
                    <a:pt x="592961" y="1622239"/>
                  </a:lnTo>
                  <a:lnTo>
                    <a:pt x="638188" y="1634217"/>
                  </a:lnTo>
                  <a:lnTo>
                    <a:pt x="684389" y="1643668"/>
                  </a:lnTo>
                  <a:lnTo>
                    <a:pt x="731485" y="1650515"/>
                  </a:lnTo>
                  <a:lnTo>
                    <a:pt x="779399" y="1654680"/>
                  </a:lnTo>
                  <a:lnTo>
                    <a:pt x="828053" y="1656086"/>
                  </a:lnTo>
                  <a:lnTo>
                    <a:pt x="876708" y="1654680"/>
                  </a:lnTo>
                  <a:lnTo>
                    <a:pt x="924622" y="1650515"/>
                  </a:lnTo>
                  <a:lnTo>
                    <a:pt x="971718" y="1643668"/>
                  </a:lnTo>
                  <a:lnTo>
                    <a:pt x="1017918" y="1634217"/>
                  </a:lnTo>
                  <a:lnTo>
                    <a:pt x="1063145" y="1622239"/>
                  </a:lnTo>
                  <a:lnTo>
                    <a:pt x="1107321" y="1607812"/>
                  </a:lnTo>
                  <a:lnTo>
                    <a:pt x="1150369" y="1591014"/>
                  </a:lnTo>
                  <a:lnTo>
                    <a:pt x="1192210" y="1571923"/>
                  </a:lnTo>
                  <a:lnTo>
                    <a:pt x="1232767" y="1550615"/>
                  </a:lnTo>
                  <a:lnTo>
                    <a:pt x="1271963" y="1527170"/>
                  </a:lnTo>
                  <a:lnTo>
                    <a:pt x="1309719" y="1501663"/>
                  </a:lnTo>
                  <a:lnTo>
                    <a:pt x="1345958" y="1474174"/>
                  </a:lnTo>
                  <a:lnTo>
                    <a:pt x="1380603" y="1444780"/>
                  </a:lnTo>
                  <a:lnTo>
                    <a:pt x="1413575" y="1413558"/>
                  </a:lnTo>
                  <a:lnTo>
                    <a:pt x="1444797" y="1380586"/>
                  </a:lnTo>
                  <a:lnTo>
                    <a:pt x="1474192" y="1345942"/>
                  </a:lnTo>
                  <a:lnTo>
                    <a:pt x="1501682" y="1309703"/>
                  </a:lnTo>
                  <a:lnTo>
                    <a:pt x="1527188" y="1271947"/>
                  </a:lnTo>
                  <a:lnTo>
                    <a:pt x="1550634" y="1232752"/>
                  </a:lnTo>
                  <a:lnTo>
                    <a:pt x="1571942" y="1192196"/>
                  </a:lnTo>
                  <a:lnTo>
                    <a:pt x="1591034" y="1150355"/>
                  </a:lnTo>
                  <a:lnTo>
                    <a:pt x="1607832" y="1107308"/>
                  </a:lnTo>
                  <a:lnTo>
                    <a:pt x="1622259" y="1063132"/>
                  </a:lnTo>
                  <a:lnTo>
                    <a:pt x="1634237" y="1017906"/>
                  </a:lnTo>
                  <a:lnTo>
                    <a:pt x="1643688" y="971706"/>
                  </a:lnTo>
                  <a:lnTo>
                    <a:pt x="1650535" y="924611"/>
                  </a:lnTo>
                  <a:lnTo>
                    <a:pt x="1654700" y="876697"/>
                  </a:lnTo>
                  <a:lnTo>
                    <a:pt x="1656106" y="828043"/>
                  </a:lnTo>
                  <a:lnTo>
                    <a:pt x="1654700" y="779389"/>
                  </a:lnTo>
                  <a:lnTo>
                    <a:pt x="1650535" y="731476"/>
                  </a:lnTo>
                  <a:lnTo>
                    <a:pt x="1643688" y="684380"/>
                  </a:lnTo>
                  <a:lnTo>
                    <a:pt x="1634237" y="638180"/>
                  </a:lnTo>
                  <a:lnTo>
                    <a:pt x="1622259" y="592954"/>
                  </a:lnTo>
                  <a:lnTo>
                    <a:pt x="1607832" y="548778"/>
                  </a:lnTo>
                  <a:lnTo>
                    <a:pt x="1591034" y="505731"/>
                  </a:lnTo>
                  <a:lnTo>
                    <a:pt x="1571942" y="463890"/>
                  </a:lnTo>
                  <a:lnTo>
                    <a:pt x="1550634" y="423334"/>
                  </a:lnTo>
                  <a:lnTo>
                    <a:pt x="1527188" y="384138"/>
                  </a:lnTo>
                  <a:lnTo>
                    <a:pt x="1501682" y="346383"/>
                  </a:lnTo>
                  <a:lnTo>
                    <a:pt x="1474192" y="310144"/>
                  </a:lnTo>
                  <a:lnTo>
                    <a:pt x="1444797" y="275500"/>
                  </a:lnTo>
                  <a:lnTo>
                    <a:pt x="1413575" y="242528"/>
                  </a:lnTo>
                  <a:lnTo>
                    <a:pt x="1380603" y="211306"/>
                  </a:lnTo>
                  <a:lnTo>
                    <a:pt x="1345958" y="181911"/>
                  </a:lnTo>
                  <a:lnTo>
                    <a:pt x="1309719" y="154422"/>
                  </a:lnTo>
                  <a:lnTo>
                    <a:pt x="1271963" y="128916"/>
                  </a:lnTo>
                  <a:lnTo>
                    <a:pt x="1232767" y="105470"/>
                  </a:lnTo>
                  <a:lnTo>
                    <a:pt x="1192210" y="84163"/>
                  </a:lnTo>
                  <a:lnTo>
                    <a:pt x="1150369" y="65071"/>
                  </a:lnTo>
                  <a:lnTo>
                    <a:pt x="1107321" y="48273"/>
                  </a:lnTo>
                  <a:lnTo>
                    <a:pt x="1063145" y="33847"/>
                  </a:lnTo>
                  <a:lnTo>
                    <a:pt x="1017918" y="21869"/>
                  </a:lnTo>
                  <a:lnTo>
                    <a:pt x="971718" y="12417"/>
                  </a:lnTo>
                  <a:lnTo>
                    <a:pt x="924622" y="5570"/>
                  </a:lnTo>
                  <a:lnTo>
                    <a:pt x="876708" y="1405"/>
                  </a:lnTo>
                  <a:lnTo>
                    <a:pt x="828053" y="0"/>
                  </a:lnTo>
                  <a:close/>
                </a:path>
              </a:pathLst>
            </a:custGeom>
            <a:solidFill>
              <a:srgbClr val="1EB0BD"/>
            </a:solidFill>
          </p:spPr>
          <p:txBody>
            <a:bodyPr wrap="square" lIns="0" tIns="0" rIns="0" bIns="0" rtlCol="0"/>
            <a:lstStyle/>
            <a:p>
              <a:endParaRPr/>
            </a:p>
          </p:txBody>
        </p:sp>
        <p:sp>
          <p:nvSpPr>
            <p:cNvPr id="11" name="object 11"/>
            <p:cNvSpPr/>
            <p:nvPr/>
          </p:nvSpPr>
          <p:spPr>
            <a:xfrm>
              <a:off x="629789" y="3471942"/>
              <a:ext cx="1400175" cy="1400175"/>
            </a:xfrm>
            <a:custGeom>
              <a:avLst/>
              <a:gdLst/>
              <a:ahLst/>
              <a:cxnLst/>
              <a:rect l="l" t="t" r="r" b="b"/>
              <a:pathLst>
                <a:path w="1400175" h="1400175">
                  <a:moveTo>
                    <a:pt x="0" y="700087"/>
                  </a:moveTo>
                  <a:lnTo>
                    <a:pt x="1615" y="652155"/>
                  </a:lnTo>
                  <a:lnTo>
                    <a:pt x="6390" y="605089"/>
                  </a:lnTo>
                  <a:lnTo>
                    <a:pt x="14223" y="558995"/>
                  </a:lnTo>
                  <a:lnTo>
                    <a:pt x="25007" y="513976"/>
                  </a:lnTo>
                  <a:lnTo>
                    <a:pt x="38640" y="470137"/>
                  </a:lnTo>
                  <a:lnTo>
                    <a:pt x="55016" y="427581"/>
                  </a:lnTo>
                  <a:lnTo>
                    <a:pt x="74031" y="386414"/>
                  </a:lnTo>
                  <a:lnTo>
                    <a:pt x="95582" y="346739"/>
                  </a:lnTo>
                  <a:lnTo>
                    <a:pt x="119563" y="308661"/>
                  </a:lnTo>
                  <a:lnTo>
                    <a:pt x="145872" y="272284"/>
                  </a:lnTo>
                  <a:lnTo>
                    <a:pt x="174402" y="237713"/>
                  </a:lnTo>
                  <a:lnTo>
                    <a:pt x="205050" y="205050"/>
                  </a:lnTo>
                  <a:lnTo>
                    <a:pt x="237713" y="174402"/>
                  </a:lnTo>
                  <a:lnTo>
                    <a:pt x="272284" y="145872"/>
                  </a:lnTo>
                  <a:lnTo>
                    <a:pt x="308661" y="119563"/>
                  </a:lnTo>
                  <a:lnTo>
                    <a:pt x="346739" y="95582"/>
                  </a:lnTo>
                  <a:lnTo>
                    <a:pt x="386414" y="74031"/>
                  </a:lnTo>
                  <a:lnTo>
                    <a:pt x="427581" y="55016"/>
                  </a:lnTo>
                  <a:lnTo>
                    <a:pt x="470137" y="38640"/>
                  </a:lnTo>
                  <a:lnTo>
                    <a:pt x="513976" y="25007"/>
                  </a:lnTo>
                  <a:lnTo>
                    <a:pt x="558995" y="14223"/>
                  </a:lnTo>
                  <a:lnTo>
                    <a:pt x="605089" y="6390"/>
                  </a:lnTo>
                  <a:lnTo>
                    <a:pt x="652155" y="1615"/>
                  </a:lnTo>
                  <a:lnTo>
                    <a:pt x="700087" y="0"/>
                  </a:lnTo>
                  <a:lnTo>
                    <a:pt x="748019" y="1615"/>
                  </a:lnTo>
                  <a:lnTo>
                    <a:pt x="795085" y="6390"/>
                  </a:lnTo>
                  <a:lnTo>
                    <a:pt x="841179" y="14223"/>
                  </a:lnTo>
                  <a:lnTo>
                    <a:pt x="886198" y="25007"/>
                  </a:lnTo>
                  <a:lnTo>
                    <a:pt x="930037" y="38640"/>
                  </a:lnTo>
                  <a:lnTo>
                    <a:pt x="972593" y="55016"/>
                  </a:lnTo>
                  <a:lnTo>
                    <a:pt x="1013760" y="74031"/>
                  </a:lnTo>
                  <a:lnTo>
                    <a:pt x="1053435" y="95582"/>
                  </a:lnTo>
                  <a:lnTo>
                    <a:pt x="1091513" y="119563"/>
                  </a:lnTo>
                  <a:lnTo>
                    <a:pt x="1127890" y="145872"/>
                  </a:lnTo>
                  <a:lnTo>
                    <a:pt x="1162461" y="174402"/>
                  </a:lnTo>
                  <a:lnTo>
                    <a:pt x="1195124" y="205050"/>
                  </a:lnTo>
                  <a:lnTo>
                    <a:pt x="1225772" y="237713"/>
                  </a:lnTo>
                  <a:lnTo>
                    <a:pt x="1254302" y="272284"/>
                  </a:lnTo>
                  <a:lnTo>
                    <a:pt x="1280611" y="308661"/>
                  </a:lnTo>
                  <a:lnTo>
                    <a:pt x="1304592" y="346739"/>
                  </a:lnTo>
                  <a:lnTo>
                    <a:pt x="1326143" y="386414"/>
                  </a:lnTo>
                  <a:lnTo>
                    <a:pt x="1345158" y="427581"/>
                  </a:lnTo>
                  <a:lnTo>
                    <a:pt x="1361534" y="470137"/>
                  </a:lnTo>
                  <a:lnTo>
                    <a:pt x="1375167" y="513976"/>
                  </a:lnTo>
                  <a:lnTo>
                    <a:pt x="1385951" y="558995"/>
                  </a:lnTo>
                  <a:lnTo>
                    <a:pt x="1393784" y="605089"/>
                  </a:lnTo>
                  <a:lnTo>
                    <a:pt x="1398559" y="652155"/>
                  </a:lnTo>
                  <a:lnTo>
                    <a:pt x="1400175" y="700087"/>
                  </a:lnTo>
                  <a:lnTo>
                    <a:pt x="1398559" y="748019"/>
                  </a:lnTo>
                  <a:lnTo>
                    <a:pt x="1393784" y="795085"/>
                  </a:lnTo>
                  <a:lnTo>
                    <a:pt x="1385951" y="841179"/>
                  </a:lnTo>
                  <a:lnTo>
                    <a:pt x="1375167" y="886198"/>
                  </a:lnTo>
                  <a:lnTo>
                    <a:pt x="1361534" y="930037"/>
                  </a:lnTo>
                  <a:lnTo>
                    <a:pt x="1345158" y="972593"/>
                  </a:lnTo>
                  <a:lnTo>
                    <a:pt x="1326143" y="1013760"/>
                  </a:lnTo>
                  <a:lnTo>
                    <a:pt x="1304592" y="1053435"/>
                  </a:lnTo>
                  <a:lnTo>
                    <a:pt x="1280611" y="1091513"/>
                  </a:lnTo>
                  <a:lnTo>
                    <a:pt x="1254302" y="1127890"/>
                  </a:lnTo>
                  <a:lnTo>
                    <a:pt x="1225772" y="1162461"/>
                  </a:lnTo>
                  <a:lnTo>
                    <a:pt x="1195124" y="1195124"/>
                  </a:lnTo>
                  <a:lnTo>
                    <a:pt x="1162461" y="1225772"/>
                  </a:lnTo>
                  <a:lnTo>
                    <a:pt x="1127890" y="1254302"/>
                  </a:lnTo>
                  <a:lnTo>
                    <a:pt x="1091513" y="1280611"/>
                  </a:lnTo>
                  <a:lnTo>
                    <a:pt x="1053435" y="1304592"/>
                  </a:lnTo>
                  <a:lnTo>
                    <a:pt x="1013760" y="1326143"/>
                  </a:lnTo>
                  <a:lnTo>
                    <a:pt x="972593" y="1345158"/>
                  </a:lnTo>
                  <a:lnTo>
                    <a:pt x="930037" y="1361534"/>
                  </a:lnTo>
                  <a:lnTo>
                    <a:pt x="886198" y="1375167"/>
                  </a:lnTo>
                  <a:lnTo>
                    <a:pt x="841179" y="1385951"/>
                  </a:lnTo>
                  <a:lnTo>
                    <a:pt x="795085" y="1393784"/>
                  </a:lnTo>
                  <a:lnTo>
                    <a:pt x="748019" y="1398559"/>
                  </a:lnTo>
                  <a:lnTo>
                    <a:pt x="700087" y="1400175"/>
                  </a:lnTo>
                  <a:lnTo>
                    <a:pt x="652155" y="1398559"/>
                  </a:lnTo>
                  <a:lnTo>
                    <a:pt x="605089" y="1393784"/>
                  </a:lnTo>
                  <a:lnTo>
                    <a:pt x="558995" y="1385951"/>
                  </a:lnTo>
                  <a:lnTo>
                    <a:pt x="513976" y="1375167"/>
                  </a:lnTo>
                  <a:lnTo>
                    <a:pt x="470137" y="1361534"/>
                  </a:lnTo>
                  <a:lnTo>
                    <a:pt x="427581" y="1345158"/>
                  </a:lnTo>
                  <a:lnTo>
                    <a:pt x="386414" y="1326143"/>
                  </a:lnTo>
                  <a:lnTo>
                    <a:pt x="346739" y="1304592"/>
                  </a:lnTo>
                  <a:lnTo>
                    <a:pt x="308661" y="1280611"/>
                  </a:lnTo>
                  <a:lnTo>
                    <a:pt x="272284" y="1254302"/>
                  </a:lnTo>
                  <a:lnTo>
                    <a:pt x="237713" y="1225772"/>
                  </a:lnTo>
                  <a:lnTo>
                    <a:pt x="205050" y="1195124"/>
                  </a:lnTo>
                  <a:lnTo>
                    <a:pt x="174402" y="1162461"/>
                  </a:lnTo>
                  <a:lnTo>
                    <a:pt x="145872" y="1127890"/>
                  </a:lnTo>
                  <a:lnTo>
                    <a:pt x="119563" y="1091513"/>
                  </a:lnTo>
                  <a:lnTo>
                    <a:pt x="95582" y="1053435"/>
                  </a:lnTo>
                  <a:lnTo>
                    <a:pt x="74031" y="1013760"/>
                  </a:lnTo>
                  <a:lnTo>
                    <a:pt x="55016" y="972593"/>
                  </a:lnTo>
                  <a:lnTo>
                    <a:pt x="38640" y="930037"/>
                  </a:lnTo>
                  <a:lnTo>
                    <a:pt x="25007" y="886198"/>
                  </a:lnTo>
                  <a:lnTo>
                    <a:pt x="14223" y="841179"/>
                  </a:lnTo>
                  <a:lnTo>
                    <a:pt x="6390" y="795085"/>
                  </a:lnTo>
                  <a:lnTo>
                    <a:pt x="1615" y="748019"/>
                  </a:lnTo>
                  <a:lnTo>
                    <a:pt x="0" y="700087"/>
                  </a:lnTo>
                  <a:close/>
                </a:path>
              </a:pathLst>
            </a:custGeom>
            <a:ln w="12700">
              <a:solidFill>
                <a:srgbClr val="E1242A"/>
              </a:solidFill>
            </a:ln>
          </p:spPr>
          <p:txBody>
            <a:bodyPr wrap="square" lIns="0" tIns="0" rIns="0" bIns="0" rtlCol="0"/>
            <a:lstStyle/>
            <a:p>
              <a:endParaRPr/>
            </a:p>
          </p:txBody>
        </p:sp>
        <p:pic>
          <p:nvPicPr>
            <p:cNvPr id="12" name="object 12"/>
            <p:cNvPicPr/>
            <p:nvPr/>
          </p:nvPicPr>
          <p:blipFill>
            <a:blip r:embed="rId4" cstate="print"/>
            <a:stretch>
              <a:fillRect/>
            </a:stretch>
          </p:blipFill>
          <p:spPr>
            <a:xfrm>
              <a:off x="0" y="3471942"/>
              <a:ext cx="2472876" cy="1529519"/>
            </a:xfrm>
            <a:prstGeom prst="rect">
              <a:avLst/>
            </a:prstGeom>
          </p:spPr>
        </p:pic>
      </p:grpSp>
      <p:sp>
        <p:nvSpPr>
          <p:cNvPr id="13" name="object 13"/>
          <p:cNvSpPr txBox="1"/>
          <p:nvPr/>
        </p:nvSpPr>
        <p:spPr>
          <a:xfrm>
            <a:off x="2479989" y="1766315"/>
            <a:ext cx="3649979" cy="746760"/>
          </a:xfrm>
          <a:prstGeom prst="rect">
            <a:avLst/>
          </a:prstGeom>
        </p:spPr>
        <p:txBody>
          <a:bodyPr vert="horz" wrap="square" lIns="0" tIns="12700" rIns="0" bIns="0" rtlCol="0">
            <a:spAutoFit/>
          </a:bodyPr>
          <a:lstStyle/>
          <a:p>
            <a:pPr algn="ctr">
              <a:lnSpc>
                <a:spcPts val="2360"/>
              </a:lnSpc>
              <a:spcBef>
                <a:spcPts val="100"/>
              </a:spcBef>
            </a:pPr>
            <a:r>
              <a:rPr sz="2000" spc="-5" dirty="0">
                <a:latin typeface="Calibri"/>
                <a:cs typeface="Calibri"/>
              </a:rPr>
              <a:t>Puncak</a:t>
            </a:r>
            <a:r>
              <a:rPr sz="2000" spc="-15" dirty="0">
                <a:latin typeface="Calibri"/>
                <a:cs typeface="Calibri"/>
              </a:rPr>
              <a:t> </a:t>
            </a:r>
            <a:r>
              <a:rPr sz="2000" spc="-5" dirty="0">
                <a:latin typeface="Calibri"/>
                <a:cs typeface="Calibri"/>
              </a:rPr>
              <a:t>musim</a:t>
            </a:r>
            <a:r>
              <a:rPr sz="2000" spc="-10" dirty="0">
                <a:latin typeface="Calibri"/>
                <a:cs typeface="Calibri"/>
              </a:rPr>
              <a:t> </a:t>
            </a:r>
            <a:r>
              <a:rPr sz="2000" spc="-5" dirty="0">
                <a:latin typeface="Calibri"/>
                <a:cs typeface="Calibri"/>
              </a:rPr>
              <a:t>hujan</a:t>
            </a:r>
            <a:r>
              <a:rPr sz="2000" spc="-15" dirty="0">
                <a:latin typeface="Calibri"/>
                <a:cs typeface="Calibri"/>
              </a:rPr>
              <a:t> </a:t>
            </a:r>
            <a:r>
              <a:rPr sz="2000" spc="-5" dirty="0">
                <a:latin typeface="Calibri"/>
                <a:cs typeface="Calibri"/>
              </a:rPr>
              <a:t>pada</a:t>
            </a:r>
            <a:endParaRPr sz="2000">
              <a:latin typeface="Calibri"/>
              <a:cs typeface="Calibri"/>
            </a:endParaRPr>
          </a:p>
          <a:p>
            <a:pPr algn="ctr">
              <a:lnSpc>
                <a:spcPts val="3320"/>
              </a:lnSpc>
            </a:pPr>
            <a:r>
              <a:rPr sz="2800" b="1" spc="-5" dirty="0">
                <a:solidFill>
                  <a:srgbClr val="D93783"/>
                </a:solidFill>
                <a:latin typeface="Calibri"/>
                <a:cs typeface="Calibri"/>
              </a:rPr>
              <a:t>Januari</a:t>
            </a:r>
            <a:r>
              <a:rPr sz="2800" b="1" spc="-10" dirty="0">
                <a:solidFill>
                  <a:srgbClr val="D93783"/>
                </a:solidFill>
                <a:latin typeface="Calibri"/>
                <a:cs typeface="Calibri"/>
              </a:rPr>
              <a:t> </a:t>
            </a:r>
            <a:r>
              <a:rPr sz="2800" b="1" dirty="0">
                <a:solidFill>
                  <a:srgbClr val="D93783"/>
                </a:solidFill>
                <a:latin typeface="Calibri"/>
                <a:cs typeface="Calibri"/>
              </a:rPr>
              <a:t>–</a:t>
            </a:r>
            <a:r>
              <a:rPr sz="2800" b="1" spc="-5" dirty="0">
                <a:solidFill>
                  <a:srgbClr val="D93783"/>
                </a:solidFill>
                <a:latin typeface="Calibri"/>
                <a:cs typeface="Calibri"/>
              </a:rPr>
              <a:t> </a:t>
            </a:r>
            <a:r>
              <a:rPr sz="2800" b="1" dirty="0">
                <a:solidFill>
                  <a:srgbClr val="D93783"/>
                </a:solidFill>
                <a:latin typeface="Calibri"/>
                <a:cs typeface="Calibri"/>
              </a:rPr>
              <a:t>Februari</a:t>
            </a:r>
            <a:r>
              <a:rPr sz="2800" b="1" spc="-10" dirty="0">
                <a:solidFill>
                  <a:srgbClr val="D93783"/>
                </a:solidFill>
                <a:latin typeface="Calibri"/>
                <a:cs typeface="Calibri"/>
              </a:rPr>
              <a:t> </a:t>
            </a:r>
            <a:r>
              <a:rPr sz="2800" b="1" dirty="0">
                <a:solidFill>
                  <a:srgbClr val="D93783"/>
                </a:solidFill>
                <a:latin typeface="Calibri"/>
                <a:cs typeface="Calibri"/>
              </a:rPr>
              <a:t>2024</a:t>
            </a:r>
            <a:r>
              <a:rPr sz="2850" b="1" baseline="23391" dirty="0">
                <a:solidFill>
                  <a:srgbClr val="D93783"/>
                </a:solidFill>
                <a:latin typeface="Calibri"/>
                <a:cs typeface="Calibri"/>
              </a:rPr>
              <a:t>1</a:t>
            </a:r>
            <a:endParaRPr sz="2850" baseline="23391">
              <a:latin typeface="Calibri"/>
              <a:cs typeface="Calibri"/>
            </a:endParaRPr>
          </a:p>
        </p:txBody>
      </p:sp>
      <p:sp>
        <p:nvSpPr>
          <p:cNvPr id="14" name="object 14"/>
          <p:cNvSpPr txBox="1"/>
          <p:nvPr/>
        </p:nvSpPr>
        <p:spPr>
          <a:xfrm>
            <a:off x="2649451" y="3495547"/>
            <a:ext cx="2935605" cy="2689860"/>
          </a:xfrm>
          <a:prstGeom prst="rect">
            <a:avLst/>
          </a:prstGeom>
        </p:spPr>
        <p:txBody>
          <a:bodyPr vert="horz" wrap="square" lIns="0" tIns="49530" rIns="0" bIns="0" rtlCol="0">
            <a:spAutoFit/>
          </a:bodyPr>
          <a:lstStyle/>
          <a:p>
            <a:pPr marL="38100" marR="30480" indent="635" algn="ctr">
              <a:lnSpc>
                <a:spcPct val="89800"/>
              </a:lnSpc>
              <a:spcBef>
                <a:spcPts val="390"/>
              </a:spcBef>
            </a:pPr>
            <a:r>
              <a:rPr sz="2400" spc="-15" dirty="0">
                <a:latin typeface="Calibri"/>
                <a:cs typeface="Calibri"/>
              </a:rPr>
              <a:t>Curah </a:t>
            </a:r>
            <a:r>
              <a:rPr sz="2400" spc="-5" dirty="0">
                <a:latin typeface="Calibri"/>
                <a:cs typeface="Calibri"/>
              </a:rPr>
              <a:t>hujan </a:t>
            </a:r>
            <a:r>
              <a:rPr sz="2400" dirty="0">
                <a:latin typeface="Calibri"/>
                <a:cs typeface="Calibri"/>
              </a:rPr>
              <a:t>tinggi </a:t>
            </a:r>
            <a:r>
              <a:rPr sz="2400" spc="5" dirty="0">
                <a:latin typeface="Calibri"/>
                <a:cs typeface="Calibri"/>
              </a:rPr>
              <a:t> </a:t>
            </a:r>
            <a:r>
              <a:rPr sz="2400" spc="-10" dirty="0">
                <a:latin typeface="Calibri"/>
                <a:cs typeface="Calibri"/>
              </a:rPr>
              <a:t>menimbulkan </a:t>
            </a:r>
            <a:r>
              <a:rPr sz="2400" spc="-5" dirty="0">
                <a:latin typeface="Calibri"/>
                <a:cs typeface="Calibri"/>
              </a:rPr>
              <a:t>potensi </a:t>
            </a:r>
            <a:r>
              <a:rPr sz="2400" dirty="0">
                <a:latin typeface="Calibri"/>
                <a:cs typeface="Calibri"/>
              </a:rPr>
              <a:t> </a:t>
            </a:r>
            <a:r>
              <a:rPr sz="2400" spc="-10" dirty="0">
                <a:latin typeface="Calibri"/>
                <a:cs typeface="Calibri"/>
              </a:rPr>
              <a:t>genangan </a:t>
            </a:r>
            <a:r>
              <a:rPr sz="2400" spc="-5" dirty="0">
                <a:latin typeface="Calibri"/>
                <a:cs typeface="Calibri"/>
              </a:rPr>
              <a:t>air </a:t>
            </a:r>
            <a:r>
              <a:rPr sz="2400" dirty="0">
                <a:latin typeface="Calibri"/>
                <a:cs typeface="Calibri"/>
              </a:rPr>
              <a:t>dan </a:t>
            </a:r>
            <a:r>
              <a:rPr sz="2400" spc="5" dirty="0">
                <a:latin typeface="Calibri"/>
                <a:cs typeface="Calibri"/>
              </a:rPr>
              <a:t> </a:t>
            </a:r>
            <a:r>
              <a:rPr sz="2400" spc="-15" dirty="0">
                <a:latin typeface="Calibri"/>
                <a:cs typeface="Calibri"/>
              </a:rPr>
              <a:t>meningkatkan </a:t>
            </a:r>
            <a:r>
              <a:rPr sz="2400" spc="-5" dirty="0">
                <a:latin typeface="Calibri"/>
                <a:cs typeface="Calibri"/>
              </a:rPr>
              <a:t>populasi </a:t>
            </a:r>
            <a:r>
              <a:rPr sz="2400" spc="-530" dirty="0">
                <a:latin typeface="Calibri"/>
                <a:cs typeface="Calibri"/>
              </a:rPr>
              <a:t> </a:t>
            </a:r>
            <a:r>
              <a:rPr sz="2400" spc="-15" dirty="0">
                <a:latin typeface="Calibri"/>
                <a:cs typeface="Calibri"/>
              </a:rPr>
              <a:t>nyamuk, </a:t>
            </a:r>
            <a:r>
              <a:rPr sz="2400" spc="-5" dirty="0">
                <a:latin typeface="Calibri"/>
                <a:cs typeface="Calibri"/>
              </a:rPr>
              <a:t>selain itu </a:t>
            </a:r>
            <a:r>
              <a:rPr sz="2400" dirty="0">
                <a:latin typeface="Calibri"/>
                <a:cs typeface="Calibri"/>
              </a:rPr>
              <a:t> </a:t>
            </a:r>
            <a:r>
              <a:rPr sz="2400" spc="-10" dirty="0">
                <a:latin typeface="Calibri"/>
                <a:cs typeface="Calibri"/>
              </a:rPr>
              <a:t>kelembaban </a:t>
            </a:r>
            <a:r>
              <a:rPr sz="2400" dirty="0">
                <a:latin typeface="Calibri"/>
                <a:cs typeface="Calibri"/>
              </a:rPr>
              <a:t>tinggi </a:t>
            </a:r>
            <a:r>
              <a:rPr sz="2400" spc="5" dirty="0">
                <a:latin typeface="Calibri"/>
                <a:cs typeface="Calibri"/>
              </a:rPr>
              <a:t> </a:t>
            </a:r>
            <a:r>
              <a:rPr sz="2400" spc="-10" dirty="0">
                <a:latin typeface="Calibri"/>
                <a:cs typeface="Calibri"/>
              </a:rPr>
              <a:t>memudahkan </a:t>
            </a:r>
            <a:r>
              <a:rPr sz="2400" spc="-20" dirty="0">
                <a:latin typeface="Calibri"/>
                <a:cs typeface="Calibri"/>
              </a:rPr>
              <a:t>nyamuk </a:t>
            </a:r>
            <a:r>
              <a:rPr sz="2400" spc="-15" dirty="0">
                <a:latin typeface="Calibri"/>
                <a:cs typeface="Calibri"/>
              </a:rPr>
              <a:t> </a:t>
            </a:r>
            <a:r>
              <a:rPr sz="2400" spc="-10" dirty="0">
                <a:latin typeface="Calibri"/>
                <a:cs typeface="Calibri"/>
              </a:rPr>
              <a:t>berkembang</a:t>
            </a:r>
            <a:r>
              <a:rPr sz="2400" spc="-20" dirty="0">
                <a:latin typeface="Calibri"/>
                <a:cs typeface="Calibri"/>
              </a:rPr>
              <a:t> </a:t>
            </a:r>
            <a:r>
              <a:rPr sz="2400" spc="-5" dirty="0">
                <a:latin typeface="Calibri"/>
                <a:cs typeface="Calibri"/>
              </a:rPr>
              <a:t>biak</a:t>
            </a:r>
            <a:r>
              <a:rPr sz="2400" b="1" spc="-7" baseline="24305" dirty="0">
                <a:latin typeface="Calibri"/>
                <a:cs typeface="Calibri"/>
              </a:rPr>
              <a:t>2</a:t>
            </a:r>
            <a:endParaRPr sz="2400" baseline="24305">
              <a:latin typeface="Calibri"/>
              <a:cs typeface="Calibri"/>
            </a:endParaRPr>
          </a:p>
        </p:txBody>
      </p:sp>
      <p:grpSp>
        <p:nvGrpSpPr>
          <p:cNvPr id="15" name="object 15"/>
          <p:cNvGrpSpPr/>
          <p:nvPr/>
        </p:nvGrpSpPr>
        <p:grpSpPr>
          <a:xfrm>
            <a:off x="296041" y="3174291"/>
            <a:ext cx="5562600" cy="194310"/>
            <a:chOff x="296041" y="3174291"/>
            <a:chExt cx="5562600" cy="194310"/>
          </a:xfrm>
        </p:grpSpPr>
        <p:sp>
          <p:nvSpPr>
            <p:cNvPr id="16" name="object 16"/>
            <p:cNvSpPr/>
            <p:nvPr/>
          </p:nvSpPr>
          <p:spPr>
            <a:xfrm>
              <a:off x="296041" y="3271257"/>
              <a:ext cx="5374640" cy="0"/>
            </a:xfrm>
            <a:custGeom>
              <a:avLst/>
              <a:gdLst/>
              <a:ahLst/>
              <a:cxnLst/>
              <a:rect l="l" t="t" r="r" b="b"/>
              <a:pathLst>
                <a:path w="5374640">
                  <a:moveTo>
                    <a:pt x="0" y="0"/>
                  </a:moveTo>
                  <a:lnTo>
                    <a:pt x="5374640" y="1"/>
                  </a:lnTo>
                </a:path>
              </a:pathLst>
            </a:custGeom>
            <a:ln w="12700">
              <a:solidFill>
                <a:srgbClr val="1EB0BD"/>
              </a:solidFill>
            </a:ln>
          </p:spPr>
          <p:txBody>
            <a:bodyPr wrap="square" lIns="0" tIns="0" rIns="0" bIns="0" rtlCol="0"/>
            <a:lstStyle/>
            <a:p>
              <a:endParaRPr/>
            </a:p>
          </p:txBody>
        </p:sp>
        <p:pic>
          <p:nvPicPr>
            <p:cNvPr id="17" name="object 17"/>
            <p:cNvPicPr/>
            <p:nvPr/>
          </p:nvPicPr>
          <p:blipFill>
            <a:blip r:embed="rId5" cstate="print"/>
            <a:stretch>
              <a:fillRect/>
            </a:stretch>
          </p:blipFill>
          <p:spPr>
            <a:xfrm>
              <a:off x="5664332" y="3174291"/>
              <a:ext cx="193934" cy="193932"/>
            </a:xfrm>
            <a:prstGeom prst="rect">
              <a:avLst/>
            </a:prstGeom>
          </p:spPr>
        </p:pic>
      </p:grpSp>
      <p:grpSp>
        <p:nvGrpSpPr>
          <p:cNvPr id="18" name="object 18"/>
          <p:cNvGrpSpPr/>
          <p:nvPr/>
        </p:nvGrpSpPr>
        <p:grpSpPr>
          <a:xfrm>
            <a:off x="6571243" y="3375538"/>
            <a:ext cx="1364615" cy="1364615"/>
            <a:chOff x="6571243" y="3375538"/>
            <a:chExt cx="1364615" cy="1364615"/>
          </a:xfrm>
        </p:grpSpPr>
        <p:sp>
          <p:nvSpPr>
            <p:cNvPr id="19" name="object 19"/>
            <p:cNvSpPr/>
            <p:nvPr/>
          </p:nvSpPr>
          <p:spPr>
            <a:xfrm>
              <a:off x="6571243" y="3375538"/>
              <a:ext cx="1364615" cy="1364615"/>
            </a:xfrm>
            <a:custGeom>
              <a:avLst/>
              <a:gdLst/>
              <a:ahLst/>
              <a:cxnLst/>
              <a:rect l="l" t="t" r="r" b="b"/>
              <a:pathLst>
                <a:path w="1364615" h="1364614">
                  <a:moveTo>
                    <a:pt x="682011" y="0"/>
                  </a:moveTo>
                  <a:lnTo>
                    <a:pt x="633305" y="1712"/>
                  </a:lnTo>
                  <a:lnTo>
                    <a:pt x="585523" y="6772"/>
                  </a:lnTo>
                  <a:lnTo>
                    <a:pt x="538780" y="15065"/>
                  </a:lnTo>
                  <a:lnTo>
                    <a:pt x="493193" y="26474"/>
                  </a:lnTo>
                  <a:lnTo>
                    <a:pt x="448876" y="40886"/>
                  </a:lnTo>
                  <a:lnTo>
                    <a:pt x="405945" y="58183"/>
                  </a:lnTo>
                  <a:lnTo>
                    <a:pt x="364516" y="78251"/>
                  </a:lnTo>
                  <a:lnTo>
                    <a:pt x="324703" y="100975"/>
                  </a:lnTo>
                  <a:lnTo>
                    <a:pt x="286622" y="126239"/>
                  </a:lnTo>
                  <a:lnTo>
                    <a:pt x="250389" y="153927"/>
                  </a:lnTo>
                  <a:lnTo>
                    <a:pt x="216119" y="183924"/>
                  </a:lnTo>
                  <a:lnTo>
                    <a:pt x="183927" y="216116"/>
                  </a:lnTo>
                  <a:lnTo>
                    <a:pt x="153930" y="250385"/>
                  </a:lnTo>
                  <a:lnTo>
                    <a:pt x="126241" y="286618"/>
                  </a:lnTo>
                  <a:lnTo>
                    <a:pt x="100977" y="324698"/>
                  </a:lnTo>
                  <a:lnTo>
                    <a:pt x="78253" y="364510"/>
                  </a:lnTo>
                  <a:lnTo>
                    <a:pt x="58184" y="405939"/>
                  </a:lnTo>
                  <a:lnTo>
                    <a:pt x="40886" y="448869"/>
                  </a:lnTo>
                  <a:lnTo>
                    <a:pt x="26475" y="493185"/>
                  </a:lnTo>
                  <a:lnTo>
                    <a:pt x="15065" y="538772"/>
                  </a:lnTo>
                  <a:lnTo>
                    <a:pt x="6772" y="585514"/>
                  </a:lnTo>
                  <a:lnTo>
                    <a:pt x="1712" y="633295"/>
                  </a:lnTo>
                  <a:lnTo>
                    <a:pt x="0" y="682001"/>
                  </a:lnTo>
                  <a:lnTo>
                    <a:pt x="1712" y="730707"/>
                  </a:lnTo>
                  <a:lnTo>
                    <a:pt x="6772" y="778488"/>
                  </a:lnTo>
                  <a:lnTo>
                    <a:pt x="15065" y="825230"/>
                  </a:lnTo>
                  <a:lnTo>
                    <a:pt x="26475" y="870817"/>
                  </a:lnTo>
                  <a:lnTo>
                    <a:pt x="40886" y="915133"/>
                  </a:lnTo>
                  <a:lnTo>
                    <a:pt x="58184" y="958063"/>
                  </a:lnTo>
                  <a:lnTo>
                    <a:pt x="78253" y="999492"/>
                  </a:lnTo>
                  <a:lnTo>
                    <a:pt x="100977" y="1039304"/>
                  </a:lnTo>
                  <a:lnTo>
                    <a:pt x="126241" y="1077385"/>
                  </a:lnTo>
                  <a:lnTo>
                    <a:pt x="153930" y="1113617"/>
                  </a:lnTo>
                  <a:lnTo>
                    <a:pt x="183927" y="1147887"/>
                  </a:lnTo>
                  <a:lnTo>
                    <a:pt x="216119" y="1180078"/>
                  </a:lnTo>
                  <a:lnTo>
                    <a:pt x="250389" y="1210076"/>
                  </a:lnTo>
                  <a:lnTo>
                    <a:pt x="286622" y="1237764"/>
                  </a:lnTo>
                  <a:lnTo>
                    <a:pt x="324703" y="1263028"/>
                  </a:lnTo>
                  <a:lnTo>
                    <a:pt x="364516" y="1285751"/>
                  </a:lnTo>
                  <a:lnTo>
                    <a:pt x="405945" y="1305820"/>
                  </a:lnTo>
                  <a:lnTo>
                    <a:pt x="448876" y="1323117"/>
                  </a:lnTo>
                  <a:lnTo>
                    <a:pt x="493193" y="1337529"/>
                  </a:lnTo>
                  <a:lnTo>
                    <a:pt x="538780" y="1348938"/>
                  </a:lnTo>
                  <a:lnTo>
                    <a:pt x="585523" y="1357231"/>
                  </a:lnTo>
                  <a:lnTo>
                    <a:pt x="633305" y="1362291"/>
                  </a:lnTo>
                  <a:lnTo>
                    <a:pt x="682011" y="1364004"/>
                  </a:lnTo>
                  <a:lnTo>
                    <a:pt x="730718" y="1362291"/>
                  </a:lnTo>
                  <a:lnTo>
                    <a:pt x="778500" y="1357231"/>
                  </a:lnTo>
                  <a:lnTo>
                    <a:pt x="825242" y="1348938"/>
                  </a:lnTo>
                  <a:lnTo>
                    <a:pt x="870829" y="1337529"/>
                  </a:lnTo>
                  <a:lnTo>
                    <a:pt x="915146" y="1323117"/>
                  </a:lnTo>
                  <a:lnTo>
                    <a:pt x="958077" y="1305820"/>
                  </a:lnTo>
                  <a:lnTo>
                    <a:pt x="999506" y="1285751"/>
                  </a:lnTo>
                  <a:lnTo>
                    <a:pt x="1039319" y="1263028"/>
                  </a:lnTo>
                  <a:lnTo>
                    <a:pt x="1077400" y="1237764"/>
                  </a:lnTo>
                  <a:lnTo>
                    <a:pt x="1113633" y="1210076"/>
                  </a:lnTo>
                  <a:lnTo>
                    <a:pt x="1147903" y="1180078"/>
                  </a:lnTo>
                  <a:lnTo>
                    <a:pt x="1180094" y="1147887"/>
                  </a:lnTo>
                  <a:lnTo>
                    <a:pt x="1210092" y="1113617"/>
                  </a:lnTo>
                  <a:lnTo>
                    <a:pt x="1237781" y="1077385"/>
                  </a:lnTo>
                  <a:lnTo>
                    <a:pt x="1263045" y="1039304"/>
                  </a:lnTo>
                  <a:lnTo>
                    <a:pt x="1285768" y="999492"/>
                  </a:lnTo>
                  <a:lnTo>
                    <a:pt x="1305837" y="958063"/>
                  </a:lnTo>
                  <a:lnTo>
                    <a:pt x="1323135" y="915133"/>
                  </a:lnTo>
                  <a:lnTo>
                    <a:pt x="1337546" y="870817"/>
                  </a:lnTo>
                  <a:lnTo>
                    <a:pt x="1348956" y="825230"/>
                  </a:lnTo>
                  <a:lnTo>
                    <a:pt x="1357249" y="778488"/>
                  </a:lnTo>
                  <a:lnTo>
                    <a:pt x="1362309" y="730707"/>
                  </a:lnTo>
                  <a:lnTo>
                    <a:pt x="1364021" y="682001"/>
                  </a:lnTo>
                  <a:lnTo>
                    <a:pt x="1362309" y="633295"/>
                  </a:lnTo>
                  <a:lnTo>
                    <a:pt x="1357249" y="585514"/>
                  </a:lnTo>
                  <a:lnTo>
                    <a:pt x="1348956" y="538772"/>
                  </a:lnTo>
                  <a:lnTo>
                    <a:pt x="1337546" y="493185"/>
                  </a:lnTo>
                  <a:lnTo>
                    <a:pt x="1323135" y="448869"/>
                  </a:lnTo>
                  <a:lnTo>
                    <a:pt x="1305837" y="405939"/>
                  </a:lnTo>
                  <a:lnTo>
                    <a:pt x="1285768" y="364510"/>
                  </a:lnTo>
                  <a:lnTo>
                    <a:pt x="1263045" y="324698"/>
                  </a:lnTo>
                  <a:lnTo>
                    <a:pt x="1237781" y="286618"/>
                  </a:lnTo>
                  <a:lnTo>
                    <a:pt x="1210092" y="250385"/>
                  </a:lnTo>
                  <a:lnTo>
                    <a:pt x="1180094" y="216116"/>
                  </a:lnTo>
                  <a:lnTo>
                    <a:pt x="1147903" y="183924"/>
                  </a:lnTo>
                  <a:lnTo>
                    <a:pt x="1113633" y="153927"/>
                  </a:lnTo>
                  <a:lnTo>
                    <a:pt x="1077400" y="126239"/>
                  </a:lnTo>
                  <a:lnTo>
                    <a:pt x="1039319" y="100975"/>
                  </a:lnTo>
                  <a:lnTo>
                    <a:pt x="999506" y="78251"/>
                  </a:lnTo>
                  <a:lnTo>
                    <a:pt x="958077" y="58183"/>
                  </a:lnTo>
                  <a:lnTo>
                    <a:pt x="915146" y="40886"/>
                  </a:lnTo>
                  <a:lnTo>
                    <a:pt x="870829" y="26474"/>
                  </a:lnTo>
                  <a:lnTo>
                    <a:pt x="825242" y="15065"/>
                  </a:lnTo>
                  <a:lnTo>
                    <a:pt x="778500" y="6772"/>
                  </a:lnTo>
                  <a:lnTo>
                    <a:pt x="730718" y="1712"/>
                  </a:lnTo>
                  <a:lnTo>
                    <a:pt x="682011" y="0"/>
                  </a:lnTo>
                  <a:close/>
                </a:path>
              </a:pathLst>
            </a:custGeom>
            <a:solidFill>
              <a:srgbClr val="D93783"/>
            </a:solidFill>
          </p:spPr>
          <p:txBody>
            <a:bodyPr wrap="square" lIns="0" tIns="0" rIns="0" bIns="0" rtlCol="0"/>
            <a:lstStyle/>
            <a:p>
              <a:endParaRPr/>
            </a:p>
          </p:txBody>
        </p:sp>
        <p:sp>
          <p:nvSpPr>
            <p:cNvPr id="20" name="object 20"/>
            <p:cNvSpPr/>
            <p:nvPr/>
          </p:nvSpPr>
          <p:spPr>
            <a:xfrm>
              <a:off x="6682501" y="3486793"/>
              <a:ext cx="1141730" cy="1141730"/>
            </a:xfrm>
            <a:custGeom>
              <a:avLst/>
              <a:gdLst/>
              <a:ahLst/>
              <a:cxnLst/>
              <a:rect l="l" t="t" r="r" b="b"/>
              <a:pathLst>
                <a:path w="1141729" h="1141729">
                  <a:moveTo>
                    <a:pt x="0" y="570746"/>
                  </a:moveTo>
                  <a:lnTo>
                    <a:pt x="1892" y="523935"/>
                  </a:lnTo>
                  <a:lnTo>
                    <a:pt x="7470" y="478168"/>
                  </a:lnTo>
                  <a:lnTo>
                    <a:pt x="16587" y="433589"/>
                  </a:lnTo>
                  <a:lnTo>
                    <a:pt x="29097" y="390346"/>
                  </a:lnTo>
                  <a:lnTo>
                    <a:pt x="44852" y="348585"/>
                  </a:lnTo>
                  <a:lnTo>
                    <a:pt x="63706" y="308455"/>
                  </a:lnTo>
                  <a:lnTo>
                    <a:pt x="85511" y="270101"/>
                  </a:lnTo>
                  <a:lnTo>
                    <a:pt x="110122" y="233670"/>
                  </a:lnTo>
                  <a:lnTo>
                    <a:pt x="137390" y="199310"/>
                  </a:lnTo>
                  <a:lnTo>
                    <a:pt x="167169" y="167167"/>
                  </a:lnTo>
                  <a:lnTo>
                    <a:pt x="199313" y="137388"/>
                  </a:lnTo>
                  <a:lnTo>
                    <a:pt x="233673" y="110120"/>
                  </a:lnTo>
                  <a:lnTo>
                    <a:pt x="270104" y="85510"/>
                  </a:lnTo>
                  <a:lnTo>
                    <a:pt x="308459" y="63705"/>
                  </a:lnTo>
                  <a:lnTo>
                    <a:pt x="348590" y="44852"/>
                  </a:lnTo>
                  <a:lnTo>
                    <a:pt x="390350" y="29097"/>
                  </a:lnTo>
                  <a:lnTo>
                    <a:pt x="433594" y="16587"/>
                  </a:lnTo>
                  <a:lnTo>
                    <a:pt x="478173" y="7470"/>
                  </a:lnTo>
                  <a:lnTo>
                    <a:pt x="523942" y="1892"/>
                  </a:lnTo>
                  <a:lnTo>
                    <a:pt x="570753" y="0"/>
                  </a:lnTo>
                  <a:lnTo>
                    <a:pt x="617563" y="1892"/>
                  </a:lnTo>
                  <a:lnTo>
                    <a:pt x="663332" y="7470"/>
                  </a:lnTo>
                  <a:lnTo>
                    <a:pt x="707911" y="16587"/>
                  </a:lnTo>
                  <a:lnTo>
                    <a:pt x="751155" y="29097"/>
                  </a:lnTo>
                  <a:lnTo>
                    <a:pt x="792915" y="44852"/>
                  </a:lnTo>
                  <a:lnTo>
                    <a:pt x="833046" y="63705"/>
                  </a:lnTo>
                  <a:lnTo>
                    <a:pt x="871401" y="85510"/>
                  </a:lnTo>
                  <a:lnTo>
                    <a:pt x="907832" y="110120"/>
                  </a:lnTo>
                  <a:lnTo>
                    <a:pt x="942192" y="137388"/>
                  </a:lnTo>
                  <a:lnTo>
                    <a:pt x="974336" y="167167"/>
                  </a:lnTo>
                  <a:lnTo>
                    <a:pt x="1004115" y="199310"/>
                  </a:lnTo>
                  <a:lnTo>
                    <a:pt x="1031383" y="233670"/>
                  </a:lnTo>
                  <a:lnTo>
                    <a:pt x="1055994" y="270101"/>
                  </a:lnTo>
                  <a:lnTo>
                    <a:pt x="1077799" y="308455"/>
                  </a:lnTo>
                  <a:lnTo>
                    <a:pt x="1096653" y="348585"/>
                  </a:lnTo>
                  <a:lnTo>
                    <a:pt x="1112408" y="390346"/>
                  </a:lnTo>
                  <a:lnTo>
                    <a:pt x="1124918" y="433589"/>
                  </a:lnTo>
                  <a:lnTo>
                    <a:pt x="1134035" y="478168"/>
                  </a:lnTo>
                  <a:lnTo>
                    <a:pt x="1139613" y="523935"/>
                  </a:lnTo>
                  <a:lnTo>
                    <a:pt x="1141506" y="570746"/>
                  </a:lnTo>
                  <a:lnTo>
                    <a:pt x="1139613" y="617556"/>
                  </a:lnTo>
                  <a:lnTo>
                    <a:pt x="1134035" y="663323"/>
                  </a:lnTo>
                  <a:lnTo>
                    <a:pt x="1124918" y="707902"/>
                  </a:lnTo>
                  <a:lnTo>
                    <a:pt x="1112408" y="751145"/>
                  </a:lnTo>
                  <a:lnTo>
                    <a:pt x="1096653" y="792906"/>
                  </a:lnTo>
                  <a:lnTo>
                    <a:pt x="1077799" y="833036"/>
                  </a:lnTo>
                  <a:lnTo>
                    <a:pt x="1055994" y="871390"/>
                  </a:lnTo>
                  <a:lnTo>
                    <a:pt x="1031383" y="907821"/>
                  </a:lnTo>
                  <a:lnTo>
                    <a:pt x="1004115" y="942181"/>
                  </a:lnTo>
                  <a:lnTo>
                    <a:pt x="974336" y="974324"/>
                  </a:lnTo>
                  <a:lnTo>
                    <a:pt x="942192" y="1004103"/>
                  </a:lnTo>
                  <a:lnTo>
                    <a:pt x="907832" y="1031371"/>
                  </a:lnTo>
                  <a:lnTo>
                    <a:pt x="871401" y="1055981"/>
                  </a:lnTo>
                  <a:lnTo>
                    <a:pt x="833046" y="1077786"/>
                  </a:lnTo>
                  <a:lnTo>
                    <a:pt x="792915" y="1096639"/>
                  </a:lnTo>
                  <a:lnTo>
                    <a:pt x="751155" y="1112395"/>
                  </a:lnTo>
                  <a:lnTo>
                    <a:pt x="707911" y="1124904"/>
                  </a:lnTo>
                  <a:lnTo>
                    <a:pt x="663332" y="1134021"/>
                  </a:lnTo>
                  <a:lnTo>
                    <a:pt x="617563" y="1139600"/>
                  </a:lnTo>
                  <a:lnTo>
                    <a:pt x="570753" y="1141492"/>
                  </a:lnTo>
                  <a:lnTo>
                    <a:pt x="523942" y="1139600"/>
                  </a:lnTo>
                  <a:lnTo>
                    <a:pt x="478173" y="1134021"/>
                  </a:lnTo>
                  <a:lnTo>
                    <a:pt x="433594" y="1124904"/>
                  </a:lnTo>
                  <a:lnTo>
                    <a:pt x="390350" y="1112395"/>
                  </a:lnTo>
                  <a:lnTo>
                    <a:pt x="348590" y="1096639"/>
                  </a:lnTo>
                  <a:lnTo>
                    <a:pt x="308459" y="1077786"/>
                  </a:lnTo>
                  <a:lnTo>
                    <a:pt x="270104" y="1055981"/>
                  </a:lnTo>
                  <a:lnTo>
                    <a:pt x="233673" y="1031371"/>
                  </a:lnTo>
                  <a:lnTo>
                    <a:pt x="199313" y="1004103"/>
                  </a:lnTo>
                  <a:lnTo>
                    <a:pt x="167169" y="974324"/>
                  </a:lnTo>
                  <a:lnTo>
                    <a:pt x="137390" y="942181"/>
                  </a:lnTo>
                  <a:lnTo>
                    <a:pt x="110122" y="907821"/>
                  </a:lnTo>
                  <a:lnTo>
                    <a:pt x="85511" y="871390"/>
                  </a:lnTo>
                  <a:lnTo>
                    <a:pt x="63706" y="833036"/>
                  </a:lnTo>
                  <a:lnTo>
                    <a:pt x="44852" y="792906"/>
                  </a:lnTo>
                  <a:lnTo>
                    <a:pt x="29097" y="751145"/>
                  </a:lnTo>
                  <a:lnTo>
                    <a:pt x="16587" y="707902"/>
                  </a:lnTo>
                  <a:lnTo>
                    <a:pt x="7470" y="663323"/>
                  </a:lnTo>
                  <a:lnTo>
                    <a:pt x="1892" y="617556"/>
                  </a:lnTo>
                  <a:lnTo>
                    <a:pt x="0" y="570746"/>
                  </a:lnTo>
                  <a:close/>
                </a:path>
              </a:pathLst>
            </a:custGeom>
            <a:ln w="12700">
              <a:solidFill>
                <a:srgbClr val="FDF4FF"/>
              </a:solidFill>
            </a:ln>
          </p:spPr>
          <p:txBody>
            <a:bodyPr wrap="square" lIns="0" tIns="0" rIns="0" bIns="0" rtlCol="0"/>
            <a:lstStyle/>
            <a:p>
              <a:endParaRPr/>
            </a:p>
          </p:txBody>
        </p:sp>
        <p:pic>
          <p:nvPicPr>
            <p:cNvPr id="21" name="object 21"/>
            <p:cNvPicPr/>
            <p:nvPr/>
          </p:nvPicPr>
          <p:blipFill>
            <a:blip r:embed="rId6" cstate="print"/>
            <a:stretch>
              <a:fillRect/>
            </a:stretch>
          </p:blipFill>
          <p:spPr>
            <a:xfrm>
              <a:off x="6793992" y="3560064"/>
              <a:ext cx="917448" cy="917448"/>
            </a:xfrm>
            <a:prstGeom prst="rect">
              <a:avLst/>
            </a:prstGeom>
          </p:spPr>
        </p:pic>
      </p:grpSp>
      <p:grpSp>
        <p:nvGrpSpPr>
          <p:cNvPr id="22" name="object 22"/>
          <p:cNvGrpSpPr/>
          <p:nvPr/>
        </p:nvGrpSpPr>
        <p:grpSpPr>
          <a:xfrm>
            <a:off x="420415" y="634173"/>
            <a:ext cx="2748915" cy="2311400"/>
            <a:chOff x="420415" y="634173"/>
            <a:chExt cx="2748915" cy="2311400"/>
          </a:xfrm>
        </p:grpSpPr>
        <p:pic>
          <p:nvPicPr>
            <p:cNvPr id="23" name="object 23"/>
            <p:cNvPicPr/>
            <p:nvPr/>
          </p:nvPicPr>
          <p:blipFill>
            <a:blip r:embed="rId7" cstate="print"/>
            <a:stretch>
              <a:fillRect/>
            </a:stretch>
          </p:blipFill>
          <p:spPr>
            <a:xfrm>
              <a:off x="420415" y="1114097"/>
              <a:ext cx="1831426" cy="1831425"/>
            </a:xfrm>
            <a:prstGeom prst="rect">
              <a:avLst/>
            </a:prstGeom>
          </p:spPr>
        </p:pic>
        <p:pic>
          <p:nvPicPr>
            <p:cNvPr id="24" name="object 24"/>
            <p:cNvPicPr/>
            <p:nvPr/>
          </p:nvPicPr>
          <p:blipFill>
            <a:blip r:embed="rId8" cstate="print"/>
            <a:stretch>
              <a:fillRect/>
            </a:stretch>
          </p:blipFill>
          <p:spPr>
            <a:xfrm>
              <a:off x="1048088" y="634173"/>
              <a:ext cx="2121069" cy="2121068"/>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39788" y="587247"/>
            <a:ext cx="8005445" cy="589280"/>
          </a:xfrm>
          <a:prstGeom prst="rect">
            <a:avLst/>
          </a:prstGeom>
        </p:spPr>
        <p:txBody>
          <a:bodyPr vert="horz" wrap="square" lIns="0" tIns="12700" rIns="0" bIns="0" rtlCol="0">
            <a:spAutoFit/>
          </a:bodyPr>
          <a:lstStyle/>
          <a:p>
            <a:pPr marL="12700">
              <a:lnSpc>
                <a:spcPct val="100000"/>
              </a:lnSpc>
              <a:spcBef>
                <a:spcPts val="100"/>
              </a:spcBef>
            </a:pPr>
            <a:r>
              <a:rPr sz="3700" b="1" spc="5" dirty="0">
                <a:latin typeface="Calibri"/>
                <a:cs typeface="Calibri"/>
              </a:rPr>
              <a:t>Dengue</a:t>
            </a:r>
            <a:r>
              <a:rPr sz="3700" b="1" spc="10" dirty="0">
                <a:latin typeface="Calibri"/>
                <a:cs typeface="Calibri"/>
              </a:rPr>
              <a:t> </a:t>
            </a:r>
            <a:r>
              <a:rPr sz="3600" spc="95" dirty="0">
                <a:latin typeface="Wingdings"/>
                <a:cs typeface="Wingdings"/>
              </a:rPr>
              <a:t></a:t>
            </a:r>
            <a:r>
              <a:rPr sz="3600" spc="-30" dirty="0">
                <a:latin typeface="Times New Roman"/>
                <a:cs typeface="Times New Roman"/>
              </a:rPr>
              <a:t> </a:t>
            </a:r>
            <a:r>
              <a:rPr sz="3700" b="1" spc="-5" dirty="0">
                <a:latin typeface="Calibri"/>
                <a:cs typeface="Calibri"/>
              </a:rPr>
              <a:t>shared</a:t>
            </a:r>
            <a:r>
              <a:rPr sz="3700" b="1" spc="20" dirty="0">
                <a:latin typeface="Calibri"/>
                <a:cs typeface="Calibri"/>
              </a:rPr>
              <a:t> </a:t>
            </a:r>
            <a:r>
              <a:rPr sz="3700" b="1" dirty="0">
                <a:latin typeface="Calibri"/>
                <a:cs typeface="Calibri"/>
              </a:rPr>
              <a:t>clinical </a:t>
            </a:r>
            <a:r>
              <a:rPr sz="3700" b="1" spc="-10" dirty="0">
                <a:latin typeface="Calibri"/>
                <a:cs typeface="Calibri"/>
              </a:rPr>
              <a:t>manifestations</a:t>
            </a:r>
            <a:endParaRPr sz="3700">
              <a:latin typeface="Calibri"/>
              <a:cs typeface="Calibri"/>
            </a:endParaRPr>
          </a:p>
        </p:txBody>
      </p:sp>
      <p:sp>
        <p:nvSpPr>
          <p:cNvPr id="3" name="object 3"/>
          <p:cNvSpPr txBox="1"/>
          <p:nvPr/>
        </p:nvSpPr>
        <p:spPr>
          <a:xfrm>
            <a:off x="7899129" y="2459746"/>
            <a:ext cx="3982720" cy="422909"/>
          </a:xfrm>
          <a:prstGeom prst="rect">
            <a:avLst/>
          </a:prstGeom>
          <a:solidFill>
            <a:srgbClr val="FFF2CC"/>
          </a:solidFill>
        </p:spPr>
        <p:txBody>
          <a:bodyPr vert="horz" wrap="square" lIns="0" tIns="0" rIns="0" bIns="0" rtlCol="0">
            <a:spAutoFit/>
          </a:bodyPr>
          <a:lstStyle/>
          <a:p>
            <a:pPr marL="12700">
              <a:lnSpc>
                <a:spcPts val="3130"/>
              </a:lnSpc>
            </a:pPr>
            <a:r>
              <a:rPr sz="2700" b="1" spc="-125" dirty="0">
                <a:latin typeface="Calibri"/>
                <a:cs typeface="Calibri"/>
              </a:rPr>
              <a:t>Clues:</a:t>
            </a:r>
            <a:endParaRPr sz="2700">
              <a:latin typeface="Calibri"/>
              <a:cs typeface="Calibri"/>
            </a:endParaRPr>
          </a:p>
        </p:txBody>
      </p:sp>
      <p:sp>
        <p:nvSpPr>
          <p:cNvPr id="4" name="object 4"/>
          <p:cNvSpPr txBox="1"/>
          <p:nvPr/>
        </p:nvSpPr>
        <p:spPr>
          <a:xfrm>
            <a:off x="7904477" y="3166364"/>
            <a:ext cx="2576195" cy="1153160"/>
          </a:xfrm>
          <a:prstGeom prst="rect">
            <a:avLst/>
          </a:prstGeom>
        </p:spPr>
        <p:txBody>
          <a:bodyPr vert="horz" wrap="square" lIns="0" tIns="12700" rIns="0" bIns="0" rtlCol="0">
            <a:spAutoFit/>
          </a:bodyPr>
          <a:lstStyle/>
          <a:p>
            <a:pPr marL="393700" indent="-381000">
              <a:lnSpc>
                <a:spcPct val="100000"/>
              </a:lnSpc>
              <a:spcBef>
                <a:spcPts val="100"/>
              </a:spcBef>
              <a:buFont typeface="Arial MT"/>
              <a:buChar char="•"/>
              <a:tabLst>
                <a:tab pos="393065" algn="l"/>
                <a:tab pos="393700" algn="l"/>
              </a:tabLst>
            </a:pPr>
            <a:r>
              <a:rPr sz="2400" spc="-75" dirty="0">
                <a:latin typeface="Calibri"/>
                <a:cs typeface="Calibri"/>
              </a:rPr>
              <a:t>N</a:t>
            </a:r>
            <a:r>
              <a:rPr sz="2400" spc="-110" dirty="0">
                <a:latin typeface="Calibri"/>
                <a:cs typeface="Calibri"/>
              </a:rPr>
              <a:t>a</a:t>
            </a:r>
            <a:r>
              <a:rPr sz="2400" spc="-90" dirty="0">
                <a:latin typeface="Calibri"/>
                <a:cs typeface="Calibri"/>
              </a:rPr>
              <a:t>t</a:t>
            </a:r>
            <a:r>
              <a:rPr sz="2400" spc="-85" dirty="0">
                <a:latin typeface="Calibri"/>
                <a:cs typeface="Calibri"/>
              </a:rPr>
              <a:t>u</a:t>
            </a:r>
            <a:r>
              <a:rPr sz="2400" spc="-135" dirty="0">
                <a:latin typeface="Calibri"/>
                <a:cs typeface="Calibri"/>
              </a:rPr>
              <a:t>r</a:t>
            </a:r>
            <a:r>
              <a:rPr sz="2400" spc="-90" dirty="0">
                <a:latin typeface="Calibri"/>
                <a:cs typeface="Calibri"/>
              </a:rPr>
              <a:t>a</a:t>
            </a:r>
            <a:r>
              <a:rPr sz="2400" dirty="0">
                <a:latin typeface="Calibri"/>
                <a:cs typeface="Calibri"/>
              </a:rPr>
              <a:t>l</a:t>
            </a:r>
            <a:r>
              <a:rPr sz="2400" spc="-180" dirty="0">
                <a:latin typeface="Calibri"/>
                <a:cs typeface="Calibri"/>
              </a:rPr>
              <a:t> </a:t>
            </a:r>
            <a:r>
              <a:rPr sz="2400" spc="-85" dirty="0">
                <a:latin typeface="Calibri"/>
                <a:cs typeface="Calibri"/>
              </a:rPr>
              <a:t>h</a:t>
            </a:r>
            <a:r>
              <a:rPr sz="2400" spc="-90" dirty="0">
                <a:latin typeface="Calibri"/>
                <a:cs typeface="Calibri"/>
              </a:rPr>
              <a:t>i</a:t>
            </a:r>
            <a:r>
              <a:rPr sz="2400" spc="-114" dirty="0">
                <a:latin typeface="Calibri"/>
                <a:cs typeface="Calibri"/>
              </a:rPr>
              <a:t>st</a:t>
            </a:r>
            <a:r>
              <a:rPr sz="2400" spc="-90" dirty="0">
                <a:latin typeface="Calibri"/>
                <a:cs typeface="Calibri"/>
              </a:rPr>
              <a:t>o</a:t>
            </a:r>
            <a:r>
              <a:rPr sz="2400" spc="-75" dirty="0">
                <a:latin typeface="Calibri"/>
                <a:cs typeface="Calibri"/>
              </a:rPr>
              <a:t>r</a:t>
            </a:r>
            <a:r>
              <a:rPr sz="2400" dirty="0">
                <a:latin typeface="Calibri"/>
                <a:cs typeface="Calibri"/>
              </a:rPr>
              <a:t>y</a:t>
            </a:r>
            <a:endParaRPr sz="2400">
              <a:latin typeface="Calibri"/>
              <a:cs typeface="Calibri"/>
            </a:endParaRPr>
          </a:p>
          <a:p>
            <a:pPr marL="393700" indent="-381000">
              <a:lnSpc>
                <a:spcPct val="100000"/>
              </a:lnSpc>
              <a:spcBef>
                <a:spcPts val="120"/>
              </a:spcBef>
              <a:buFont typeface="Arial MT"/>
              <a:buChar char="•"/>
              <a:tabLst>
                <a:tab pos="393065" algn="l"/>
                <a:tab pos="393700" algn="l"/>
              </a:tabLst>
            </a:pPr>
            <a:r>
              <a:rPr sz="2400" spc="-75" dirty="0">
                <a:latin typeface="Calibri"/>
                <a:cs typeface="Calibri"/>
              </a:rPr>
              <a:t>Dy</a:t>
            </a:r>
            <a:r>
              <a:rPr sz="2400" spc="-70" dirty="0">
                <a:latin typeface="Calibri"/>
                <a:cs typeface="Calibri"/>
              </a:rPr>
              <a:t>na</a:t>
            </a:r>
            <a:r>
              <a:rPr sz="2400" spc="-80" dirty="0">
                <a:latin typeface="Calibri"/>
                <a:cs typeface="Calibri"/>
              </a:rPr>
              <a:t>m</a:t>
            </a:r>
            <a:r>
              <a:rPr sz="2400" spc="-75" dirty="0">
                <a:latin typeface="Calibri"/>
                <a:cs typeface="Calibri"/>
              </a:rPr>
              <a:t>i</a:t>
            </a:r>
            <a:r>
              <a:rPr sz="2400" dirty="0">
                <a:latin typeface="Calibri"/>
                <a:cs typeface="Calibri"/>
              </a:rPr>
              <a:t>c</a:t>
            </a:r>
            <a:r>
              <a:rPr sz="2400" spc="-155" dirty="0">
                <a:latin typeface="Calibri"/>
                <a:cs typeface="Calibri"/>
              </a:rPr>
              <a:t> </a:t>
            </a:r>
            <a:r>
              <a:rPr sz="2400" spc="-70" dirty="0">
                <a:latin typeface="Calibri"/>
                <a:cs typeface="Calibri"/>
              </a:rPr>
              <a:t>n</a:t>
            </a:r>
            <a:r>
              <a:rPr sz="2400" spc="-95" dirty="0">
                <a:latin typeface="Calibri"/>
                <a:cs typeface="Calibri"/>
              </a:rPr>
              <a:t>a</a:t>
            </a:r>
            <a:r>
              <a:rPr sz="2400" spc="-80" dirty="0">
                <a:latin typeface="Calibri"/>
                <a:cs typeface="Calibri"/>
              </a:rPr>
              <a:t>t</a:t>
            </a:r>
            <a:r>
              <a:rPr sz="2400" spc="-70" dirty="0">
                <a:latin typeface="Calibri"/>
                <a:cs typeface="Calibri"/>
              </a:rPr>
              <a:t>u</a:t>
            </a:r>
            <a:r>
              <a:rPr sz="2400" spc="-105" dirty="0">
                <a:latin typeface="Calibri"/>
                <a:cs typeface="Calibri"/>
              </a:rPr>
              <a:t>r</a:t>
            </a:r>
            <a:r>
              <a:rPr sz="2400" dirty="0">
                <a:latin typeface="Calibri"/>
                <a:cs typeface="Calibri"/>
              </a:rPr>
              <a:t>e</a:t>
            </a:r>
            <a:endParaRPr sz="2400">
              <a:latin typeface="Calibri"/>
              <a:cs typeface="Calibri"/>
            </a:endParaRPr>
          </a:p>
          <a:p>
            <a:pPr marL="393700" indent="-381000">
              <a:lnSpc>
                <a:spcPct val="100000"/>
              </a:lnSpc>
              <a:spcBef>
                <a:spcPts val="120"/>
              </a:spcBef>
              <a:buFont typeface="Arial MT"/>
              <a:buChar char="•"/>
              <a:tabLst>
                <a:tab pos="393065" algn="l"/>
                <a:tab pos="393700" algn="l"/>
              </a:tabLst>
            </a:pPr>
            <a:r>
              <a:rPr sz="2400" spc="-105" dirty="0">
                <a:latin typeface="Calibri"/>
                <a:cs typeface="Calibri"/>
              </a:rPr>
              <a:t>S</a:t>
            </a:r>
            <a:r>
              <a:rPr sz="2400" spc="-95" dirty="0">
                <a:latin typeface="Calibri"/>
                <a:cs typeface="Calibri"/>
              </a:rPr>
              <a:t>y</a:t>
            </a:r>
            <a:r>
              <a:rPr sz="2400" spc="-100" dirty="0">
                <a:latin typeface="Calibri"/>
                <a:cs typeface="Calibri"/>
              </a:rPr>
              <a:t>s</a:t>
            </a:r>
            <a:r>
              <a:rPr sz="2400" spc="-105" dirty="0">
                <a:latin typeface="Calibri"/>
                <a:cs typeface="Calibri"/>
              </a:rPr>
              <a:t>t</a:t>
            </a:r>
            <a:r>
              <a:rPr sz="2400" spc="-70" dirty="0">
                <a:latin typeface="Calibri"/>
                <a:cs typeface="Calibri"/>
              </a:rPr>
              <a:t>e</a:t>
            </a:r>
            <a:r>
              <a:rPr sz="2400" spc="-80" dirty="0">
                <a:latin typeface="Calibri"/>
                <a:cs typeface="Calibri"/>
              </a:rPr>
              <a:t>m</a:t>
            </a:r>
            <a:r>
              <a:rPr sz="2400" spc="-75" dirty="0">
                <a:latin typeface="Calibri"/>
                <a:cs typeface="Calibri"/>
              </a:rPr>
              <a:t>i</a:t>
            </a:r>
            <a:r>
              <a:rPr sz="2400" dirty="0">
                <a:latin typeface="Calibri"/>
                <a:cs typeface="Calibri"/>
              </a:rPr>
              <a:t>c</a:t>
            </a:r>
            <a:r>
              <a:rPr sz="2400" spc="-150" dirty="0">
                <a:latin typeface="Calibri"/>
                <a:cs typeface="Calibri"/>
              </a:rPr>
              <a:t> </a:t>
            </a:r>
            <a:r>
              <a:rPr sz="2400" spc="-70" dirty="0">
                <a:latin typeface="Calibri"/>
                <a:cs typeface="Calibri"/>
              </a:rPr>
              <a:t>p</a:t>
            </a:r>
            <a:r>
              <a:rPr sz="2400" spc="-110" dirty="0">
                <a:latin typeface="Calibri"/>
                <a:cs typeface="Calibri"/>
              </a:rPr>
              <a:t>r</a:t>
            </a:r>
            <a:r>
              <a:rPr sz="2400" spc="-75" dirty="0">
                <a:latin typeface="Calibri"/>
                <a:cs typeface="Calibri"/>
              </a:rPr>
              <a:t>o</a:t>
            </a:r>
            <a:r>
              <a:rPr sz="2400" spc="-70" dirty="0">
                <a:latin typeface="Calibri"/>
                <a:cs typeface="Calibri"/>
              </a:rPr>
              <a:t>b</a:t>
            </a:r>
            <a:r>
              <a:rPr sz="2400" spc="-75" dirty="0">
                <a:latin typeface="Calibri"/>
                <a:cs typeface="Calibri"/>
              </a:rPr>
              <a:t>l</a:t>
            </a:r>
            <a:r>
              <a:rPr sz="2400" spc="-65" dirty="0">
                <a:latin typeface="Calibri"/>
                <a:cs typeface="Calibri"/>
              </a:rPr>
              <a:t>e</a:t>
            </a:r>
            <a:r>
              <a:rPr sz="2400" spc="-80" dirty="0">
                <a:latin typeface="Calibri"/>
                <a:cs typeface="Calibri"/>
              </a:rPr>
              <a:t>m</a:t>
            </a:r>
            <a:r>
              <a:rPr sz="2400" dirty="0">
                <a:latin typeface="Calibri"/>
                <a:cs typeface="Calibri"/>
              </a:rPr>
              <a:t>s</a:t>
            </a:r>
            <a:endParaRPr sz="2400">
              <a:latin typeface="Calibri"/>
              <a:cs typeface="Calibri"/>
            </a:endParaRPr>
          </a:p>
        </p:txBody>
      </p:sp>
      <p:pic>
        <p:nvPicPr>
          <p:cNvPr id="5" name="object 5"/>
          <p:cNvPicPr/>
          <p:nvPr/>
        </p:nvPicPr>
        <p:blipFill>
          <a:blip r:embed="rId2" cstate="print"/>
          <a:stretch>
            <a:fillRect/>
          </a:stretch>
        </p:blipFill>
        <p:spPr>
          <a:xfrm>
            <a:off x="4330701" y="1854200"/>
            <a:ext cx="3421126" cy="4825999"/>
          </a:xfrm>
          <a:prstGeom prst="rect">
            <a:avLst/>
          </a:prstGeom>
        </p:spPr>
      </p:pic>
      <p:sp>
        <p:nvSpPr>
          <p:cNvPr id="6" name="object 6"/>
          <p:cNvSpPr txBox="1"/>
          <p:nvPr/>
        </p:nvSpPr>
        <p:spPr>
          <a:xfrm>
            <a:off x="2351088" y="1890713"/>
            <a:ext cx="1800225" cy="359410"/>
          </a:xfrm>
          <a:prstGeom prst="rect">
            <a:avLst/>
          </a:prstGeom>
          <a:solidFill>
            <a:srgbClr val="E6DFEB"/>
          </a:solidFill>
        </p:spPr>
        <p:txBody>
          <a:bodyPr vert="horz" wrap="square" lIns="0" tIns="18415" rIns="0" bIns="0" rtlCol="0">
            <a:spAutoFit/>
          </a:bodyPr>
          <a:lstStyle/>
          <a:p>
            <a:pPr marL="266700">
              <a:lnSpc>
                <a:spcPct val="100000"/>
              </a:lnSpc>
              <a:spcBef>
                <a:spcPts val="145"/>
              </a:spcBef>
            </a:pPr>
            <a:r>
              <a:rPr sz="2100" dirty="0">
                <a:latin typeface="Calibri"/>
                <a:cs typeface="Calibri"/>
              </a:rPr>
              <a:t>Flu-like</a:t>
            </a:r>
            <a:r>
              <a:rPr sz="2100" spc="-30" dirty="0">
                <a:latin typeface="Calibri"/>
                <a:cs typeface="Calibri"/>
              </a:rPr>
              <a:t> </a:t>
            </a:r>
            <a:r>
              <a:rPr sz="2100" spc="5" dirty="0">
                <a:latin typeface="Calibri"/>
                <a:cs typeface="Calibri"/>
              </a:rPr>
              <a:t>illness</a:t>
            </a:r>
            <a:endParaRPr sz="2100">
              <a:latin typeface="Calibri"/>
              <a:cs typeface="Calibri"/>
            </a:endParaRPr>
          </a:p>
        </p:txBody>
      </p:sp>
      <p:sp>
        <p:nvSpPr>
          <p:cNvPr id="7" name="object 7"/>
          <p:cNvSpPr txBox="1"/>
          <p:nvPr/>
        </p:nvSpPr>
        <p:spPr>
          <a:xfrm>
            <a:off x="2351088" y="2538413"/>
            <a:ext cx="1800225" cy="688340"/>
          </a:xfrm>
          <a:prstGeom prst="rect">
            <a:avLst/>
          </a:prstGeom>
          <a:solidFill>
            <a:srgbClr val="EBF0DE"/>
          </a:solidFill>
        </p:spPr>
        <p:txBody>
          <a:bodyPr vert="horz" wrap="square" lIns="0" tIns="5080" rIns="0" bIns="0" rtlCol="0">
            <a:spAutoFit/>
          </a:bodyPr>
          <a:lstStyle/>
          <a:p>
            <a:pPr marL="387350" marR="182245" indent="364490">
              <a:lnSpc>
                <a:spcPct val="103800"/>
              </a:lnSpc>
              <a:spcBef>
                <a:spcPts val="40"/>
              </a:spcBef>
            </a:pPr>
            <a:r>
              <a:rPr sz="2100" dirty="0">
                <a:latin typeface="Calibri"/>
                <a:cs typeface="Calibri"/>
              </a:rPr>
              <a:t>Viral </a:t>
            </a:r>
            <a:r>
              <a:rPr sz="2100" spc="5" dirty="0">
                <a:latin typeface="Calibri"/>
                <a:cs typeface="Calibri"/>
              </a:rPr>
              <a:t> </a:t>
            </a:r>
            <a:r>
              <a:rPr sz="2100" spc="-15" dirty="0">
                <a:latin typeface="Calibri"/>
                <a:cs typeface="Calibri"/>
              </a:rPr>
              <a:t>e</a:t>
            </a:r>
            <a:r>
              <a:rPr sz="2100" spc="-25" dirty="0">
                <a:latin typeface="Calibri"/>
                <a:cs typeface="Calibri"/>
              </a:rPr>
              <a:t>x</a:t>
            </a:r>
            <a:r>
              <a:rPr sz="2100" spc="15" dirty="0">
                <a:latin typeface="Calibri"/>
                <a:cs typeface="Calibri"/>
              </a:rPr>
              <a:t>a</a:t>
            </a:r>
            <a:r>
              <a:rPr sz="2100" spc="20" dirty="0">
                <a:latin typeface="Calibri"/>
                <a:cs typeface="Calibri"/>
              </a:rPr>
              <a:t>n</a:t>
            </a:r>
            <a:r>
              <a:rPr sz="2100" dirty="0">
                <a:latin typeface="Calibri"/>
                <a:cs typeface="Calibri"/>
              </a:rPr>
              <a:t>h</a:t>
            </a:r>
            <a:r>
              <a:rPr sz="2100" spc="-15" dirty="0">
                <a:latin typeface="Calibri"/>
                <a:cs typeface="Calibri"/>
              </a:rPr>
              <a:t>t</a:t>
            </a:r>
            <a:r>
              <a:rPr sz="2100" spc="15" dirty="0">
                <a:latin typeface="Calibri"/>
                <a:cs typeface="Calibri"/>
              </a:rPr>
              <a:t>e</a:t>
            </a:r>
            <a:r>
              <a:rPr sz="2100" spc="20" dirty="0">
                <a:latin typeface="Calibri"/>
                <a:cs typeface="Calibri"/>
              </a:rPr>
              <a:t>m</a:t>
            </a:r>
            <a:r>
              <a:rPr sz="2100" dirty="0">
                <a:latin typeface="Calibri"/>
                <a:cs typeface="Calibri"/>
              </a:rPr>
              <a:t>a</a:t>
            </a:r>
            <a:endParaRPr sz="2100">
              <a:latin typeface="Calibri"/>
              <a:cs typeface="Calibri"/>
            </a:endParaRPr>
          </a:p>
        </p:txBody>
      </p:sp>
      <p:sp>
        <p:nvSpPr>
          <p:cNvPr id="8" name="object 8"/>
          <p:cNvSpPr txBox="1"/>
          <p:nvPr/>
        </p:nvSpPr>
        <p:spPr>
          <a:xfrm>
            <a:off x="2331026" y="3451064"/>
            <a:ext cx="1678305" cy="669290"/>
          </a:xfrm>
          <a:prstGeom prst="rect">
            <a:avLst/>
          </a:prstGeom>
          <a:solidFill>
            <a:srgbClr val="FCEADA"/>
          </a:solidFill>
        </p:spPr>
        <p:txBody>
          <a:bodyPr vert="horz" wrap="square" lIns="0" tIns="4445" rIns="0" bIns="0" rtlCol="0">
            <a:spAutoFit/>
          </a:bodyPr>
          <a:lstStyle/>
          <a:p>
            <a:pPr marL="358140" marR="261620" indent="207645">
              <a:lnSpc>
                <a:spcPts val="2590"/>
              </a:lnSpc>
              <a:spcBef>
                <a:spcPts val="35"/>
              </a:spcBef>
            </a:pPr>
            <a:r>
              <a:rPr sz="2100" spc="5" dirty="0">
                <a:latin typeface="Calibri"/>
                <a:cs typeface="Calibri"/>
              </a:rPr>
              <a:t>Acute </a:t>
            </a:r>
            <a:r>
              <a:rPr sz="2100" spc="10" dirty="0">
                <a:latin typeface="Calibri"/>
                <a:cs typeface="Calibri"/>
              </a:rPr>
              <a:t> </a:t>
            </a:r>
            <a:r>
              <a:rPr sz="2100" spc="15" dirty="0">
                <a:latin typeface="Calibri"/>
                <a:cs typeface="Calibri"/>
              </a:rPr>
              <a:t>a</a:t>
            </a:r>
            <a:r>
              <a:rPr sz="2100" spc="20" dirty="0">
                <a:latin typeface="Calibri"/>
                <a:cs typeface="Calibri"/>
              </a:rPr>
              <a:t>bd</a:t>
            </a:r>
            <a:r>
              <a:rPr sz="2100" spc="15" dirty="0">
                <a:latin typeface="Calibri"/>
                <a:cs typeface="Calibri"/>
              </a:rPr>
              <a:t>o</a:t>
            </a:r>
            <a:r>
              <a:rPr sz="2100" spc="20" dirty="0">
                <a:latin typeface="Calibri"/>
                <a:cs typeface="Calibri"/>
              </a:rPr>
              <a:t>m</a:t>
            </a:r>
            <a:r>
              <a:rPr sz="2100" spc="15" dirty="0">
                <a:latin typeface="Calibri"/>
                <a:cs typeface="Calibri"/>
              </a:rPr>
              <a:t>e</a:t>
            </a:r>
            <a:r>
              <a:rPr sz="2100" dirty="0">
                <a:latin typeface="Calibri"/>
                <a:cs typeface="Calibri"/>
              </a:rPr>
              <a:t>n</a:t>
            </a:r>
            <a:endParaRPr sz="2100">
              <a:latin typeface="Calibri"/>
              <a:cs typeface="Calibri"/>
            </a:endParaRPr>
          </a:p>
        </p:txBody>
      </p:sp>
      <p:sp>
        <p:nvSpPr>
          <p:cNvPr id="9" name="object 9"/>
          <p:cNvSpPr txBox="1"/>
          <p:nvPr/>
        </p:nvSpPr>
        <p:spPr>
          <a:xfrm>
            <a:off x="2398077" y="4506725"/>
            <a:ext cx="1584325" cy="341630"/>
          </a:xfrm>
          <a:prstGeom prst="rect">
            <a:avLst/>
          </a:prstGeom>
          <a:solidFill>
            <a:srgbClr val="D6E3BC"/>
          </a:solidFill>
        </p:spPr>
        <p:txBody>
          <a:bodyPr vert="horz" wrap="square" lIns="0" tIns="0" rIns="0" bIns="0" rtlCol="0">
            <a:spAutoFit/>
          </a:bodyPr>
          <a:lstStyle/>
          <a:p>
            <a:pPr marL="328930">
              <a:lnSpc>
                <a:spcPts val="2520"/>
              </a:lnSpc>
            </a:pPr>
            <a:r>
              <a:rPr sz="2100" dirty="0">
                <a:latin typeface="Calibri"/>
                <a:cs typeface="Calibri"/>
              </a:rPr>
              <a:t>Infection</a:t>
            </a:r>
            <a:endParaRPr sz="2100">
              <a:latin typeface="Calibri"/>
              <a:cs typeface="Calibri"/>
            </a:endParaRPr>
          </a:p>
        </p:txBody>
      </p:sp>
      <p:sp>
        <p:nvSpPr>
          <p:cNvPr id="10" name="object 10"/>
          <p:cNvSpPr txBox="1"/>
          <p:nvPr/>
        </p:nvSpPr>
        <p:spPr>
          <a:xfrm>
            <a:off x="1646238" y="5237088"/>
            <a:ext cx="2362200" cy="560070"/>
          </a:xfrm>
          <a:prstGeom prst="rect">
            <a:avLst/>
          </a:prstGeom>
          <a:solidFill>
            <a:srgbClr val="B8CDE4"/>
          </a:solidFill>
        </p:spPr>
        <p:txBody>
          <a:bodyPr vert="horz" wrap="square" lIns="0" tIns="22860" rIns="0" bIns="0" rtlCol="0">
            <a:spAutoFit/>
          </a:bodyPr>
          <a:lstStyle/>
          <a:p>
            <a:pPr marL="744855" marR="447675" indent="-284480">
              <a:lnSpc>
                <a:spcPts val="2020"/>
              </a:lnSpc>
              <a:spcBef>
                <a:spcPts val="180"/>
              </a:spcBef>
            </a:pPr>
            <a:r>
              <a:rPr sz="2100" spc="20" dirty="0">
                <a:latin typeface="Calibri"/>
                <a:cs typeface="Calibri"/>
              </a:rPr>
              <a:t>Au</a:t>
            </a:r>
            <a:r>
              <a:rPr sz="2100" spc="-15" dirty="0">
                <a:latin typeface="Calibri"/>
                <a:cs typeface="Calibri"/>
              </a:rPr>
              <a:t>t</a:t>
            </a:r>
            <a:r>
              <a:rPr sz="2100" spc="15" dirty="0">
                <a:latin typeface="Calibri"/>
                <a:cs typeface="Calibri"/>
              </a:rPr>
              <a:t>o</a:t>
            </a:r>
            <a:r>
              <a:rPr sz="2100" spc="5" dirty="0">
                <a:latin typeface="Calibri"/>
                <a:cs typeface="Calibri"/>
              </a:rPr>
              <a:t>i</a:t>
            </a:r>
            <a:r>
              <a:rPr sz="2100" spc="20" dirty="0">
                <a:latin typeface="Calibri"/>
                <a:cs typeface="Calibri"/>
              </a:rPr>
              <a:t>mmune  </a:t>
            </a:r>
            <a:r>
              <a:rPr sz="2100" spc="10" dirty="0">
                <a:latin typeface="Calibri"/>
                <a:cs typeface="Calibri"/>
              </a:rPr>
              <a:t>diseases</a:t>
            </a:r>
            <a:endParaRPr sz="2100">
              <a:latin typeface="Calibri"/>
              <a:cs typeface="Calibri"/>
            </a:endParaRPr>
          </a:p>
        </p:txBody>
      </p:sp>
      <p:sp>
        <p:nvSpPr>
          <p:cNvPr id="11" name="object 11"/>
          <p:cNvSpPr txBox="1"/>
          <p:nvPr/>
        </p:nvSpPr>
        <p:spPr>
          <a:xfrm>
            <a:off x="2036603" y="6120003"/>
            <a:ext cx="1946910" cy="560705"/>
          </a:xfrm>
          <a:prstGeom prst="rect">
            <a:avLst/>
          </a:prstGeom>
          <a:solidFill>
            <a:srgbClr val="DDD9C3"/>
          </a:solidFill>
        </p:spPr>
        <p:txBody>
          <a:bodyPr vert="horz" wrap="square" lIns="0" tIns="29209" rIns="0" bIns="0" rtlCol="0">
            <a:spAutoFit/>
          </a:bodyPr>
          <a:lstStyle/>
          <a:p>
            <a:pPr marL="603250" marR="297815" indent="-293370">
              <a:lnSpc>
                <a:spcPct val="79000"/>
              </a:lnSpc>
              <a:spcBef>
                <a:spcPts val="229"/>
              </a:spcBef>
            </a:pPr>
            <a:r>
              <a:rPr sz="2100" spc="15" dirty="0">
                <a:latin typeface="Calibri"/>
                <a:cs typeface="Calibri"/>
              </a:rPr>
              <a:t>He</a:t>
            </a:r>
            <a:r>
              <a:rPr sz="2100" spc="20" dirty="0">
                <a:latin typeface="Calibri"/>
                <a:cs typeface="Calibri"/>
              </a:rPr>
              <a:t>m</a:t>
            </a:r>
            <a:r>
              <a:rPr sz="2100" dirty="0">
                <a:latin typeface="Calibri"/>
                <a:cs typeface="Calibri"/>
              </a:rPr>
              <a:t>a</a:t>
            </a:r>
            <a:r>
              <a:rPr sz="2100" spc="-15" dirty="0">
                <a:latin typeface="Calibri"/>
                <a:cs typeface="Calibri"/>
              </a:rPr>
              <a:t>t</a:t>
            </a:r>
            <a:r>
              <a:rPr sz="2100" spc="15" dirty="0">
                <a:latin typeface="Calibri"/>
                <a:cs typeface="Calibri"/>
              </a:rPr>
              <a:t>o</a:t>
            </a:r>
            <a:r>
              <a:rPr sz="2100" spc="5" dirty="0">
                <a:latin typeface="Calibri"/>
                <a:cs typeface="Calibri"/>
              </a:rPr>
              <a:t>l</a:t>
            </a:r>
            <a:r>
              <a:rPr sz="2100" spc="15" dirty="0">
                <a:latin typeface="Calibri"/>
                <a:cs typeface="Calibri"/>
              </a:rPr>
              <a:t>o</a:t>
            </a:r>
            <a:r>
              <a:rPr sz="2100" spc="5" dirty="0">
                <a:latin typeface="Calibri"/>
                <a:cs typeface="Calibri"/>
              </a:rPr>
              <a:t>g</a:t>
            </a:r>
            <a:r>
              <a:rPr sz="2100" dirty="0">
                <a:latin typeface="Calibri"/>
                <a:cs typeface="Calibri"/>
              </a:rPr>
              <a:t>y  </a:t>
            </a:r>
            <a:r>
              <a:rPr sz="2100" spc="20" dirty="0">
                <a:latin typeface="Calibri"/>
                <a:cs typeface="Calibri"/>
              </a:rPr>
              <a:t>p</a:t>
            </a:r>
            <a:r>
              <a:rPr sz="2100" spc="-35" dirty="0">
                <a:latin typeface="Calibri"/>
                <a:cs typeface="Calibri"/>
              </a:rPr>
              <a:t>r</a:t>
            </a:r>
            <a:r>
              <a:rPr sz="2100" spc="15" dirty="0">
                <a:latin typeface="Calibri"/>
                <a:cs typeface="Calibri"/>
              </a:rPr>
              <a:t>o</a:t>
            </a:r>
            <a:r>
              <a:rPr sz="2100" spc="20" dirty="0">
                <a:latin typeface="Calibri"/>
                <a:cs typeface="Calibri"/>
              </a:rPr>
              <a:t>b</a:t>
            </a:r>
            <a:r>
              <a:rPr sz="2100" dirty="0">
                <a:latin typeface="Calibri"/>
                <a:cs typeface="Calibri"/>
              </a:rPr>
              <a:t>l</a:t>
            </a:r>
            <a:r>
              <a:rPr sz="2100" spc="15" dirty="0">
                <a:latin typeface="Calibri"/>
                <a:cs typeface="Calibri"/>
              </a:rPr>
              <a:t>e</a:t>
            </a:r>
            <a:r>
              <a:rPr sz="2100" spc="20" dirty="0">
                <a:latin typeface="Calibri"/>
                <a:cs typeface="Calibri"/>
              </a:rPr>
              <a:t>ms</a:t>
            </a:r>
            <a:endParaRPr sz="2100">
              <a:latin typeface="Calibri"/>
              <a:cs typeface="Calibri"/>
            </a:endParaRPr>
          </a:p>
        </p:txBody>
      </p:sp>
      <p:sp>
        <p:nvSpPr>
          <p:cNvPr id="12" name="object 12"/>
          <p:cNvSpPr txBox="1"/>
          <p:nvPr/>
        </p:nvSpPr>
        <p:spPr>
          <a:xfrm rot="20460000">
            <a:off x="1222541" y="2158045"/>
            <a:ext cx="1110724" cy="266700"/>
          </a:xfrm>
          <a:prstGeom prst="rect">
            <a:avLst/>
          </a:prstGeom>
        </p:spPr>
        <p:txBody>
          <a:bodyPr vert="horz" wrap="square" lIns="0" tIns="0" rIns="0" bIns="0" rtlCol="0">
            <a:spAutoFit/>
          </a:bodyPr>
          <a:lstStyle/>
          <a:p>
            <a:pPr>
              <a:lnSpc>
                <a:spcPts val="2100"/>
              </a:lnSpc>
            </a:pPr>
            <a:r>
              <a:rPr sz="2100" b="1" spc="-5" dirty="0">
                <a:solidFill>
                  <a:srgbClr val="C00000"/>
                </a:solidFill>
                <a:latin typeface="Calibri"/>
                <a:cs typeface="Calibri"/>
              </a:rPr>
              <a:t>C</a:t>
            </a:r>
            <a:r>
              <a:rPr sz="2100" b="1" spc="-30" dirty="0">
                <a:solidFill>
                  <a:srgbClr val="C00000"/>
                </a:solidFill>
                <a:latin typeface="Calibri"/>
                <a:cs typeface="Calibri"/>
              </a:rPr>
              <a:t>O</a:t>
            </a:r>
            <a:r>
              <a:rPr sz="2100" b="1" spc="10" dirty="0">
                <a:solidFill>
                  <a:srgbClr val="C00000"/>
                </a:solidFill>
                <a:latin typeface="Calibri"/>
                <a:cs typeface="Calibri"/>
              </a:rPr>
              <a:t>V</a:t>
            </a:r>
            <a:r>
              <a:rPr sz="2100" b="1" spc="-5" dirty="0">
                <a:solidFill>
                  <a:srgbClr val="C00000"/>
                </a:solidFill>
                <a:latin typeface="Calibri"/>
                <a:cs typeface="Calibri"/>
              </a:rPr>
              <a:t>I</a:t>
            </a:r>
            <a:r>
              <a:rPr sz="2100" b="1" spc="20" dirty="0">
                <a:solidFill>
                  <a:srgbClr val="C00000"/>
                </a:solidFill>
                <a:latin typeface="Calibri"/>
                <a:cs typeface="Calibri"/>
              </a:rPr>
              <a:t>D</a:t>
            </a:r>
            <a:r>
              <a:rPr sz="2100" b="1" spc="-10" dirty="0">
                <a:solidFill>
                  <a:srgbClr val="C00000"/>
                </a:solidFill>
                <a:latin typeface="Calibri"/>
                <a:cs typeface="Calibri"/>
              </a:rPr>
              <a:t>-</a:t>
            </a:r>
            <a:r>
              <a:rPr sz="2100" b="1" spc="10" dirty="0">
                <a:solidFill>
                  <a:srgbClr val="C00000"/>
                </a:solidFill>
                <a:latin typeface="Calibri"/>
                <a:cs typeface="Calibri"/>
              </a:rPr>
              <a:t>19</a:t>
            </a:r>
            <a:endParaRPr sz="2100">
              <a:latin typeface="Calibri"/>
              <a:cs typeface="Calibri"/>
            </a:endParaRPr>
          </a:p>
        </p:txBody>
      </p:sp>
      <p:sp>
        <p:nvSpPr>
          <p:cNvPr id="13" name="object 13"/>
          <p:cNvSpPr txBox="1"/>
          <p:nvPr/>
        </p:nvSpPr>
        <p:spPr>
          <a:xfrm>
            <a:off x="208261" y="4367276"/>
            <a:ext cx="211454" cy="963294"/>
          </a:xfrm>
          <a:prstGeom prst="rect">
            <a:avLst/>
          </a:prstGeom>
        </p:spPr>
        <p:txBody>
          <a:bodyPr vert="vert" wrap="square" lIns="0" tIns="5080" rIns="0" bIns="0" rtlCol="0">
            <a:spAutoFit/>
          </a:bodyPr>
          <a:lstStyle/>
          <a:p>
            <a:pPr marL="12700">
              <a:lnSpc>
                <a:spcPct val="100000"/>
              </a:lnSpc>
              <a:spcBef>
                <a:spcPts val="40"/>
              </a:spcBef>
            </a:pPr>
            <a:r>
              <a:rPr sz="1200" spc="-10" dirty="0">
                <a:solidFill>
                  <a:srgbClr val="898989"/>
                </a:solidFill>
                <a:latin typeface="Calibri"/>
                <a:cs typeface="Calibri"/>
              </a:rPr>
              <a:t>Anggraini</a:t>
            </a:r>
            <a:r>
              <a:rPr sz="1200" spc="-45" dirty="0">
                <a:solidFill>
                  <a:srgbClr val="898989"/>
                </a:solidFill>
                <a:latin typeface="Calibri"/>
                <a:cs typeface="Calibri"/>
              </a:rPr>
              <a:t> </a:t>
            </a:r>
            <a:r>
              <a:rPr sz="1200" dirty="0">
                <a:solidFill>
                  <a:srgbClr val="898989"/>
                </a:solidFill>
                <a:latin typeface="Calibri"/>
                <a:cs typeface="Calibri"/>
              </a:rPr>
              <a:t>Alam</a:t>
            </a:r>
            <a:endParaRPr sz="12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86134" y="6604507"/>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alibri Light"/>
                <a:cs typeface="Calibri Light"/>
              </a:rPr>
              <a:t>4</a:t>
            </a:r>
            <a:endParaRPr sz="1200">
              <a:latin typeface="Calibri Light"/>
              <a:cs typeface="Calibri Light"/>
            </a:endParaRPr>
          </a:p>
        </p:txBody>
      </p:sp>
      <p:sp>
        <p:nvSpPr>
          <p:cNvPr id="3" name="object 3"/>
          <p:cNvSpPr txBox="1">
            <a:spLocks noGrp="1"/>
          </p:cNvSpPr>
          <p:nvPr>
            <p:ph type="title"/>
          </p:nvPr>
        </p:nvSpPr>
        <p:spPr>
          <a:xfrm>
            <a:off x="2491836" y="13697"/>
            <a:ext cx="7145655" cy="1397000"/>
          </a:xfrm>
          <a:prstGeom prst="rect">
            <a:avLst/>
          </a:prstGeom>
        </p:spPr>
        <p:txBody>
          <a:bodyPr vert="horz" wrap="square" lIns="0" tIns="186055" rIns="0" bIns="0" rtlCol="0">
            <a:spAutoFit/>
          </a:bodyPr>
          <a:lstStyle/>
          <a:p>
            <a:pPr marL="787400">
              <a:lnSpc>
                <a:spcPct val="100000"/>
              </a:lnSpc>
              <a:spcBef>
                <a:spcPts val="1465"/>
              </a:spcBef>
            </a:pPr>
            <a:r>
              <a:rPr sz="4400" b="1" spc="-15" dirty="0">
                <a:solidFill>
                  <a:srgbClr val="C00000"/>
                </a:solidFill>
                <a:latin typeface="Calibri"/>
                <a:cs typeface="Calibri"/>
              </a:rPr>
              <a:t>Perjalanan</a:t>
            </a:r>
            <a:r>
              <a:rPr sz="4400" b="1" spc="-30" dirty="0">
                <a:solidFill>
                  <a:srgbClr val="C00000"/>
                </a:solidFill>
                <a:latin typeface="Calibri"/>
                <a:cs typeface="Calibri"/>
              </a:rPr>
              <a:t> </a:t>
            </a:r>
            <a:r>
              <a:rPr sz="4400" b="1" spc="-10" dirty="0">
                <a:solidFill>
                  <a:srgbClr val="C00000"/>
                </a:solidFill>
                <a:latin typeface="Calibri"/>
                <a:cs typeface="Calibri"/>
              </a:rPr>
              <a:t>Klinis</a:t>
            </a:r>
            <a:r>
              <a:rPr sz="4400" b="1" spc="-35" dirty="0">
                <a:solidFill>
                  <a:srgbClr val="C00000"/>
                </a:solidFill>
                <a:latin typeface="Calibri"/>
                <a:cs typeface="Calibri"/>
              </a:rPr>
              <a:t> </a:t>
            </a:r>
            <a:r>
              <a:rPr sz="4400" b="1" spc="-5" dirty="0">
                <a:solidFill>
                  <a:srgbClr val="C00000"/>
                </a:solidFill>
                <a:latin typeface="Calibri"/>
                <a:cs typeface="Calibri"/>
              </a:rPr>
              <a:t>Dengue</a:t>
            </a:r>
            <a:endParaRPr sz="4400">
              <a:latin typeface="Calibri"/>
              <a:cs typeface="Calibri"/>
            </a:endParaRPr>
          </a:p>
          <a:p>
            <a:pPr marL="12700">
              <a:lnSpc>
                <a:spcPct val="100000"/>
              </a:lnSpc>
              <a:spcBef>
                <a:spcPts val="850"/>
              </a:spcBef>
            </a:pPr>
            <a:r>
              <a:rPr sz="2750" spc="20" dirty="0"/>
              <a:t>Dengue</a:t>
            </a:r>
            <a:r>
              <a:rPr sz="2750" spc="5" dirty="0"/>
              <a:t> </a:t>
            </a:r>
            <a:r>
              <a:rPr sz="2750" spc="10" dirty="0"/>
              <a:t>merupakan</a:t>
            </a:r>
            <a:r>
              <a:rPr sz="2750" dirty="0"/>
              <a:t> </a:t>
            </a:r>
            <a:r>
              <a:rPr sz="2750" spc="5" dirty="0"/>
              <a:t>penyakit</a:t>
            </a:r>
            <a:r>
              <a:rPr sz="2750" spc="10" dirty="0"/>
              <a:t> </a:t>
            </a:r>
            <a:r>
              <a:rPr sz="2750" spc="5" dirty="0"/>
              <a:t>sistemik</a:t>
            </a:r>
            <a:r>
              <a:rPr sz="2750" spc="10" dirty="0"/>
              <a:t> </a:t>
            </a:r>
            <a:r>
              <a:rPr sz="2750" spc="20" dirty="0"/>
              <a:t>dan</a:t>
            </a:r>
            <a:r>
              <a:rPr sz="2750" dirty="0"/>
              <a:t> </a:t>
            </a:r>
            <a:r>
              <a:rPr sz="2750" spc="15" dirty="0"/>
              <a:t>dinamis</a:t>
            </a:r>
            <a:endParaRPr sz="2750"/>
          </a:p>
        </p:txBody>
      </p:sp>
      <p:grpSp>
        <p:nvGrpSpPr>
          <p:cNvPr id="4" name="object 4"/>
          <p:cNvGrpSpPr/>
          <p:nvPr/>
        </p:nvGrpSpPr>
        <p:grpSpPr>
          <a:xfrm>
            <a:off x="2423590" y="1587753"/>
            <a:ext cx="7166609" cy="4101465"/>
            <a:chOff x="2423590" y="1587753"/>
            <a:chExt cx="7166609" cy="4101465"/>
          </a:xfrm>
        </p:grpSpPr>
        <p:sp>
          <p:nvSpPr>
            <p:cNvPr id="5" name="object 5"/>
            <p:cNvSpPr/>
            <p:nvPr/>
          </p:nvSpPr>
          <p:spPr>
            <a:xfrm>
              <a:off x="4109973" y="2132837"/>
              <a:ext cx="3529329" cy="3429635"/>
            </a:xfrm>
            <a:custGeom>
              <a:avLst/>
              <a:gdLst/>
              <a:ahLst/>
              <a:cxnLst/>
              <a:rect l="l" t="t" r="r" b="b"/>
              <a:pathLst>
                <a:path w="3529329" h="3429635">
                  <a:moveTo>
                    <a:pt x="0" y="1714683"/>
                  </a:moveTo>
                  <a:lnTo>
                    <a:pt x="701" y="1665867"/>
                  </a:lnTo>
                  <a:lnTo>
                    <a:pt x="2793" y="1617388"/>
                  </a:lnTo>
                  <a:lnTo>
                    <a:pt x="6257" y="1569265"/>
                  </a:lnTo>
                  <a:lnTo>
                    <a:pt x="11074" y="1521516"/>
                  </a:lnTo>
                  <a:lnTo>
                    <a:pt x="17226" y="1474159"/>
                  </a:lnTo>
                  <a:lnTo>
                    <a:pt x="24694" y="1427212"/>
                  </a:lnTo>
                  <a:lnTo>
                    <a:pt x="33459" y="1380694"/>
                  </a:lnTo>
                  <a:lnTo>
                    <a:pt x="43503" y="1334621"/>
                  </a:lnTo>
                  <a:lnTo>
                    <a:pt x="54807" y="1289013"/>
                  </a:lnTo>
                  <a:lnTo>
                    <a:pt x="67353" y="1243887"/>
                  </a:lnTo>
                  <a:lnTo>
                    <a:pt x="81122" y="1199263"/>
                  </a:lnTo>
                  <a:lnTo>
                    <a:pt x="96095" y="1155155"/>
                  </a:lnTo>
                  <a:lnTo>
                    <a:pt x="112253" y="1111586"/>
                  </a:lnTo>
                  <a:lnTo>
                    <a:pt x="129579" y="1068571"/>
                  </a:lnTo>
                  <a:lnTo>
                    <a:pt x="148053" y="1026129"/>
                  </a:lnTo>
                  <a:lnTo>
                    <a:pt x="167657" y="984279"/>
                  </a:lnTo>
                  <a:lnTo>
                    <a:pt x="188372" y="943037"/>
                  </a:lnTo>
                  <a:lnTo>
                    <a:pt x="210179" y="902423"/>
                  </a:lnTo>
                  <a:lnTo>
                    <a:pt x="233061" y="862455"/>
                  </a:lnTo>
                  <a:lnTo>
                    <a:pt x="256997" y="823149"/>
                  </a:lnTo>
                  <a:lnTo>
                    <a:pt x="281971" y="784525"/>
                  </a:lnTo>
                  <a:lnTo>
                    <a:pt x="307962" y="746600"/>
                  </a:lnTo>
                  <a:lnTo>
                    <a:pt x="334953" y="709395"/>
                  </a:lnTo>
                  <a:lnTo>
                    <a:pt x="362924" y="672923"/>
                  </a:lnTo>
                  <a:lnTo>
                    <a:pt x="391858" y="637207"/>
                  </a:lnTo>
                  <a:lnTo>
                    <a:pt x="421735" y="602263"/>
                  </a:lnTo>
                  <a:lnTo>
                    <a:pt x="452537" y="568108"/>
                  </a:lnTo>
                  <a:lnTo>
                    <a:pt x="484246" y="534762"/>
                  </a:lnTo>
                  <a:lnTo>
                    <a:pt x="516842" y="502243"/>
                  </a:lnTo>
                  <a:lnTo>
                    <a:pt x="550307" y="470567"/>
                  </a:lnTo>
                  <a:lnTo>
                    <a:pt x="584622" y="439754"/>
                  </a:lnTo>
                  <a:lnTo>
                    <a:pt x="619770" y="409823"/>
                  </a:lnTo>
                  <a:lnTo>
                    <a:pt x="655730" y="380789"/>
                  </a:lnTo>
                  <a:lnTo>
                    <a:pt x="692485" y="352673"/>
                  </a:lnTo>
                  <a:lnTo>
                    <a:pt x="730016" y="325492"/>
                  </a:lnTo>
                  <a:lnTo>
                    <a:pt x="768304" y="299263"/>
                  </a:lnTo>
                  <a:lnTo>
                    <a:pt x="807331" y="274006"/>
                  </a:lnTo>
                  <a:lnTo>
                    <a:pt x="847078" y="249738"/>
                  </a:lnTo>
                  <a:lnTo>
                    <a:pt x="887526" y="226478"/>
                  </a:lnTo>
                  <a:lnTo>
                    <a:pt x="928657" y="204243"/>
                  </a:lnTo>
                  <a:lnTo>
                    <a:pt x="970452" y="183051"/>
                  </a:lnTo>
                  <a:lnTo>
                    <a:pt x="1012893" y="162921"/>
                  </a:lnTo>
                  <a:lnTo>
                    <a:pt x="1055960" y="143871"/>
                  </a:lnTo>
                  <a:lnTo>
                    <a:pt x="1099636" y="125918"/>
                  </a:lnTo>
                  <a:lnTo>
                    <a:pt x="1143902" y="109082"/>
                  </a:lnTo>
                  <a:lnTo>
                    <a:pt x="1188738" y="93380"/>
                  </a:lnTo>
                  <a:lnTo>
                    <a:pt x="1234127" y="78831"/>
                  </a:lnTo>
                  <a:lnTo>
                    <a:pt x="1280050" y="65451"/>
                  </a:lnTo>
                  <a:lnTo>
                    <a:pt x="1326488" y="53259"/>
                  </a:lnTo>
                  <a:lnTo>
                    <a:pt x="1373422" y="42274"/>
                  </a:lnTo>
                  <a:lnTo>
                    <a:pt x="1420835" y="32514"/>
                  </a:lnTo>
                  <a:lnTo>
                    <a:pt x="1468706" y="23996"/>
                  </a:lnTo>
                  <a:lnTo>
                    <a:pt x="1517018" y="16739"/>
                  </a:lnTo>
                  <a:lnTo>
                    <a:pt x="1565753" y="10760"/>
                  </a:lnTo>
                  <a:lnTo>
                    <a:pt x="1614890" y="6080"/>
                  </a:lnTo>
                  <a:lnTo>
                    <a:pt x="1664413" y="2713"/>
                  </a:lnTo>
                  <a:lnTo>
                    <a:pt x="1714301" y="681"/>
                  </a:lnTo>
                  <a:lnTo>
                    <a:pt x="1764538" y="0"/>
                  </a:lnTo>
                  <a:lnTo>
                    <a:pt x="1814774" y="681"/>
                  </a:lnTo>
                  <a:lnTo>
                    <a:pt x="1864662" y="2713"/>
                  </a:lnTo>
                  <a:lnTo>
                    <a:pt x="1914185" y="6080"/>
                  </a:lnTo>
                  <a:lnTo>
                    <a:pt x="1963322" y="10760"/>
                  </a:lnTo>
                  <a:lnTo>
                    <a:pt x="2012057" y="16739"/>
                  </a:lnTo>
                  <a:lnTo>
                    <a:pt x="2060369" y="23996"/>
                  </a:lnTo>
                  <a:lnTo>
                    <a:pt x="2108240" y="32514"/>
                  </a:lnTo>
                  <a:lnTo>
                    <a:pt x="2155653" y="42274"/>
                  </a:lnTo>
                  <a:lnTo>
                    <a:pt x="2202587" y="53259"/>
                  </a:lnTo>
                  <a:lnTo>
                    <a:pt x="2249025" y="65451"/>
                  </a:lnTo>
                  <a:lnTo>
                    <a:pt x="2294948" y="78831"/>
                  </a:lnTo>
                  <a:lnTo>
                    <a:pt x="2340337" y="93380"/>
                  </a:lnTo>
                  <a:lnTo>
                    <a:pt x="2385173" y="109082"/>
                  </a:lnTo>
                  <a:lnTo>
                    <a:pt x="2429439" y="125918"/>
                  </a:lnTo>
                  <a:lnTo>
                    <a:pt x="2473115" y="143871"/>
                  </a:lnTo>
                  <a:lnTo>
                    <a:pt x="2516182" y="162921"/>
                  </a:lnTo>
                  <a:lnTo>
                    <a:pt x="2558623" y="183051"/>
                  </a:lnTo>
                  <a:lnTo>
                    <a:pt x="2600418" y="204243"/>
                  </a:lnTo>
                  <a:lnTo>
                    <a:pt x="2641549" y="226478"/>
                  </a:lnTo>
                  <a:lnTo>
                    <a:pt x="2681997" y="249738"/>
                  </a:lnTo>
                  <a:lnTo>
                    <a:pt x="2721744" y="274006"/>
                  </a:lnTo>
                  <a:lnTo>
                    <a:pt x="2760771" y="299263"/>
                  </a:lnTo>
                  <a:lnTo>
                    <a:pt x="2799059" y="325492"/>
                  </a:lnTo>
                  <a:lnTo>
                    <a:pt x="2836590" y="352673"/>
                  </a:lnTo>
                  <a:lnTo>
                    <a:pt x="2873345" y="380789"/>
                  </a:lnTo>
                  <a:lnTo>
                    <a:pt x="2909305" y="409823"/>
                  </a:lnTo>
                  <a:lnTo>
                    <a:pt x="2944453" y="439754"/>
                  </a:lnTo>
                  <a:lnTo>
                    <a:pt x="2978768" y="470567"/>
                  </a:lnTo>
                  <a:lnTo>
                    <a:pt x="3012233" y="502243"/>
                  </a:lnTo>
                  <a:lnTo>
                    <a:pt x="3044829" y="534762"/>
                  </a:lnTo>
                  <a:lnTo>
                    <a:pt x="3076538" y="568108"/>
                  </a:lnTo>
                  <a:lnTo>
                    <a:pt x="3107340" y="602263"/>
                  </a:lnTo>
                  <a:lnTo>
                    <a:pt x="3137217" y="637207"/>
                  </a:lnTo>
                  <a:lnTo>
                    <a:pt x="3166151" y="672923"/>
                  </a:lnTo>
                  <a:lnTo>
                    <a:pt x="3194122" y="709395"/>
                  </a:lnTo>
                  <a:lnTo>
                    <a:pt x="3221113" y="746600"/>
                  </a:lnTo>
                  <a:lnTo>
                    <a:pt x="3247104" y="784525"/>
                  </a:lnTo>
                  <a:lnTo>
                    <a:pt x="3272078" y="823149"/>
                  </a:lnTo>
                  <a:lnTo>
                    <a:pt x="3296014" y="862455"/>
                  </a:lnTo>
                  <a:lnTo>
                    <a:pt x="3318896" y="902423"/>
                  </a:lnTo>
                  <a:lnTo>
                    <a:pt x="3340703" y="943037"/>
                  </a:lnTo>
                  <a:lnTo>
                    <a:pt x="3361418" y="984279"/>
                  </a:lnTo>
                  <a:lnTo>
                    <a:pt x="3381022" y="1026129"/>
                  </a:lnTo>
                  <a:lnTo>
                    <a:pt x="3399496" y="1068571"/>
                  </a:lnTo>
                  <a:lnTo>
                    <a:pt x="3416822" y="1111586"/>
                  </a:lnTo>
                  <a:lnTo>
                    <a:pt x="3432980" y="1155155"/>
                  </a:lnTo>
                  <a:lnTo>
                    <a:pt x="3447953" y="1199263"/>
                  </a:lnTo>
                  <a:lnTo>
                    <a:pt x="3461722" y="1243887"/>
                  </a:lnTo>
                  <a:lnTo>
                    <a:pt x="3474268" y="1289013"/>
                  </a:lnTo>
                  <a:lnTo>
                    <a:pt x="3485572" y="1334621"/>
                  </a:lnTo>
                  <a:lnTo>
                    <a:pt x="3495616" y="1380694"/>
                  </a:lnTo>
                  <a:lnTo>
                    <a:pt x="3504381" y="1427212"/>
                  </a:lnTo>
                  <a:lnTo>
                    <a:pt x="3511849" y="1474159"/>
                  </a:lnTo>
                  <a:lnTo>
                    <a:pt x="3518001" y="1521516"/>
                  </a:lnTo>
                  <a:lnTo>
                    <a:pt x="3522818" y="1569265"/>
                  </a:lnTo>
                  <a:lnTo>
                    <a:pt x="3526282" y="1617388"/>
                  </a:lnTo>
                  <a:lnTo>
                    <a:pt x="3528374" y="1665867"/>
                  </a:lnTo>
                  <a:lnTo>
                    <a:pt x="3529076" y="1714683"/>
                  </a:lnTo>
                  <a:lnTo>
                    <a:pt x="3528374" y="1763506"/>
                  </a:lnTo>
                  <a:lnTo>
                    <a:pt x="3526282" y="1811990"/>
                  </a:lnTo>
                  <a:lnTo>
                    <a:pt x="3522818" y="1860119"/>
                  </a:lnTo>
                  <a:lnTo>
                    <a:pt x="3518001" y="1907872"/>
                  </a:lnTo>
                  <a:lnTo>
                    <a:pt x="3511849" y="1955234"/>
                  </a:lnTo>
                  <a:lnTo>
                    <a:pt x="3504381" y="2002186"/>
                  </a:lnTo>
                  <a:lnTo>
                    <a:pt x="3495616" y="2048709"/>
                  </a:lnTo>
                  <a:lnTo>
                    <a:pt x="3485572" y="2094785"/>
                  </a:lnTo>
                  <a:lnTo>
                    <a:pt x="3474268" y="2140396"/>
                  </a:lnTo>
                  <a:lnTo>
                    <a:pt x="3461722" y="2185524"/>
                  </a:lnTo>
                  <a:lnTo>
                    <a:pt x="3447953" y="2230152"/>
                  </a:lnTo>
                  <a:lnTo>
                    <a:pt x="3432980" y="2274260"/>
                  </a:lnTo>
                  <a:lnTo>
                    <a:pt x="3416822" y="2317833"/>
                  </a:lnTo>
                  <a:lnTo>
                    <a:pt x="3399496" y="2360849"/>
                  </a:lnTo>
                  <a:lnTo>
                    <a:pt x="3381022" y="2403292"/>
                  </a:lnTo>
                  <a:lnTo>
                    <a:pt x="3361418" y="2445144"/>
                  </a:lnTo>
                  <a:lnTo>
                    <a:pt x="3340703" y="2486386"/>
                  </a:lnTo>
                  <a:lnTo>
                    <a:pt x="3318896" y="2527000"/>
                  </a:lnTo>
                  <a:lnTo>
                    <a:pt x="3296014" y="2566970"/>
                  </a:lnTo>
                  <a:lnTo>
                    <a:pt x="3272078" y="2606275"/>
                  </a:lnTo>
                  <a:lnTo>
                    <a:pt x="3247104" y="2644898"/>
                  </a:lnTo>
                  <a:lnTo>
                    <a:pt x="3221113" y="2682822"/>
                  </a:lnTo>
                  <a:lnTo>
                    <a:pt x="3194122" y="2720027"/>
                  </a:lnTo>
                  <a:lnTo>
                    <a:pt x="3166151" y="2756497"/>
                  </a:lnTo>
                  <a:lnTo>
                    <a:pt x="3137217" y="2792212"/>
                  </a:lnTo>
                  <a:lnTo>
                    <a:pt x="3107340" y="2827156"/>
                  </a:lnTo>
                  <a:lnTo>
                    <a:pt x="3076538" y="2861309"/>
                  </a:lnTo>
                  <a:lnTo>
                    <a:pt x="3044829" y="2894653"/>
                  </a:lnTo>
                  <a:lnTo>
                    <a:pt x="3012233" y="2927172"/>
                  </a:lnTo>
                  <a:lnTo>
                    <a:pt x="2978768" y="2958845"/>
                  </a:lnTo>
                  <a:lnTo>
                    <a:pt x="2944453" y="2989656"/>
                  </a:lnTo>
                  <a:lnTo>
                    <a:pt x="2909305" y="3019585"/>
                  </a:lnTo>
                  <a:lnTo>
                    <a:pt x="2873345" y="3048618"/>
                  </a:lnTo>
                  <a:lnTo>
                    <a:pt x="2836590" y="3076732"/>
                  </a:lnTo>
                  <a:lnTo>
                    <a:pt x="2799059" y="3103910"/>
                  </a:lnTo>
                  <a:lnTo>
                    <a:pt x="2760771" y="3130137"/>
                  </a:lnTo>
                  <a:lnTo>
                    <a:pt x="2721744" y="3155392"/>
                  </a:lnTo>
                  <a:lnTo>
                    <a:pt x="2681997" y="3179657"/>
                  </a:lnTo>
                  <a:lnTo>
                    <a:pt x="2641549" y="3202916"/>
                  </a:lnTo>
                  <a:lnTo>
                    <a:pt x="2600418" y="3225148"/>
                  </a:lnTo>
                  <a:lnTo>
                    <a:pt x="2558623" y="3246338"/>
                  </a:lnTo>
                  <a:lnTo>
                    <a:pt x="2516182" y="3266466"/>
                  </a:lnTo>
                  <a:lnTo>
                    <a:pt x="2473115" y="3285513"/>
                  </a:lnTo>
                  <a:lnTo>
                    <a:pt x="2429439" y="3303464"/>
                  </a:lnTo>
                  <a:lnTo>
                    <a:pt x="2385173" y="3320298"/>
                  </a:lnTo>
                  <a:lnTo>
                    <a:pt x="2340337" y="3335998"/>
                  </a:lnTo>
                  <a:lnTo>
                    <a:pt x="2294948" y="3350546"/>
                  </a:lnTo>
                  <a:lnTo>
                    <a:pt x="2249025" y="3363924"/>
                  </a:lnTo>
                  <a:lnTo>
                    <a:pt x="2202587" y="3376114"/>
                  </a:lnTo>
                  <a:lnTo>
                    <a:pt x="2155653" y="3387097"/>
                  </a:lnTo>
                  <a:lnTo>
                    <a:pt x="2108240" y="3396856"/>
                  </a:lnTo>
                  <a:lnTo>
                    <a:pt x="2060369" y="3405373"/>
                  </a:lnTo>
                  <a:lnTo>
                    <a:pt x="2012057" y="3412628"/>
                  </a:lnTo>
                  <a:lnTo>
                    <a:pt x="1963322" y="3418605"/>
                  </a:lnTo>
                  <a:lnTo>
                    <a:pt x="1914185" y="3423285"/>
                  </a:lnTo>
                  <a:lnTo>
                    <a:pt x="1864662" y="3426652"/>
                  </a:lnTo>
                  <a:lnTo>
                    <a:pt x="1814774" y="3428684"/>
                  </a:lnTo>
                  <a:lnTo>
                    <a:pt x="1764538" y="3429366"/>
                  </a:lnTo>
                  <a:lnTo>
                    <a:pt x="1714301" y="3428684"/>
                  </a:lnTo>
                  <a:lnTo>
                    <a:pt x="1664413" y="3426652"/>
                  </a:lnTo>
                  <a:lnTo>
                    <a:pt x="1614890" y="3423285"/>
                  </a:lnTo>
                  <a:lnTo>
                    <a:pt x="1565753" y="3418605"/>
                  </a:lnTo>
                  <a:lnTo>
                    <a:pt x="1517018" y="3412628"/>
                  </a:lnTo>
                  <a:lnTo>
                    <a:pt x="1468706" y="3405373"/>
                  </a:lnTo>
                  <a:lnTo>
                    <a:pt x="1420835" y="3396856"/>
                  </a:lnTo>
                  <a:lnTo>
                    <a:pt x="1373422" y="3387097"/>
                  </a:lnTo>
                  <a:lnTo>
                    <a:pt x="1326488" y="3376114"/>
                  </a:lnTo>
                  <a:lnTo>
                    <a:pt x="1280050" y="3363924"/>
                  </a:lnTo>
                  <a:lnTo>
                    <a:pt x="1234127" y="3350546"/>
                  </a:lnTo>
                  <a:lnTo>
                    <a:pt x="1188738" y="3335998"/>
                  </a:lnTo>
                  <a:lnTo>
                    <a:pt x="1143902" y="3320298"/>
                  </a:lnTo>
                  <a:lnTo>
                    <a:pt x="1099636" y="3303464"/>
                  </a:lnTo>
                  <a:lnTo>
                    <a:pt x="1055960" y="3285513"/>
                  </a:lnTo>
                  <a:lnTo>
                    <a:pt x="1012893" y="3266466"/>
                  </a:lnTo>
                  <a:lnTo>
                    <a:pt x="970452" y="3246338"/>
                  </a:lnTo>
                  <a:lnTo>
                    <a:pt x="928657" y="3225148"/>
                  </a:lnTo>
                  <a:lnTo>
                    <a:pt x="887526" y="3202916"/>
                  </a:lnTo>
                  <a:lnTo>
                    <a:pt x="847078" y="3179657"/>
                  </a:lnTo>
                  <a:lnTo>
                    <a:pt x="807331" y="3155392"/>
                  </a:lnTo>
                  <a:lnTo>
                    <a:pt x="768304" y="3130137"/>
                  </a:lnTo>
                  <a:lnTo>
                    <a:pt x="730016" y="3103910"/>
                  </a:lnTo>
                  <a:lnTo>
                    <a:pt x="692485" y="3076732"/>
                  </a:lnTo>
                  <a:lnTo>
                    <a:pt x="655730" y="3048618"/>
                  </a:lnTo>
                  <a:lnTo>
                    <a:pt x="619770" y="3019585"/>
                  </a:lnTo>
                  <a:lnTo>
                    <a:pt x="584622" y="2989656"/>
                  </a:lnTo>
                  <a:lnTo>
                    <a:pt x="550307" y="2958845"/>
                  </a:lnTo>
                  <a:lnTo>
                    <a:pt x="516842" y="2927172"/>
                  </a:lnTo>
                  <a:lnTo>
                    <a:pt x="484246" y="2894653"/>
                  </a:lnTo>
                  <a:lnTo>
                    <a:pt x="452537" y="2861309"/>
                  </a:lnTo>
                  <a:lnTo>
                    <a:pt x="421735" y="2827156"/>
                  </a:lnTo>
                  <a:lnTo>
                    <a:pt x="391858" y="2792212"/>
                  </a:lnTo>
                  <a:lnTo>
                    <a:pt x="362924" y="2756497"/>
                  </a:lnTo>
                  <a:lnTo>
                    <a:pt x="334953" y="2720027"/>
                  </a:lnTo>
                  <a:lnTo>
                    <a:pt x="307962" y="2682822"/>
                  </a:lnTo>
                  <a:lnTo>
                    <a:pt x="281971" y="2644898"/>
                  </a:lnTo>
                  <a:lnTo>
                    <a:pt x="256997" y="2606275"/>
                  </a:lnTo>
                  <a:lnTo>
                    <a:pt x="233061" y="2566970"/>
                  </a:lnTo>
                  <a:lnTo>
                    <a:pt x="210179" y="2527000"/>
                  </a:lnTo>
                  <a:lnTo>
                    <a:pt x="188372" y="2486386"/>
                  </a:lnTo>
                  <a:lnTo>
                    <a:pt x="167657" y="2445144"/>
                  </a:lnTo>
                  <a:lnTo>
                    <a:pt x="148053" y="2403292"/>
                  </a:lnTo>
                  <a:lnTo>
                    <a:pt x="129579" y="2360849"/>
                  </a:lnTo>
                  <a:lnTo>
                    <a:pt x="112253" y="2317833"/>
                  </a:lnTo>
                  <a:lnTo>
                    <a:pt x="96095" y="2274260"/>
                  </a:lnTo>
                  <a:lnTo>
                    <a:pt x="81122" y="2230152"/>
                  </a:lnTo>
                  <a:lnTo>
                    <a:pt x="67353" y="2185524"/>
                  </a:lnTo>
                  <a:lnTo>
                    <a:pt x="54807" y="2140396"/>
                  </a:lnTo>
                  <a:lnTo>
                    <a:pt x="43503" y="2094785"/>
                  </a:lnTo>
                  <a:lnTo>
                    <a:pt x="33459" y="2048709"/>
                  </a:lnTo>
                  <a:lnTo>
                    <a:pt x="24694" y="2002186"/>
                  </a:lnTo>
                  <a:lnTo>
                    <a:pt x="17226" y="1955234"/>
                  </a:lnTo>
                  <a:lnTo>
                    <a:pt x="11074" y="1907872"/>
                  </a:lnTo>
                  <a:lnTo>
                    <a:pt x="6257" y="1860119"/>
                  </a:lnTo>
                  <a:lnTo>
                    <a:pt x="2793" y="1811990"/>
                  </a:lnTo>
                  <a:lnTo>
                    <a:pt x="701" y="1763506"/>
                  </a:lnTo>
                  <a:lnTo>
                    <a:pt x="0" y="1714683"/>
                  </a:lnTo>
                  <a:close/>
                </a:path>
              </a:pathLst>
            </a:custGeom>
            <a:ln w="254000">
              <a:solidFill>
                <a:srgbClr val="C00000"/>
              </a:solidFill>
            </a:ln>
          </p:spPr>
          <p:txBody>
            <a:bodyPr wrap="square" lIns="0" tIns="0" rIns="0" bIns="0" rtlCol="0"/>
            <a:lstStyle/>
            <a:p>
              <a:endParaRPr/>
            </a:p>
          </p:txBody>
        </p:sp>
        <p:sp>
          <p:nvSpPr>
            <p:cNvPr id="6" name="object 6"/>
            <p:cNvSpPr/>
            <p:nvPr/>
          </p:nvSpPr>
          <p:spPr>
            <a:xfrm>
              <a:off x="4362070" y="3140965"/>
              <a:ext cx="3174365" cy="1062355"/>
            </a:xfrm>
            <a:custGeom>
              <a:avLst/>
              <a:gdLst/>
              <a:ahLst/>
              <a:cxnLst/>
              <a:rect l="l" t="t" r="r" b="b"/>
              <a:pathLst>
                <a:path w="3174365" h="1062354">
                  <a:moveTo>
                    <a:pt x="0" y="0"/>
                  </a:moveTo>
                  <a:lnTo>
                    <a:pt x="3174110" y="1062102"/>
                  </a:lnTo>
                </a:path>
              </a:pathLst>
            </a:custGeom>
            <a:ln w="254000">
              <a:solidFill>
                <a:srgbClr val="C00000"/>
              </a:solidFill>
            </a:ln>
          </p:spPr>
          <p:txBody>
            <a:bodyPr wrap="square" lIns="0" tIns="0" rIns="0" bIns="0" rtlCol="0"/>
            <a:lstStyle/>
            <a:p>
              <a:endParaRPr/>
            </a:p>
          </p:txBody>
        </p:sp>
        <p:pic>
          <p:nvPicPr>
            <p:cNvPr id="7" name="object 7"/>
            <p:cNvPicPr/>
            <p:nvPr/>
          </p:nvPicPr>
          <p:blipFill>
            <a:blip r:embed="rId2" cstate="print"/>
            <a:stretch>
              <a:fillRect/>
            </a:stretch>
          </p:blipFill>
          <p:spPr>
            <a:xfrm>
              <a:off x="7439263" y="1829702"/>
              <a:ext cx="1459793" cy="1409291"/>
            </a:xfrm>
            <a:prstGeom prst="rect">
              <a:avLst/>
            </a:prstGeom>
          </p:spPr>
        </p:pic>
        <p:pic>
          <p:nvPicPr>
            <p:cNvPr id="8" name="object 8"/>
            <p:cNvPicPr/>
            <p:nvPr/>
          </p:nvPicPr>
          <p:blipFill>
            <a:blip r:embed="rId3" cstate="print"/>
            <a:stretch>
              <a:fillRect/>
            </a:stretch>
          </p:blipFill>
          <p:spPr>
            <a:xfrm>
              <a:off x="8040242" y="3431921"/>
              <a:ext cx="1549400" cy="1521839"/>
            </a:xfrm>
            <a:prstGeom prst="rect">
              <a:avLst/>
            </a:prstGeom>
          </p:spPr>
        </p:pic>
        <p:pic>
          <p:nvPicPr>
            <p:cNvPr id="9" name="object 9"/>
            <p:cNvPicPr/>
            <p:nvPr/>
          </p:nvPicPr>
          <p:blipFill>
            <a:blip r:embed="rId4" cstate="print"/>
            <a:stretch>
              <a:fillRect/>
            </a:stretch>
          </p:blipFill>
          <p:spPr>
            <a:xfrm>
              <a:off x="2423590" y="1587753"/>
              <a:ext cx="1686382" cy="1832991"/>
            </a:xfrm>
            <a:prstGeom prst="rect">
              <a:avLst/>
            </a:prstGeom>
          </p:spPr>
        </p:pic>
      </p:grpSp>
      <p:pic>
        <p:nvPicPr>
          <p:cNvPr id="10" name="object 10"/>
          <p:cNvPicPr/>
          <p:nvPr/>
        </p:nvPicPr>
        <p:blipFill>
          <a:blip r:embed="rId5" cstate="print"/>
          <a:stretch>
            <a:fillRect/>
          </a:stretch>
        </p:blipFill>
        <p:spPr>
          <a:xfrm>
            <a:off x="2252840" y="3689729"/>
            <a:ext cx="1538870" cy="1744089"/>
          </a:xfrm>
          <a:prstGeom prst="rect">
            <a:avLst/>
          </a:prstGeom>
        </p:spPr>
      </p:pic>
      <p:sp>
        <p:nvSpPr>
          <p:cNvPr id="11" name="object 11"/>
          <p:cNvSpPr txBox="1"/>
          <p:nvPr/>
        </p:nvSpPr>
        <p:spPr>
          <a:xfrm>
            <a:off x="4038600" y="3506723"/>
            <a:ext cx="3701415" cy="513080"/>
          </a:xfrm>
          <a:prstGeom prst="rect">
            <a:avLst/>
          </a:prstGeom>
        </p:spPr>
        <p:txBody>
          <a:bodyPr vert="horz" wrap="square" lIns="0" tIns="12700" rIns="0" bIns="0" rtlCol="0">
            <a:spAutoFit/>
          </a:bodyPr>
          <a:lstStyle/>
          <a:p>
            <a:pPr marL="12700">
              <a:lnSpc>
                <a:spcPct val="100000"/>
              </a:lnSpc>
              <a:spcBef>
                <a:spcPts val="100"/>
              </a:spcBef>
              <a:tabLst>
                <a:tab pos="1626870" algn="l"/>
              </a:tabLst>
            </a:pPr>
            <a:r>
              <a:rPr sz="3200" b="1" dirty="0">
                <a:latin typeface="Calibri"/>
                <a:cs typeface="Calibri"/>
              </a:rPr>
              <a:t>J</a:t>
            </a:r>
            <a:r>
              <a:rPr sz="3200" b="1" spc="-5" dirty="0">
                <a:latin typeface="Calibri"/>
                <a:cs typeface="Calibri"/>
              </a:rPr>
              <a:t>U</a:t>
            </a:r>
            <a:r>
              <a:rPr sz="3200" b="1" dirty="0">
                <a:latin typeface="Calibri"/>
                <a:cs typeface="Calibri"/>
              </a:rPr>
              <a:t>M</a:t>
            </a:r>
            <a:r>
              <a:rPr sz="3200" b="1" spc="-5" dirty="0">
                <a:latin typeface="Calibri"/>
                <a:cs typeface="Calibri"/>
              </a:rPr>
              <a:t>LA</a:t>
            </a:r>
            <a:r>
              <a:rPr sz="3200" b="1" dirty="0">
                <a:latin typeface="Calibri"/>
                <a:cs typeface="Calibri"/>
              </a:rPr>
              <a:t>H	T</a:t>
            </a:r>
            <a:r>
              <a:rPr sz="3200" b="1" spc="-35" dirty="0">
                <a:latin typeface="Calibri"/>
                <a:cs typeface="Calibri"/>
              </a:rPr>
              <a:t>R</a:t>
            </a:r>
            <a:r>
              <a:rPr sz="3200" b="1" spc="-5" dirty="0">
                <a:latin typeface="Calibri"/>
                <a:cs typeface="Calibri"/>
              </a:rPr>
              <a:t>O</a:t>
            </a:r>
            <a:r>
              <a:rPr sz="3200" b="1" dirty="0">
                <a:latin typeface="Calibri"/>
                <a:cs typeface="Calibri"/>
              </a:rPr>
              <a:t>M</a:t>
            </a:r>
            <a:r>
              <a:rPr sz="3200" b="1" spc="5" dirty="0">
                <a:latin typeface="Calibri"/>
                <a:cs typeface="Calibri"/>
              </a:rPr>
              <a:t>B</a:t>
            </a:r>
            <a:r>
              <a:rPr sz="3200" b="1" spc="-5" dirty="0">
                <a:latin typeface="Calibri"/>
                <a:cs typeface="Calibri"/>
              </a:rPr>
              <a:t>O</a:t>
            </a:r>
            <a:r>
              <a:rPr sz="3200" b="1" dirty="0">
                <a:latin typeface="Calibri"/>
                <a:cs typeface="Calibri"/>
              </a:rPr>
              <a:t>S</a:t>
            </a:r>
            <a:r>
              <a:rPr sz="3200" b="1" spc="-5" dirty="0">
                <a:latin typeface="Calibri"/>
                <a:cs typeface="Calibri"/>
              </a:rPr>
              <a:t>I</a:t>
            </a:r>
            <a:r>
              <a:rPr sz="3200" b="1" dirty="0">
                <a:latin typeface="Calibri"/>
                <a:cs typeface="Calibri"/>
              </a:rPr>
              <a:t>T</a:t>
            </a:r>
            <a:endParaRPr sz="3200">
              <a:latin typeface="Calibri"/>
              <a:cs typeface="Calibri"/>
            </a:endParaRPr>
          </a:p>
        </p:txBody>
      </p:sp>
      <p:sp>
        <p:nvSpPr>
          <p:cNvPr id="12" name="object 12"/>
          <p:cNvSpPr txBox="1"/>
          <p:nvPr/>
        </p:nvSpPr>
        <p:spPr>
          <a:xfrm>
            <a:off x="2786729" y="5858454"/>
            <a:ext cx="6404610" cy="443865"/>
          </a:xfrm>
          <a:prstGeom prst="rect">
            <a:avLst/>
          </a:prstGeom>
        </p:spPr>
        <p:txBody>
          <a:bodyPr vert="horz" wrap="square" lIns="0" tIns="12065" rIns="0" bIns="0" rtlCol="0">
            <a:spAutoFit/>
          </a:bodyPr>
          <a:lstStyle/>
          <a:p>
            <a:pPr marL="12700">
              <a:lnSpc>
                <a:spcPct val="100000"/>
              </a:lnSpc>
              <a:spcBef>
                <a:spcPts val="95"/>
              </a:spcBef>
            </a:pPr>
            <a:r>
              <a:rPr sz="2750" spc="20" dirty="0">
                <a:latin typeface="Calibri Light"/>
                <a:cs typeface="Calibri Light"/>
              </a:rPr>
              <a:t>Dengue </a:t>
            </a:r>
            <a:r>
              <a:rPr sz="2750" spc="25" dirty="0">
                <a:latin typeface="Calibri Light"/>
                <a:cs typeface="Calibri Light"/>
              </a:rPr>
              <a:t>BUKAN</a:t>
            </a:r>
            <a:r>
              <a:rPr sz="2750" spc="20" dirty="0">
                <a:latin typeface="Calibri Light"/>
                <a:cs typeface="Calibri Light"/>
              </a:rPr>
              <a:t> </a:t>
            </a:r>
            <a:r>
              <a:rPr sz="2750" spc="5" dirty="0">
                <a:latin typeface="Calibri Light"/>
                <a:cs typeface="Calibri Light"/>
              </a:rPr>
              <a:t>penyakit</a:t>
            </a:r>
            <a:r>
              <a:rPr sz="2750" spc="25" dirty="0">
                <a:latin typeface="Calibri Light"/>
                <a:cs typeface="Calibri Light"/>
              </a:rPr>
              <a:t> </a:t>
            </a:r>
            <a:r>
              <a:rPr sz="2750" spc="20" dirty="0">
                <a:latin typeface="Calibri Light"/>
                <a:cs typeface="Calibri Light"/>
              </a:rPr>
              <a:t>jumlah TROMBOSIT</a:t>
            </a:r>
            <a:endParaRPr sz="2750">
              <a:latin typeface="Calibri Light"/>
              <a:cs typeface="Calibri Light"/>
            </a:endParaRPr>
          </a:p>
        </p:txBody>
      </p:sp>
      <p:sp>
        <p:nvSpPr>
          <p:cNvPr id="13" name="object 13"/>
          <p:cNvSpPr/>
          <p:nvPr/>
        </p:nvSpPr>
        <p:spPr>
          <a:xfrm>
            <a:off x="5029200" y="6629400"/>
            <a:ext cx="2133600" cy="169545"/>
          </a:xfrm>
          <a:custGeom>
            <a:avLst/>
            <a:gdLst/>
            <a:ahLst/>
            <a:cxnLst/>
            <a:rect l="l" t="t" r="r" b="b"/>
            <a:pathLst>
              <a:path w="2133600" h="169545">
                <a:moveTo>
                  <a:pt x="2133600" y="0"/>
                </a:moveTo>
                <a:lnTo>
                  <a:pt x="0" y="0"/>
                </a:lnTo>
                <a:lnTo>
                  <a:pt x="0" y="169276"/>
                </a:lnTo>
                <a:lnTo>
                  <a:pt x="2133600" y="169276"/>
                </a:lnTo>
                <a:lnTo>
                  <a:pt x="2133600" y="0"/>
                </a:lnTo>
                <a:close/>
              </a:path>
            </a:pathLst>
          </a:custGeom>
          <a:solidFill>
            <a:srgbClr val="A5A5A5"/>
          </a:solidFill>
        </p:spPr>
        <p:txBody>
          <a:bodyPr wrap="square" lIns="0" tIns="0" rIns="0" bIns="0" rtlCol="0"/>
          <a:lstStyle/>
          <a:p>
            <a:endParaRPr/>
          </a:p>
        </p:txBody>
      </p:sp>
      <p:sp>
        <p:nvSpPr>
          <p:cNvPr id="14" name="object 14"/>
          <p:cNvSpPr txBox="1"/>
          <p:nvPr/>
        </p:nvSpPr>
        <p:spPr>
          <a:xfrm>
            <a:off x="5396706" y="6605016"/>
            <a:ext cx="1399540" cy="193040"/>
          </a:xfrm>
          <a:prstGeom prst="rect">
            <a:avLst/>
          </a:prstGeom>
        </p:spPr>
        <p:txBody>
          <a:bodyPr vert="horz" wrap="square" lIns="0" tIns="12700" rIns="0" bIns="0" rtlCol="0">
            <a:spAutoFit/>
          </a:bodyPr>
          <a:lstStyle/>
          <a:p>
            <a:pPr marL="12700">
              <a:lnSpc>
                <a:spcPct val="100000"/>
              </a:lnSpc>
              <a:spcBef>
                <a:spcPts val="100"/>
              </a:spcBef>
            </a:pPr>
            <a:r>
              <a:rPr sz="1100" spc="-10" dirty="0">
                <a:solidFill>
                  <a:srgbClr val="FFFFFF"/>
                </a:solidFill>
                <a:latin typeface="Calibri Light"/>
                <a:cs typeface="Calibri Light"/>
              </a:rPr>
              <a:t>Perjalanan Klinis </a:t>
            </a:r>
            <a:r>
              <a:rPr sz="1100" spc="-5" dirty="0">
                <a:solidFill>
                  <a:srgbClr val="FFFFFF"/>
                </a:solidFill>
                <a:latin typeface="Calibri Light"/>
                <a:cs typeface="Calibri Light"/>
              </a:rPr>
              <a:t>Dengue</a:t>
            </a:r>
            <a:endParaRPr sz="1100">
              <a:latin typeface="Calibri Light"/>
              <a:cs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43664" y="127325"/>
            <a:ext cx="10466295" cy="778098"/>
          </a:xfrm>
        </p:spPr>
        <p:txBody>
          <a:bodyPr>
            <a:normAutofit/>
          </a:bodyPr>
          <a:lstStyle/>
          <a:p>
            <a:pPr algn="ctr"/>
            <a:r>
              <a:rPr lang="en-US" b="1" dirty="0" err="1">
                <a:latin typeface="+mn-lt"/>
              </a:rPr>
              <a:t>Semua</a:t>
            </a:r>
            <a:r>
              <a:rPr lang="en-US" b="1" dirty="0">
                <a:latin typeface="+mn-lt"/>
              </a:rPr>
              <a:t> orang </a:t>
            </a:r>
            <a:r>
              <a:rPr lang="en-US" b="1" dirty="0" err="1">
                <a:latin typeface="+mn-lt"/>
              </a:rPr>
              <a:t>berisiko</a:t>
            </a:r>
            <a:r>
              <a:rPr lang="en-US" b="1" dirty="0">
                <a:latin typeface="+mn-lt"/>
              </a:rPr>
              <a:t> </a:t>
            </a:r>
            <a:r>
              <a:rPr lang="en-US" b="1" dirty="0" err="1">
                <a:latin typeface="+mn-lt"/>
              </a:rPr>
              <a:t>tertular</a:t>
            </a:r>
            <a:endParaRPr lang="en-SG" b="1" dirty="0">
              <a:latin typeface="+mn-lt"/>
            </a:endParaRPr>
          </a:p>
        </p:txBody>
      </p:sp>
      <p:sp>
        <p:nvSpPr>
          <p:cNvPr id="2" name="Rectangle 1"/>
          <p:cNvSpPr/>
          <p:nvPr/>
        </p:nvSpPr>
        <p:spPr>
          <a:xfrm>
            <a:off x="664153" y="1077795"/>
            <a:ext cx="8469571" cy="1754326"/>
          </a:xfrm>
          <a:prstGeom prst="rect">
            <a:avLst/>
          </a:prstGeom>
        </p:spPr>
        <p:txBody>
          <a:bodyPr wrap="square">
            <a:spAutoFit/>
          </a:bodyPr>
          <a:lstStyle/>
          <a:p>
            <a:pPr>
              <a:lnSpc>
                <a:spcPct val="150000"/>
              </a:lnSpc>
            </a:pPr>
            <a:r>
              <a:rPr lang="it-IT" b="1" dirty="0">
                <a:latin typeface="Arial" panose="020B0604020202020204" pitchFamily="34" charset="0"/>
                <a:cs typeface="Arial" panose="020B0604020202020204" pitchFamily="34" charset="0"/>
              </a:rPr>
              <a:t>Proporsi penderita DBD per golongan umur, tahun 2022</a:t>
            </a:r>
            <a:endParaRPr lang="en-SG" dirty="0">
              <a:latin typeface="Arial" panose="020B0604020202020204" pitchFamily="34" charset="0"/>
              <a:cs typeface="Arial" panose="020B0604020202020204" pitchFamily="34" charset="0"/>
            </a:endParaRPr>
          </a:p>
          <a:p>
            <a:pPr>
              <a:lnSpc>
                <a:spcPct val="150000"/>
              </a:lnSpc>
            </a:pPr>
            <a:r>
              <a:rPr lang="en-SG" b="1" dirty="0">
                <a:solidFill>
                  <a:schemeClr val="accent5"/>
                </a:solidFill>
                <a:latin typeface="Arial" panose="020B0604020202020204" pitchFamily="34" charset="0"/>
                <a:cs typeface="Arial" panose="020B0604020202020204" pitchFamily="34" charset="0"/>
              </a:rPr>
              <a:t>■ </a:t>
            </a:r>
            <a:r>
              <a:rPr lang="en-SG" b="1" dirty="0">
                <a:solidFill>
                  <a:srgbClr val="7030A0"/>
                </a:solidFill>
                <a:latin typeface="Arial" panose="020B0604020202020204" pitchFamily="34" charset="0"/>
                <a:cs typeface="Arial" panose="020B0604020202020204" pitchFamily="34" charset="0"/>
              </a:rPr>
              <a:t>49,83%</a:t>
            </a:r>
            <a:r>
              <a:rPr lang="en-SG" b="1" dirty="0">
                <a:solidFill>
                  <a:schemeClr val="accent5"/>
                </a:solidFill>
                <a:latin typeface="Arial" panose="020B0604020202020204" pitchFamily="34" charset="0"/>
                <a:cs typeface="Arial" panose="020B0604020202020204" pitchFamily="34" charset="0"/>
              </a:rPr>
              <a:t> </a:t>
            </a:r>
            <a:r>
              <a:rPr lang="en-SG" b="1" dirty="0" err="1">
                <a:latin typeface="Arial" panose="020B0604020202020204" pitchFamily="34" charset="0"/>
                <a:cs typeface="Arial" panose="020B0604020202020204" pitchFamily="34" charset="0"/>
              </a:rPr>
              <a:t>golongan</a:t>
            </a:r>
            <a:r>
              <a:rPr lang="en-SG" b="1" dirty="0">
                <a:latin typeface="Arial" panose="020B0604020202020204" pitchFamily="34" charset="0"/>
                <a:cs typeface="Arial" panose="020B0604020202020204" pitchFamily="34" charset="0"/>
              </a:rPr>
              <a:t> </a:t>
            </a:r>
            <a:r>
              <a:rPr lang="en-SG" b="1" dirty="0" err="1">
                <a:latin typeface="Arial" panose="020B0604020202020204" pitchFamily="34" charset="0"/>
                <a:cs typeface="Arial" panose="020B0604020202020204" pitchFamily="34" charset="0"/>
              </a:rPr>
              <a:t>usia</a:t>
            </a:r>
            <a:r>
              <a:rPr lang="en-SG" b="1" dirty="0">
                <a:latin typeface="Arial" panose="020B0604020202020204" pitchFamily="34" charset="0"/>
                <a:cs typeface="Arial" panose="020B0604020202020204" pitchFamily="34" charset="0"/>
              </a:rPr>
              <a:t> 0-14 </a:t>
            </a:r>
            <a:r>
              <a:rPr lang="en-SG" b="1" dirty="0" err="1">
                <a:latin typeface="Arial" panose="020B0604020202020204" pitchFamily="34" charset="0"/>
                <a:cs typeface="Arial" panose="020B0604020202020204" pitchFamily="34" charset="0"/>
              </a:rPr>
              <a:t>tahun</a:t>
            </a:r>
            <a:r>
              <a:rPr lang="en-SG" b="1" dirty="0">
                <a:latin typeface="Arial" panose="020B0604020202020204" pitchFamily="34" charset="0"/>
                <a:cs typeface="Arial" panose="020B0604020202020204" pitchFamily="34" charset="0"/>
              </a:rPr>
              <a:t> </a:t>
            </a:r>
          </a:p>
          <a:p>
            <a:pPr>
              <a:lnSpc>
                <a:spcPct val="150000"/>
              </a:lnSpc>
            </a:pPr>
            <a:r>
              <a:rPr lang="en-SG" b="1" dirty="0">
                <a:solidFill>
                  <a:schemeClr val="accent5"/>
                </a:solidFill>
                <a:latin typeface="Arial" panose="020B0604020202020204" pitchFamily="34" charset="0"/>
                <a:cs typeface="Arial" panose="020B0604020202020204" pitchFamily="34" charset="0"/>
              </a:rPr>
              <a:t>■</a:t>
            </a:r>
            <a:r>
              <a:rPr lang="en-US" b="1" dirty="0">
                <a:solidFill>
                  <a:srgbClr val="7030A0"/>
                </a:solidFill>
                <a:latin typeface="Arial" panose="020B0604020202020204" pitchFamily="34" charset="0"/>
                <a:cs typeface="Arial" panose="020B0604020202020204" pitchFamily="34" charset="0"/>
              </a:rPr>
              <a:t>39,04 %</a:t>
            </a:r>
            <a:r>
              <a:rPr lang="en-SG" b="1" dirty="0">
                <a:solidFill>
                  <a:srgbClr val="7030A0"/>
                </a:solidFill>
                <a:latin typeface="Arial" panose="020B0604020202020204" pitchFamily="34" charset="0"/>
                <a:cs typeface="Arial" panose="020B0604020202020204" pitchFamily="34" charset="0"/>
              </a:rPr>
              <a:t> </a:t>
            </a:r>
            <a:r>
              <a:rPr lang="en-SG" dirty="0" err="1">
                <a:latin typeface="Arial" panose="020B0604020202020204" pitchFamily="34" charset="0"/>
                <a:cs typeface="Arial" panose="020B0604020202020204" pitchFamily="34" charset="0"/>
              </a:rPr>
              <a:t>golongan</a:t>
            </a:r>
            <a:r>
              <a:rPr lang="en-SG" dirty="0">
                <a:latin typeface="Arial" panose="020B0604020202020204" pitchFamily="34" charset="0"/>
                <a:cs typeface="Arial" panose="020B0604020202020204" pitchFamily="34" charset="0"/>
              </a:rPr>
              <a:t> </a:t>
            </a:r>
            <a:r>
              <a:rPr lang="en-SG" dirty="0" err="1">
                <a:latin typeface="Arial" panose="020B0604020202020204" pitchFamily="34" charset="0"/>
                <a:cs typeface="Arial" panose="020B0604020202020204" pitchFamily="34" charset="0"/>
              </a:rPr>
              <a:t>usia</a:t>
            </a:r>
            <a:r>
              <a:rPr lang="en-SG" dirty="0">
                <a:latin typeface="Arial" panose="020B0604020202020204" pitchFamily="34" charset="0"/>
                <a:cs typeface="Arial" panose="020B0604020202020204" pitchFamily="34" charset="0"/>
              </a:rPr>
              <a:t> 15 - 44 </a:t>
            </a:r>
            <a:r>
              <a:rPr lang="en-SG" dirty="0" err="1">
                <a:latin typeface="Arial" panose="020B0604020202020204" pitchFamily="34" charset="0"/>
                <a:cs typeface="Arial" panose="020B0604020202020204" pitchFamily="34" charset="0"/>
              </a:rPr>
              <a:t>tahun</a:t>
            </a:r>
            <a:r>
              <a:rPr lang="en-SG" dirty="0">
                <a:latin typeface="Arial" panose="020B0604020202020204" pitchFamily="34" charset="0"/>
                <a:cs typeface="Arial" panose="020B0604020202020204" pitchFamily="34" charset="0"/>
              </a:rPr>
              <a:t> </a:t>
            </a:r>
          </a:p>
          <a:p>
            <a:pPr>
              <a:lnSpc>
                <a:spcPct val="150000"/>
              </a:lnSpc>
            </a:pPr>
            <a:r>
              <a:rPr lang="en-SG" b="1" dirty="0">
                <a:solidFill>
                  <a:schemeClr val="accent5"/>
                </a:solidFill>
                <a:latin typeface="Arial" panose="020B0604020202020204" pitchFamily="34" charset="0"/>
                <a:cs typeface="Arial" panose="020B0604020202020204" pitchFamily="34" charset="0"/>
              </a:rPr>
              <a:t>■</a:t>
            </a:r>
            <a:r>
              <a:rPr lang="en-US" b="1" dirty="0">
                <a:solidFill>
                  <a:srgbClr val="7030A0"/>
                </a:solidFill>
                <a:latin typeface="Arial" panose="020B0604020202020204" pitchFamily="34" charset="0"/>
                <a:cs typeface="Arial" panose="020B0604020202020204" pitchFamily="34" charset="0"/>
              </a:rPr>
              <a:t>11,02 %</a:t>
            </a:r>
            <a:r>
              <a:rPr lang="en-SG" b="1" dirty="0">
                <a:solidFill>
                  <a:srgbClr val="7030A0"/>
                </a:solidFill>
                <a:latin typeface="Arial" panose="020B0604020202020204" pitchFamily="34" charset="0"/>
                <a:cs typeface="Arial" panose="020B0604020202020204" pitchFamily="34" charset="0"/>
              </a:rPr>
              <a:t> </a:t>
            </a:r>
            <a:r>
              <a:rPr lang="en-SG" dirty="0" err="1">
                <a:latin typeface="Arial" panose="020B0604020202020204" pitchFamily="34" charset="0"/>
                <a:cs typeface="Arial" panose="020B0604020202020204" pitchFamily="34" charset="0"/>
              </a:rPr>
              <a:t>golongan</a:t>
            </a:r>
            <a:r>
              <a:rPr lang="en-SG" dirty="0">
                <a:latin typeface="Arial" panose="020B0604020202020204" pitchFamily="34" charset="0"/>
                <a:cs typeface="Arial" panose="020B0604020202020204" pitchFamily="34" charset="0"/>
              </a:rPr>
              <a:t> </a:t>
            </a:r>
            <a:r>
              <a:rPr lang="en-SG" dirty="0" err="1">
                <a:latin typeface="Arial" panose="020B0604020202020204" pitchFamily="34" charset="0"/>
                <a:cs typeface="Arial" panose="020B0604020202020204" pitchFamily="34" charset="0"/>
              </a:rPr>
              <a:t>usia</a:t>
            </a:r>
            <a:r>
              <a:rPr lang="en-SG" dirty="0">
                <a:latin typeface="Arial" panose="020B0604020202020204" pitchFamily="34" charset="0"/>
                <a:cs typeface="Arial" panose="020B0604020202020204" pitchFamily="34" charset="0"/>
              </a:rPr>
              <a:t> &gt;44 </a:t>
            </a:r>
            <a:r>
              <a:rPr lang="en-SG" dirty="0" err="1">
                <a:latin typeface="Arial" panose="020B0604020202020204" pitchFamily="34" charset="0"/>
                <a:cs typeface="Arial" panose="020B0604020202020204" pitchFamily="34" charset="0"/>
              </a:rPr>
              <a:t>tahun</a:t>
            </a:r>
            <a:endParaRPr lang="en-SG" dirty="0">
              <a:latin typeface="Arial" panose="020B0604020202020204" pitchFamily="34" charset="0"/>
              <a:cs typeface="Arial" panose="020B0604020202020204" pitchFamily="34" charset="0"/>
            </a:endParaRPr>
          </a:p>
        </p:txBody>
      </p:sp>
      <p:sp>
        <p:nvSpPr>
          <p:cNvPr id="21" name="AutoShape 2" descr="Hospital And Extras Cover Comparison | Compare Clu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grpSp>
        <p:nvGrpSpPr>
          <p:cNvPr id="26" name="Group 25"/>
          <p:cNvGrpSpPr/>
          <p:nvPr/>
        </p:nvGrpSpPr>
        <p:grpSpPr>
          <a:xfrm>
            <a:off x="2137558" y="2470068"/>
            <a:ext cx="9655456" cy="4192432"/>
            <a:chOff x="731115" y="1296365"/>
            <a:chExt cx="11132935" cy="5391690"/>
          </a:xfrm>
        </p:grpSpPr>
        <p:pic>
          <p:nvPicPr>
            <p:cNvPr id="22" name="Content Placeholder 3"/>
            <p:cNvPicPr>
              <a:picLocks noChangeAspect="1"/>
            </p:cNvPicPr>
            <p:nvPr/>
          </p:nvPicPr>
          <p:blipFill rotWithShape="1">
            <a:blip r:embed="rId3">
              <a:clrChange>
                <a:clrFrom>
                  <a:srgbClr val="FFFFFF"/>
                </a:clrFrom>
                <a:clrTo>
                  <a:srgbClr val="FFFFFF">
                    <a:alpha val="0"/>
                  </a:srgbClr>
                </a:clrTo>
              </a:clrChange>
            </a:blip>
            <a:srcRect l="11982" t="22729" r="12841" b="29797"/>
            <a:stretch/>
          </p:blipFill>
          <p:spPr>
            <a:xfrm>
              <a:off x="1898248" y="1296365"/>
              <a:ext cx="9965802" cy="4132161"/>
            </a:xfrm>
            <a:prstGeom prst="rect">
              <a:avLst/>
            </a:prstGeom>
          </p:spPr>
        </p:pic>
        <p:grpSp>
          <p:nvGrpSpPr>
            <p:cNvPr id="9" name="Group 8"/>
            <p:cNvGrpSpPr/>
            <p:nvPr/>
          </p:nvGrpSpPr>
          <p:grpSpPr>
            <a:xfrm>
              <a:off x="2077949" y="5590595"/>
              <a:ext cx="9441337" cy="571306"/>
              <a:chOff x="686226" y="5036465"/>
              <a:chExt cx="10597818" cy="581322"/>
            </a:xfrm>
          </p:grpSpPr>
          <p:sp>
            <p:nvSpPr>
              <p:cNvPr id="4" name="Rectangle 3"/>
              <p:cNvSpPr/>
              <p:nvPr/>
            </p:nvSpPr>
            <p:spPr>
              <a:xfrm>
                <a:off x="686226" y="5063366"/>
                <a:ext cx="1150148" cy="554421"/>
              </a:xfrm>
              <a:prstGeom prst="rect">
                <a:avLst/>
              </a:prstGeom>
            </p:spPr>
            <p:txBody>
              <a:bodyPr wrap="none">
                <a:spAutoFit/>
              </a:bodyPr>
              <a:lstStyle/>
              <a:p>
                <a:pPr algn="just">
                  <a:lnSpc>
                    <a:spcPct val="107000"/>
                  </a:lnSpc>
                  <a:spcAft>
                    <a:spcPts val="800"/>
                  </a:spcAft>
                </a:pPr>
                <a:r>
                  <a:rPr lang="en-US" sz="2400" b="1" dirty="0">
                    <a:solidFill>
                      <a:schemeClr val="accent5"/>
                    </a:solidFill>
                  </a:rPr>
                  <a:t>2,49 %</a:t>
                </a:r>
                <a:endParaRPr lang="en-SG" sz="2400" b="1" dirty="0">
                  <a:solidFill>
                    <a:schemeClr val="accent5"/>
                  </a:solidFill>
                </a:endParaRPr>
              </a:p>
            </p:txBody>
          </p:sp>
          <p:sp>
            <p:nvSpPr>
              <p:cNvPr id="5" name="Rectangle 4"/>
              <p:cNvSpPr/>
              <p:nvPr/>
            </p:nvSpPr>
            <p:spPr>
              <a:xfrm>
                <a:off x="1989442" y="5046949"/>
                <a:ext cx="1324687" cy="554421"/>
              </a:xfrm>
              <a:prstGeom prst="rect">
                <a:avLst/>
              </a:prstGeom>
            </p:spPr>
            <p:txBody>
              <a:bodyPr wrap="none">
                <a:spAutoFit/>
              </a:bodyPr>
              <a:lstStyle/>
              <a:p>
                <a:pPr algn="just">
                  <a:lnSpc>
                    <a:spcPct val="107000"/>
                  </a:lnSpc>
                  <a:spcAft>
                    <a:spcPts val="800"/>
                  </a:spcAft>
                </a:pPr>
                <a:r>
                  <a:rPr lang="en-US" sz="2400" b="1" dirty="0">
                    <a:solidFill>
                      <a:schemeClr val="accent5"/>
                    </a:solidFill>
                  </a:rPr>
                  <a:t>11,78 %</a:t>
                </a:r>
                <a:endParaRPr lang="en-SG" sz="2400" b="1" dirty="0">
                  <a:solidFill>
                    <a:schemeClr val="accent5"/>
                  </a:solidFill>
                </a:endParaRPr>
              </a:p>
            </p:txBody>
          </p:sp>
          <p:sp>
            <p:nvSpPr>
              <p:cNvPr id="6" name="Rectangle 5"/>
              <p:cNvSpPr/>
              <p:nvPr/>
            </p:nvSpPr>
            <p:spPr>
              <a:xfrm>
                <a:off x="4172017" y="5036465"/>
                <a:ext cx="1324687" cy="554421"/>
              </a:xfrm>
              <a:prstGeom prst="rect">
                <a:avLst/>
              </a:prstGeom>
            </p:spPr>
            <p:txBody>
              <a:bodyPr wrap="none">
                <a:spAutoFit/>
              </a:bodyPr>
              <a:lstStyle/>
              <a:p>
                <a:pPr algn="just">
                  <a:lnSpc>
                    <a:spcPct val="107000"/>
                  </a:lnSpc>
                  <a:spcAft>
                    <a:spcPts val="800"/>
                  </a:spcAft>
                </a:pPr>
                <a:r>
                  <a:rPr lang="en-US" sz="2400" b="1" dirty="0">
                    <a:solidFill>
                      <a:schemeClr val="accent5"/>
                    </a:solidFill>
                  </a:rPr>
                  <a:t>35,66 %</a:t>
                </a:r>
                <a:endParaRPr lang="en-SG" sz="2400" b="1" dirty="0">
                  <a:solidFill>
                    <a:schemeClr val="accent5"/>
                  </a:solidFill>
                </a:endParaRPr>
              </a:p>
            </p:txBody>
          </p:sp>
          <p:sp>
            <p:nvSpPr>
              <p:cNvPr id="7" name="Rectangle 6"/>
              <p:cNvSpPr/>
              <p:nvPr/>
            </p:nvSpPr>
            <p:spPr>
              <a:xfrm>
                <a:off x="7261211" y="5036465"/>
                <a:ext cx="1324687" cy="554421"/>
              </a:xfrm>
              <a:prstGeom prst="rect">
                <a:avLst/>
              </a:prstGeom>
            </p:spPr>
            <p:txBody>
              <a:bodyPr wrap="none">
                <a:spAutoFit/>
              </a:bodyPr>
              <a:lstStyle/>
              <a:p>
                <a:pPr algn="just">
                  <a:lnSpc>
                    <a:spcPct val="107000"/>
                  </a:lnSpc>
                  <a:spcAft>
                    <a:spcPts val="800"/>
                  </a:spcAft>
                </a:pPr>
                <a:r>
                  <a:rPr lang="en-US" sz="2400" b="1" dirty="0">
                    <a:solidFill>
                      <a:schemeClr val="accent5"/>
                    </a:solidFill>
                  </a:rPr>
                  <a:t>39,04 %</a:t>
                </a:r>
                <a:endParaRPr lang="en-SG" sz="2400" b="1" dirty="0">
                  <a:solidFill>
                    <a:schemeClr val="accent5"/>
                  </a:solidFill>
                </a:endParaRPr>
              </a:p>
            </p:txBody>
          </p:sp>
          <p:sp>
            <p:nvSpPr>
              <p:cNvPr id="8" name="Rectangle 7"/>
              <p:cNvSpPr/>
              <p:nvPr/>
            </p:nvSpPr>
            <p:spPr>
              <a:xfrm>
                <a:off x="9959357" y="5063366"/>
                <a:ext cx="1324687" cy="554421"/>
              </a:xfrm>
              <a:prstGeom prst="rect">
                <a:avLst/>
              </a:prstGeom>
            </p:spPr>
            <p:txBody>
              <a:bodyPr wrap="none">
                <a:spAutoFit/>
              </a:bodyPr>
              <a:lstStyle/>
              <a:p>
                <a:pPr algn="just">
                  <a:lnSpc>
                    <a:spcPct val="107000"/>
                  </a:lnSpc>
                  <a:spcAft>
                    <a:spcPts val="800"/>
                  </a:spcAft>
                </a:pPr>
                <a:r>
                  <a:rPr lang="en-US" sz="2400" b="1" dirty="0">
                    <a:solidFill>
                      <a:schemeClr val="accent5"/>
                    </a:solidFill>
                  </a:rPr>
                  <a:t>11,02 %</a:t>
                </a:r>
                <a:endParaRPr lang="en-SG" sz="2400" b="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12" name="Rectangle 11"/>
            <p:cNvSpPr/>
            <p:nvPr/>
          </p:nvSpPr>
          <p:spPr>
            <a:xfrm>
              <a:off x="2077949" y="6061096"/>
              <a:ext cx="1024639" cy="525313"/>
            </a:xfrm>
            <a:prstGeom prst="rect">
              <a:avLst/>
            </a:prstGeom>
          </p:spPr>
          <p:txBody>
            <a:bodyPr wrap="none">
              <a:spAutoFit/>
            </a:bodyPr>
            <a:lstStyle/>
            <a:p>
              <a:pPr algn="just">
                <a:lnSpc>
                  <a:spcPct val="107000"/>
                </a:lnSpc>
                <a:spcAft>
                  <a:spcPts val="800"/>
                </a:spcAft>
              </a:pPr>
              <a:r>
                <a:rPr lang="en-US" sz="2400" b="1" dirty="0">
                  <a:solidFill>
                    <a:srgbClr val="C00000"/>
                  </a:solidFill>
                </a:rPr>
                <a:t>3,55 %</a:t>
              </a:r>
              <a:endParaRPr lang="en-SG" sz="2400" b="1" dirty="0">
                <a:solidFill>
                  <a:srgbClr val="C00000"/>
                </a:solidFill>
              </a:endParaRPr>
            </a:p>
          </p:txBody>
        </p:sp>
        <p:sp>
          <p:nvSpPr>
            <p:cNvPr id="14" name="Rectangle 13"/>
            <p:cNvSpPr/>
            <p:nvPr/>
          </p:nvSpPr>
          <p:spPr>
            <a:xfrm>
              <a:off x="3423377" y="6061096"/>
              <a:ext cx="1180131" cy="525313"/>
            </a:xfrm>
            <a:prstGeom prst="rect">
              <a:avLst/>
            </a:prstGeom>
          </p:spPr>
          <p:txBody>
            <a:bodyPr wrap="none">
              <a:spAutoFit/>
            </a:bodyPr>
            <a:lstStyle/>
            <a:p>
              <a:pPr algn="just">
                <a:lnSpc>
                  <a:spcPct val="107000"/>
                </a:lnSpc>
                <a:spcAft>
                  <a:spcPts val="800"/>
                </a:spcAft>
              </a:pPr>
              <a:r>
                <a:rPr lang="en-US" sz="2400" b="1" dirty="0">
                  <a:solidFill>
                    <a:srgbClr val="C00000"/>
                  </a:solidFill>
                </a:rPr>
                <a:t>22,70 %</a:t>
              </a:r>
              <a:endParaRPr lang="en-SG" sz="2400" b="1" dirty="0">
                <a:solidFill>
                  <a:srgbClr val="C00000"/>
                </a:solidFill>
              </a:endParaRPr>
            </a:p>
          </p:txBody>
        </p:sp>
        <p:sp>
          <p:nvSpPr>
            <p:cNvPr id="15" name="Rectangle 14"/>
            <p:cNvSpPr/>
            <p:nvPr/>
          </p:nvSpPr>
          <p:spPr>
            <a:xfrm>
              <a:off x="5183355" y="6061096"/>
              <a:ext cx="1180131" cy="525313"/>
            </a:xfrm>
            <a:prstGeom prst="rect">
              <a:avLst/>
            </a:prstGeom>
          </p:spPr>
          <p:txBody>
            <a:bodyPr wrap="none">
              <a:spAutoFit/>
            </a:bodyPr>
            <a:lstStyle/>
            <a:p>
              <a:pPr algn="just">
                <a:lnSpc>
                  <a:spcPct val="107000"/>
                </a:lnSpc>
                <a:spcAft>
                  <a:spcPts val="800"/>
                </a:spcAft>
              </a:pPr>
              <a:r>
                <a:rPr lang="en-US" sz="2400" b="1" dirty="0">
                  <a:solidFill>
                    <a:srgbClr val="C00000"/>
                  </a:solidFill>
                </a:rPr>
                <a:t>48,23 %</a:t>
              </a:r>
              <a:endParaRPr lang="en-SG" sz="2400" b="1" dirty="0">
                <a:solidFill>
                  <a:srgbClr val="C00000"/>
                </a:solidFill>
              </a:endParaRPr>
            </a:p>
          </p:txBody>
        </p:sp>
        <p:sp>
          <p:nvSpPr>
            <p:cNvPr id="16" name="Rectangle 15"/>
            <p:cNvSpPr/>
            <p:nvPr/>
          </p:nvSpPr>
          <p:spPr>
            <a:xfrm>
              <a:off x="7935442" y="6061096"/>
              <a:ext cx="1180131" cy="525313"/>
            </a:xfrm>
            <a:prstGeom prst="rect">
              <a:avLst/>
            </a:prstGeom>
          </p:spPr>
          <p:txBody>
            <a:bodyPr wrap="none">
              <a:spAutoFit/>
            </a:bodyPr>
            <a:lstStyle/>
            <a:p>
              <a:pPr algn="just">
                <a:lnSpc>
                  <a:spcPct val="107000"/>
                </a:lnSpc>
                <a:spcAft>
                  <a:spcPts val="800"/>
                </a:spcAft>
              </a:pPr>
              <a:r>
                <a:rPr lang="en-US" sz="2400" b="1" dirty="0">
                  <a:solidFill>
                    <a:srgbClr val="C00000"/>
                  </a:solidFill>
                </a:rPr>
                <a:t>15,60 %</a:t>
              </a:r>
              <a:endParaRPr lang="en-SG" sz="2400" b="1" dirty="0">
                <a:solidFill>
                  <a:srgbClr val="C00000"/>
                </a:solidFill>
              </a:endParaRPr>
            </a:p>
          </p:txBody>
        </p:sp>
        <p:sp>
          <p:nvSpPr>
            <p:cNvPr id="17" name="Rectangle 16"/>
            <p:cNvSpPr/>
            <p:nvPr/>
          </p:nvSpPr>
          <p:spPr>
            <a:xfrm>
              <a:off x="10338505" y="6061096"/>
              <a:ext cx="1181429" cy="626959"/>
            </a:xfrm>
            <a:prstGeom prst="rect">
              <a:avLst/>
            </a:prstGeom>
          </p:spPr>
          <p:txBody>
            <a:bodyPr wrap="none">
              <a:spAutoFit/>
            </a:bodyPr>
            <a:lstStyle/>
            <a:p>
              <a:pPr algn="just">
                <a:lnSpc>
                  <a:spcPct val="107000"/>
                </a:lnSpc>
                <a:spcAft>
                  <a:spcPts val="800"/>
                </a:spcAft>
              </a:pPr>
              <a:r>
                <a:rPr lang="en-US" sz="2400" b="1" dirty="0">
                  <a:solidFill>
                    <a:srgbClr val="C00000"/>
                  </a:solidFill>
                </a:rPr>
                <a:t>9,92 %</a:t>
              </a:r>
              <a:endParaRPr lang="en-SG"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4" name="Picture 23"/>
            <p:cNvPicPr>
              <a:picLocks noChangeAspect="1"/>
            </p:cNvPicPr>
            <p:nvPr/>
          </p:nvPicPr>
          <p:blipFill>
            <a:blip r:embed="rId4"/>
            <a:stretch>
              <a:fillRect/>
            </a:stretch>
          </p:blipFill>
          <p:spPr>
            <a:xfrm>
              <a:off x="751604" y="5293233"/>
              <a:ext cx="1141920" cy="647599"/>
            </a:xfrm>
            <a:prstGeom prst="rect">
              <a:avLst/>
            </a:prstGeom>
            <a:ln>
              <a:solidFill>
                <a:schemeClr val="accent1"/>
              </a:solidFill>
            </a:ln>
          </p:spPr>
        </p:pic>
        <p:pic>
          <p:nvPicPr>
            <p:cNvPr id="25" name="Picture 24"/>
            <p:cNvPicPr>
              <a:picLocks noChangeAspect="1"/>
            </p:cNvPicPr>
            <p:nvPr/>
          </p:nvPicPr>
          <p:blipFill>
            <a:blip r:embed="rId5"/>
            <a:stretch>
              <a:fillRect/>
            </a:stretch>
          </p:blipFill>
          <p:spPr>
            <a:xfrm>
              <a:off x="731115" y="6011707"/>
              <a:ext cx="1201990" cy="666885"/>
            </a:xfrm>
            <a:prstGeom prst="rect">
              <a:avLst/>
            </a:prstGeom>
            <a:ln>
              <a:solidFill>
                <a:schemeClr val="accent1"/>
              </a:solidFill>
            </a:ln>
          </p:spPr>
        </p:pic>
      </p:grpSp>
      <p:sp>
        <p:nvSpPr>
          <p:cNvPr id="3" name="TextBox 2"/>
          <p:cNvSpPr txBox="1"/>
          <p:nvPr/>
        </p:nvSpPr>
        <p:spPr>
          <a:xfrm>
            <a:off x="799493" y="2887232"/>
            <a:ext cx="3673030" cy="1200329"/>
          </a:xfrm>
          <a:prstGeom prst="rect">
            <a:avLst/>
          </a:prstGeom>
          <a:noFill/>
        </p:spPr>
        <p:txBody>
          <a:bodyPr wrap="square" rtlCol="0">
            <a:spAutoFit/>
          </a:bodyPr>
          <a:lstStyle/>
          <a:p>
            <a:r>
              <a:rPr lang="en-US" sz="2400" b="1" dirty="0">
                <a:solidFill>
                  <a:srgbClr val="FF0000"/>
                </a:solidFill>
              </a:rPr>
              <a:t>74,48</a:t>
            </a:r>
            <a:r>
              <a:rPr lang="en-SG" sz="2400" b="1" dirty="0">
                <a:solidFill>
                  <a:srgbClr val="FF0000"/>
                </a:solidFill>
              </a:rPr>
              <a:t>% </a:t>
            </a:r>
            <a:r>
              <a:rPr lang="en-US" sz="2400" b="1" dirty="0" err="1"/>
              <a:t>Kematian</a:t>
            </a:r>
            <a:r>
              <a:rPr lang="en-US" sz="2400" b="1" dirty="0"/>
              <a:t> </a:t>
            </a:r>
            <a:r>
              <a:rPr lang="en-US" sz="2400" b="1" dirty="0" err="1"/>
              <a:t>terbanyak</a:t>
            </a:r>
            <a:r>
              <a:rPr lang="en-US" sz="2400" b="1" dirty="0"/>
              <a:t> </a:t>
            </a:r>
            <a:r>
              <a:rPr lang="en-US" sz="2400" b="1" dirty="0" err="1"/>
              <a:t>pada</a:t>
            </a:r>
            <a:r>
              <a:rPr lang="en-US" sz="2400" b="1" dirty="0"/>
              <a:t> </a:t>
            </a:r>
            <a:r>
              <a:rPr lang="en-US" sz="2400" b="1" dirty="0" err="1"/>
              <a:t>golongan</a:t>
            </a:r>
            <a:r>
              <a:rPr lang="en-US" sz="2400" b="1" dirty="0"/>
              <a:t> </a:t>
            </a:r>
            <a:r>
              <a:rPr lang="en-US" sz="2400" b="1" dirty="0" err="1"/>
              <a:t>usia</a:t>
            </a:r>
            <a:r>
              <a:rPr lang="en-US" sz="2400" b="1" dirty="0"/>
              <a:t> 0-14  </a:t>
            </a:r>
          </a:p>
        </p:txBody>
      </p:sp>
    </p:spTree>
    <p:extLst>
      <p:ext uri="{BB962C8B-B14F-4D97-AF65-F5344CB8AC3E}">
        <p14:creationId xmlns:p14="http://schemas.microsoft.com/office/powerpoint/2010/main" val="1663753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43665" y="0"/>
            <a:ext cx="9276808" cy="778098"/>
          </a:xfrm>
        </p:spPr>
        <p:txBody>
          <a:bodyPr>
            <a:normAutofit/>
          </a:bodyPr>
          <a:lstStyle/>
          <a:p>
            <a:r>
              <a:rPr lang="en-US" sz="3600" b="1" dirty="0">
                <a:solidFill>
                  <a:srgbClr val="002060"/>
                </a:solidFill>
                <a:latin typeface="+mn-lt"/>
                <a:cs typeface="Arial" panose="020B0604020202020204" pitchFamily="34" charset="0"/>
              </a:rPr>
              <a:t>DBD : </a:t>
            </a:r>
            <a:r>
              <a:rPr lang="en-US" sz="3600" b="1" dirty="0" err="1">
                <a:solidFill>
                  <a:srgbClr val="002060"/>
                </a:solidFill>
                <a:latin typeface="+mn-lt"/>
                <a:cs typeface="Arial" panose="020B0604020202020204" pitchFamily="34" charset="0"/>
              </a:rPr>
              <a:t>Penularan</a:t>
            </a:r>
            <a:r>
              <a:rPr lang="en-US" sz="3600" b="1" dirty="0">
                <a:solidFill>
                  <a:srgbClr val="002060"/>
                </a:solidFill>
                <a:latin typeface="+mn-lt"/>
                <a:cs typeface="Arial" panose="020B0604020202020204" pitchFamily="34" charset="0"/>
              </a:rPr>
              <a:t> </a:t>
            </a:r>
            <a:r>
              <a:rPr lang="id-ID" sz="3600" b="1" dirty="0">
                <a:solidFill>
                  <a:srgbClr val="002060"/>
                </a:solidFill>
                <a:latin typeface="+mn-lt"/>
                <a:cs typeface="Arial" panose="020B0604020202020204" pitchFamily="34" charset="0"/>
              </a:rPr>
              <a:t>&amp; Gejala</a:t>
            </a:r>
          </a:p>
        </p:txBody>
      </p:sp>
      <p:pic>
        <p:nvPicPr>
          <p:cNvPr id="19" name="Picture 4" descr="https://mazfanani.files.wordpress.com/2011/07/f.jpg?w=351&amp;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3218" y="1637784"/>
            <a:ext cx="2419223" cy="17506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4">
            <a:clrChange>
              <a:clrFrom>
                <a:srgbClr val="FFFFFF"/>
              </a:clrFrom>
              <a:clrTo>
                <a:srgbClr val="FFFFFF">
                  <a:alpha val="0"/>
                </a:srgbClr>
              </a:clrTo>
            </a:clrChange>
          </a:blip>
          <a:stretch>
            <a:fillRect/>
          </a:stretch>
        </p:blipFill>
        <p:spPr>
          <a:xfrm>
            <a:off x="665128" y="2722142"/>
            <a:ext cx="4235464" cy="3899208"/>
          </a:xfrm>
          <a:prstGeom prst="rect">
            <a:avLst/>
          </a:prstGeom>
        </p:spPr>
      </p:pic>
      <p:sp>
        <p:nvSpPr>
          <p:cNvPr id="21" name="Text Box 10">
            <a:extLst>
              <a:ext uri="{FF2B5EF4-FFF2-40B4-BE49-F238E27FC236}">
                <a16:creationId xmlns:a16="http://schemas.microsoft.com/office/drawing/2014/main" id="{9985901A-FA32-4077-B6FA-DB7257ECC0EE}"/>
              </a:ext>
            </a:extLst>
          </p:cNvPr>
          <p:cNvSpPr txBox="1">
            <a:spLocks noChangeArrowheads="1"/>
          </p:cNvSpPr>
          <p:nvPr/>
        </p:nvSpPr>
        <p:spPr bwMode="auto">
          <a:xfrm>
            <a:off x="146573" y="703516"/>
            <a:ext cx="10315588" cy="110799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0"/>
              </a:spcBef>
              <a:buNone/>
            </a:pPr>
            <a:r>
              <a:rPr lang="en-US" altLang="en-US" sz="2400" b="1" dirty="0" err="1"/>
              <a:t>Penyakit</a:t>
            </a:r>
            <a:r>
              <a:rPr lang="en-US" altLang="en-US" sz="2400" b="1" dirty="0"/>
              <a:t> </a:t>
            </a:r>
            <a:r>
              <a:rPr lang="en-US" altLang="en-US" sz="2400" b="1" dirty="0" err="1"/>
              <a:t>menular</a:t>
            </a:r>
            <a:r>
              <a:rPr lang="en-US" altLang="en-US" sz="2400" b="1" dirty="0"/>
              <a:t> yang </a:t>
            </a:r>
            <a:r>
              <a:rPr lang="en-US" altLang="en-US" sz="2400" b="1" dirty="0" err="1"/>
              <a:t>disebabkan</a:t>
            </a:r>
            <a:r>
              <a:rPr lang="en-US" altLang="en-US" sz="2400" b="1" dirty="0"/>
              <a:t> oleh virus Dengue dan </a:t>
            </a:r>
            <a:r>
              <a:rPr lang="en-US" altLang="en-US" sz="2400" b="1" dirty="0" err="1"/>
              <a:t>ditularkan</a:t>
            </a:r>
            <a:r>
              <a:rPr lang="en-US" altLang="en-US" sz="2400" b="1" dirty="0"/>
              <a:t> </a:t>
            </a:r>
            <a:r>
              <a:rPr lang="en-US" altLang="en-US" sz="2400" b="1" dirty="0" err="1"/>
              <a:t>melalui</a:t>
            </a:r>
            <a:r>
              <a:rPr lang="en-US" altLang="en-US" sz="2400" b="1" dirty="0"/>
              <a:t> nyamuk Aedes Aegypti </a:t>
            </a:r>
            <a:endParaRPr lang="en-US" altLang="en-US" sz="1800" b="1" dirty="0"/>
          </a:p>
          <a:p>
            <a:pPr>
              <a:spcBef>
                <a:spcPts val="0"/>
              </a:spcBef>
              <a:buNone/>
            </a:pPr>
            <a:endParaRPr lang="en-US" altLang="en-US" sz="1800" b="1" dirty="0"/>
          </a:p>
        </p:txBody>
      </p:sp>
      <p:grpSp>
        <p:nvGrpSpPr>
          <p:cNvPr id="13" name="Group 12"/>
          <p:cNvGrpSpPr/>
          <p:nvPr/>
        </p:nvGrpSpPr>
        <p:grpSpPr>
          <a:xfrm>
            <a:off x="5678814" y="1864426"/>
            <a:ext cx="6043189" cy="4756924"/>
            <a:chOff x="5491826" y="891492"/>
            <a:chExt cx="6305727" cy="4640078"/>
          </a:xfrm>
        </p:grpSpPr>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81473" y="945815"/>
              <a:ext cx="1316801" cy="185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47816" y="928925"/>
              <a:ext cx="1211536" cy="16297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07128" y="891492"/>
              <a:ext cx="1243114" cy="1580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7"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76579" y="3468420"/>
              <a:ext cx="1316801" cy="1614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15485" y="2981810"/>
              <a:ext cx="1316801" cy="1680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9"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07341" y="2924538"/>
              <a:ext cx="1425606" cy="17366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5491826" y="2729228"/>
              <a:ext cx="2631896" cy="650031"/>
            </a:xfrm>
            <a:prstGeom prst="rect">
              <a:avLst/>
            </a:prstGeom>
            <a:noFill/>
          </p:spPr>
          <p:txBody>
            <a:bodyPr wrap="square" rtlCol="0">
              <a:spAutoFit/>
            </a:bodyPr>
            <a:lstStyle/>
            <a:p>
              <a:r>
                <a:rPr lang="id-ID" sz="1600" b="1" dirty="0">
                  <a:solidFill>
                    <a:prstClr val="black"/>
                  </a:solidFill>
                  <a:latin typeface="Calibri"/>
                </a:rPr>
                <a:t>Demam yg tdk turun dengan obat penurun panas</a:t>
              </a:r>
            </a:p>
          </p:txBody>
        </p:sp>
        <p:sp>
          <p:nvSpPr>
            <p:cNvPr id="5" name="TextBox 4"/>
            <p:cNvSpPr txBox="1"/>
            <p:nvPr/>
          </p:nvSpPr>
          <p:spPr>
            <a:xfrm>
              <a:off x="8436808" y="2398031"/>
              <a:ext cx="1323005" cy="376334"/>
            </a:xfrm>
            <a:prstGeom prst="rect">
              <a:avLst/>
            </a:prstGeom>
            <a:noFill/>
          </p:spPr>
          <p:txBody>
            <a:bodyPr wrap="square" rtlCol="0">
              <a:spAutoFit/>
            </a:bodyPr>
            <a:lstStyle/>
            <a:p>
              <a:r>
                <a:rPr lang="id-ID" sz="1600" b="1" dirty="0">
                  <a:solidFill>
                    <a:prstClr val="black"/>
                  </a:solidFill>
                  <a:latin typeface="Calibri"/>
                </a:rPr>
                <a:t>Sakit Kepala</a:t>
              </a:r>
            </a:p>
          </p:txBody>
        </p:sp>
        <p:sp>
          <p:nvSpPr>
            <p:cNvPr id="7" name="TextBox 6"/>
            <p:cNvSpPr txBox="1"/>
            <p:nvPr/>
          </p:nvSpPr>
          <p:spPr>
            <a:xfrm>
              <a:off x="10059816" y="2407666"/>
              <a:ext cx="1737737" cy="376334"/>
            </a:xfrm>
            <a:prstGeom prst="rect">
              <a:avLst/>
            </a:prstGeom>
            <a:noFill/>
          </p:spPr>
          <p:txBody>
            <a:bodyPr wrap="square" rtlCol="0">
              <a:spAutoFit/>
            </a:bodyPr>
            <a:lstStyle/>
            <a:p>
              <a:r>
                <a:rPr lang="id-ID" sz="1600" b="1" dirty="0">
                  <a:solidFill>
                    <a:prstClr val="black"/>
                  </a:solidFill>
                  <a:latin typeface="Calibri"/>
                </a:rPr>
                <a:t>Sakit Persendian</a:t>
              </a:r>
            </a:p>
          </p:txBody>
        </p:sp>
        <p:sp>
          <p:nvSpPr>
            <p:cNvPr id="8" name="TextBox 7"/>
            <p:cNvSpPr txBox="1"/>
            <p:nvPr/>
          </p:nvSpPr>
          <p:spPr>
            <a:xfrm>
              <a:off x="5737758" y="5155236"/>
              <a:ext cx="1712781" cy="376334"/>
            </a:xfrm>
            <a:prstGeom prst="rect">
              <a:avLst/>
            </a:prstGeom>
            <a:noFill/>
          </p:spPr>
          <p:txBody>
            <a:bodyPr wrap="square" rtlCol="0">
              <a:spAutoFit/>
            </a:bodyPr>
            <a:lstStyle/>
            <a:p>
              <a:r>
                <a:rPr lang="id-ID" sz="1600" b="1" dirty="0">
                  <a:solidFill>
                    <a:prstClr val="black"/>
                  </a:solidFill>
                  <a:latin typeface="Calibri"/>
                </a:rPr>
                <a:t>Ruam pada kulit</a:t>
              </a:r>
            </a:p>
          </p:txBody>
        </p:sp>
        <p:sp>
          <p:nvSpPr>
            <p:cNvPr id="9" name="TextBox 8"/>
            <p:cNvSpPr txBox="1"/>
            <p:nvPr/>
          </p:nvSpPr>
          <p:spPr>
            <a:xfrm>
              <a:off x="7663170" y="4492975"/>
              <a:ext cx="2421429" cy="650031"/>
            </a:xfrm>
            <a:prstGeom prst="rect">
              <a:avLst/>
            </a:prstGeom>
            <a:noFill/>
          </p:spPr>
          <p:txBody>
            <a:bodyPr wrap="square" rtlCol="0">
              <a:spAutoFit/>
            </a:bodyPr>
            <a:lstStyle/>
            <a:p>
              <a:pPr algn="ctr"/>
              <a:r>
                <a:rPr lang="id-ID" sz="1600" b="1" dirty="0">
                  <a:solidFill>
                    <a:prstClr val="black"/>
                  </a:solidFill>
                  <a:latin typeface="Calibri"/>
                </a:rPr>
                <a:t>Muntah </a:t>
              </a:r>
            </a:p>
            <a:p>
              <a:pPr algn="ctr"/>
              <a:r>
                <a:rPr lang="id-ID" sz="1600" b="1" dirty="0">
                  <a:solidFill>
                    <a:prstClr val="black"/>
                  </a:solidFill>
                  <a:latin typeface="Calibri"/>
                </a:rPr>
                <a:t>terus-menerus</a:t>
              </a:r>
            </a:p>
          </p:txBody>
        </p:sp>
        <p:sp>
          <p:nvSpPr>
            <p:cNvPr id="10" name="TextBox 9"/>
            <p:cNvSpPr txBox="1"/>
            <p:nvPr/>
          </p:nvSpPr>
          <p:spPr>
            <a:xfrm>
              <a:off x="9545108" y="4744653"/>
              <a:ext cx="2252445" cy="376334"/>
            </a:xfrm>
            <a:prstGeom prst="rect">
              <a:avLst/>
            </a:prstGeom>
            <a:noFill/>
          </p:spPr>
          <p:txBody>
            <a:bodyPr wrap="square" rtlCol="0">
              <a:spAutoFit/>
            </a:bodyPr>
            <a:lstStyle/>
            <a:p>
              <a:pPr algn="ctr"/>
              <a:r>
                <a:rPr lang="id-ID" sz="1600" b="1" dirty="0">
                  <a:solidFill>
                    <a:prstClr val="black"/>
                  </a:solidFill>
                  <a:latin typeface="Calibri"/>
                </a:rPr>
                <a:t>Mimisan</a:t>
              </a:r>
            </a:p>
          </p:txBody>
        </p:sp>
        <p:sp>
          <p:nvSpPr>
            <p:cNvPr id="4" name="Rectangle 3"/>
            <p:cNvSpPr/>
            <p:nvPr/>
          </p:nvSpPr>
          <p:spPr>
            <a:xfrm>
              <a:off x="8422978" y="5019810"/>
              <a:ext cx="3231141" cy="369332"/>
            </a:xfrm>
            <a:prstGeom prst="rect">
              <a:avLst/>
            </a:prstGeom>
          </p:spPr>
          <p:txBody>
            <a:bodyPr wrap="none">
              <a:spAutoFit/>
            </a:bodyPr>
            <a:lstStyle/>
            <a:p>
              <a:pPr algn="ctr"/>
              <a:r>
                <a:rPr lang="id-ID" b="1" dirty="0">
                  <a:solidFill>
                    <a:srgbClr val="FF0000"/>
                  </a:solidFill>
                </a:rPr>
                <a:t>merupakan bahaya dari Dengue</a:t>
              </a:r>
            </a:p>
          </p:txBody>
        </p:sp>
      </p:grpSp>
    </p:spTree>
    <p:extLst>
      <p:ext uri="{BB962C8B-B14F-4D97-AF65-F5344CB8AC3E}">
        <p14:creationId xmlns:p14="http://schemas.microsoft.com/office/powerpoint/2010/main" val="2966281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84326" y="44450"/>
            <a:ext cx="8975725" cy="431800"/>
          </a:xfrm>
          <a:custGeom>
            <a:avLst/>
            <a:gdLst/>
            <a:ahLst/>
            <a:cxnLst/>
            <a:rect l="l" t="t" r="r" b="b"/>
            <a:pathLst>
              <a:path w="8975725" h="431800">
                <a:moveTo>
                  <a:pt x="8975725" y="0"/>
                </a:moveTo>
                <a:lnTo>
                  <a:pt x="0" y="0"/>
                </a:lnTo>
                <a:lnTo>
                  <a:pt x="0" y="431800"/>
                </a:lnTo>
                <a:lnTo>
                  <a:pt x="8975725" y="431800"/>
                </a:lnTo>
                <a:lnTo>
                  <a:pt x="8975725" y="0"/>
                </a:lnTo>
                <a:close/>
              </a:path>
            </a:pathLst>
          </a:custGeom>
          <a:solidFill>
            <a:srgbClr val="FCEADA"/>
          </a:solidFill>
        </p:spPr>
        <p:txBody>
          <a:bodyPr wrap="square" lIns="0" tIns="0" rIns="0" bIns="0" rtlCol="0"/>
          <a:lstStyle/>
          <a:p>
            <a:endParaRPr/>
          </a:p>
        </p:txBody>
      </p:sp>
      <p:sp>
        <p:nvSpPr>
          <p:cNvPr id="3" name="object 3"/>
          <p:cNvSpPr txBox="1">
            <a:spLocks noGrp="1"/>
          </p:cNvSpPr>
          <p:nvPr>
            <p:ph type="title"/>
          </p:nvPr>
        </p:nvSpPr>
        <p:spPr>
          <a:xfrm>
            <a:off x="3533932" y="49276"/>
            <a:ext cx="5526941" cy="351378"/>
          </a:xfrm>
          <a:prstGeom prst="rect">
            <a:avLst/>
          </a:prstGeom>
        </p:spPr>
        <p:txBody>
          <a:bodyPr vert="horz" wrap="square" lIns="0" tIns="12700" rIns="0" bIns="0" rtlCol="0">
            <a:spAutoFit/>
          </a:bodyPr>
          <a:lstStyle/>
          <a:p>
            <a:pPr marL="12700">
              <a:lnSpc>
                <a:spcPct val="100000"/>
              </a:lnSpc>
              <a:spcBef>
                <a:spcPts val="100"/>
              </a:spcBef>
            </a:pPr>
            <a:r>
              <a:rPr lang="en-US" sz="2200" spc="-10" dirty="0" err="1">
                <a:latin typeface="Calibri"/>
                <a:cs typeface="Calibri"/>
              </a:rPr>
              <a:t>Pasien</a:t>
            </a:r>
            <a:r>
              <a:rPr sz="2200" spc="-30" dirty="0">
                <a:latin typeface="Calibri"/>
                <a:cs typeface="Calibri"/>
              </a:rPr>
              <a:t> </a:t>
            </a:r>
            <a:r>
              <a:rPr sz="2200" spc="-5" dirty="0">
                <a:latin typeface="Calibri"/>
                <a:cs typeface="Calibri"/>
              </a:rPr>
              <a:t>A:</a:t>
            </a:r>
            <a:r>
              <a:rPr sz="2200" spc="-15" dirty="0">
                <a:latin typeface="Calibri"/>
                <a:cs typeface="Calibri"/>
              </a:rPr>
              <a:t> </a:t>
            </a:r>
            <a:r>
              <a:rPr sz="2200" spc="-5" dirty="0">
                <a:latin typeface="Calibri"/>
                <a:cs typeface="Calibri"/>
              </a:rPr>
              <a:t>Demam</a:t>
            </a:r>
            <a:r>
              <a:rPr sz="2200" spc="-10" dirty="0">
                <a:latin typeface="Calibri"/>
                <a:cs typeface="Calibri"/>
              </a:rPr>
              <a:t> </a:t>
            </a:r>
            <a:r>
              <a:rPr sz="2200" dirty="0">
                <a:latin typeface="Calibri"/>
                <a:cs typeface="Calibri"/>
              </a:rPr>
              <a:t>4</a:t>
            </a:r>
            <a:r>
              <a:rPr sz="2200" spc="-15" dirty="0">
                <a:latin typeface="Calibri"/>
                <a:cs typeface="Calibri"/>
              </a:rPr>
              <a:t> </a:t>
            </a:r>
            <a:r>
              <a:rPr sz="2200" spc="-10" dirty="0">
                <a:latin typeface="Calibri"/>
                <a:cs typeface="Calibri"/>
              </a:rPr>
              <a:t>hari</a:t>
            </a:r>
            <a:r>
              <a:rPr sz="2200" spc="-20" dirty="0">
                <a:latin typeface="Calibri"/>
                <a:cs typeface="Calibri"/>
              </a:rPr>
              <a:t> </a:t>
            </a:r>
            <a:r>
              <a:rPr sz="2200" spc="-15" dirty="0">
                <a:latin typeface="Calibri"/>
                <a:cs typeface="Calibri"/>
              </a:rPr>
              <a:t>disertai</a:t>
            </a:r>
            <a:r>
              <a:rPr sz="2200" spc="-20" dirty="0">
                <a:latin typeface="Calibri"/>
                <a:cs typeface="Calibri"/>
              </a:rPr>
              <a:t> </a:t>
            </a:r>
            <a:r>
              <a:rPr sz="2200" spc="-15" dirty="0">
                <a:latin typeface="Calibri"/>
                <a:cs typeface="Calibri"/>
              </a:rPr>
              <a:t>muntah</a:t>
            </a:r>
            <a:r>
              <a:rPr sz="2200" spc="-25" dirty="0">
                <a:latin typeface="Calibri"/>
                <a:cs typeface="Calibri"/>
              </a:rPr>
              <a:t> </a:t>
            </a:r>
            <a:r>
              <a:rPr sz="2200" dirty="0">
                <a:latin typeface="Calibri"/>
                <a:cs typeface="Calibri"/>
              </a:rPr>
              <a:t>2</a:t>
            </a:r>
            <a:r>
              <a:rPr sz="2200" spc="-15" dirty="0">
                <a:latin typeface="Calibri"/>
                <a:cs typeface="Calibri"/>
              </a:rPr>
              <a:t> hari</a:t>
            </a:r>
            <a:endParaRPr sz="2200" dirty="0">
              <a:latin typeface="Calibri"/>
              <a:cs typeface="Calibri"/>
            </a:endParaRPr>
          </a:p>
        </p:txBody>
      </p:sp>
      <p:pic>
        <p:nvPicPr>
          <p:cNvPr id="4" name="object 4"/>
          <p:cNvPicPr/>
          <p:nvPr/>
        </p:nvPicPr>
        <p:blipFill>
          <a:blip r:embed="rId2" cstate="print"/>
          <a:stretch>
            <a:fillRect/>
          </a:stretch>
        </p:blipFill>
        <p:spPr>
          <a:xfrm>
            <a:off x="3789553" y="2026920"/>
            <a:ext cx="110744" cy="287653"/>
          </a:xfrm>
          <a:prstGeom prst="rect">
            <a:avLst/>
          </a:prstGeom>
        </p:spPr>
      </p:pic>
      <p:pic>
        <p:nvPicPr>
          <p:cNvPr id="5" name="object 5"/>
          <p:cNvPicPr/>
          <p:nvPr/>
        </p:nvPicPr>
        <p:blipFill>
          <a:blip r:embed="rId3" cstate="print"/>
          <a:stretch>
            <a:fillRect/>
          </a:stretch>
        </p:blipFill>
        <p:spPr>
          <a:xfrm>
            <a:off x="5211954" y="2026920"/>
            <a:ext cx="110743" cy="287653"/>
          </a:xfrm>
          <a:prstGeom prst="rect">
            <a:avLst/>
          </a:prstGeom>
        </p:spPr>
      </p:pic>
      <p:pic>
        <p:nvPicPr>
          <p:cNvPr id="6" name="object 6"/>
          <p:cNvPicPr/>
          <p:nvPr/>
        </p:nvPicPr>
        <p:blipFill>
          <a:blip r:embed="rId2" cstate="print"/>
          <a:stretch>
            <a:fillRect/>
          </a:stretch>
        </p:blipFill>
        <p:spPr>
          <a:xfrm>
            <a:off x="6701028" y="2026920"/>
            <a:ext cx="110744" cy="287653"/>
          </a:xfrm>
          <a:prstGeom prst="rect">
            <a:avLst/>
          </a:prstGeom>
        </p:spPr>
      </p:pic>
      <p:pic>
        <p:nvPicPr>
          <p:cNvPr id="7" name="object 7"/>
          <p:cNvPicPr/>
          <p:nvPr/>
        </p:nvPicPr>
        <p:blipFill>
          <a:blip r:embed="rId4" cstate="print"/>
          <a:stretch>
            <a:fillRect/>
          </a:stretch>
        </p:blipFill>
        <p:spPr>
          <a:xfrm>
            <a:off x="8128254" y="2026920"/>
            <a:ext cx="110617" cy="287653"/>
          </a:xfrm>
          <a:prstGeom prst="rect">
            <a:avLst/>
          </a:prstGeom>
        </p:spPr>
      </p:pic>
      <p:sp>
        <p:nvSpPr>
          <p:cNvPr id="8" name="object 8"/>
          <p:cNvSpPr txBox="1"/>
          <p:nvPr/>
        </p:nvSpPr>
        <p:spPr>
          <a:xfrm>
            <a:off x="3726559" y="1636267"/>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D1</a:t>
            </a:r>
            <a:endParaRPr sz="1800">
              <a:latin typeface="Calibri"/>
              <a:cs typeface="Calibri"/>
            </a:endParaRPr>
          </a:p>
        </p:txBody>
      </p:sp>
      <p:sp>
        <p:nvSpPr>
          <p:cNvPr id="9" name="object 9"/>
          <p:cNvSpPr txBox="1"/>
          <p:nvPr/>
        </p:nvSpPr>
        <p:spPr>
          <a:xfrm>
            <a:off x="5167120" y="1645411"/>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D2</a:t>
            </a:r>
            <a:endParaRPr sz="1800">
              <a:latin typeface="Calibri"/>
              <a:cs typeface="Calibri"/>
            </a:endParaRPr>
          </a:p>
        </p:txBody>
      </p:sp>
      <p:sp>
        <p:nvSpPr>
          <p:cNvPr id="10" name="object 10"/>
          <p:cNvSpPr txBox="1"/>
          <p:nvPr/>
        </p:nvSpPr>
        <p:spPr>
          <a:xfrm>
            <a:off x="6679438" y="1633220"/>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D3</a:t>
            </a:r>
            <a:endParaRPr sz="1800">
              <a:latin typeface="Calibri"/>
              <a:cs typeface="Calibri"/>
            </a:endParaRPr>
          </a:p>
        </p:txBody>
      </p:sp>
      <p:sp>
        <p:nvSpPr>
          <p:cNvPr id="11" name="object 11"/>
          <p:cNvSpPr txBox="1"/>
          <p:nvPr/>
        </p:nvSpPr>
        <p:spPr>
          <a:xfrm>
            <a:off x="8047990" y="1636267"/>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D4</a:t>
            </a:r>
            <a:endParaRPr sz="1800">
              <a:latin typeface="Calibri"/>
              <a:cs typeface="Calibri"/>
            </a:endParaRPr>
          </a:p>
        </p:txBody>
      </p:sp>
      <p:pic>
        <p:nvPicPr>
          <p:cNvPr id="12" name="object 12"/>
          <p:cNvPicPr/>
          <p:nvPr/>
        </p:nvPicPr>
        <p:blipFill>
          <a:blip r:embed="rId5" cstate="print"/>
          <a:stretch>
            <a:fillRect/>
          </a:stretch>
        </p:blipFill>
        <p:spPr>
          <a:xfrm>
            <a:off x="3778630" y="3898901"/>
            <a:ext cx="132588" cy="287400"/>
          </a:xfrm>
          <a:prstGeom prst="rect">
            <a:avLst/>
          </a:prstGeom>
        </p:spPr>
      </p:pic>
      <p:pic>
        <p:nvPicPr>
          <p:cNvPr id="13" name="object 13"/>
          <p:cNvPicPr/>
          <p:nvPr/>
        </p:nvPicPr>
        <p:blipFill>
          <a:blip r:embed="rId6" cstate="print"/>
          <a:stretch>
            <a:fillRect/>
          </a:stretch>
        </p:blipFill>
        <p:spPr>
          <a:xfrm>
            <a:off x="5201030" y="3898901"/>
            <a:ext cx="132589" cy="287400"/>
          </a:xfrm>
          <a:prstGeom prst="rect">
            <a:avLst/>
          </a:prstGeom>
        </p:spPr>
      </p:pic>
      <p:pic>
        <p:nvPicPr>
          <p:cNvPr id="14" name="object 14"/>
          <p:cNvPicPr/>
          <p:nvPr/>
        </p:nvPicPr>
        <p:blipFill>
          <a:blip r:embed="rId6" cstate="print"/>
          <a:stretch>
            <a:fillRect/>
          </a:stretch>
        </p:blipFill>
        <p:spPr>
          <a:xfrm>
            <a:off x="6690106" y="3898901"/>
            <a:ext cx="132589" cy="287400"/>
          </a:xfrm>
          <a:prstGeom prst="rect">
            <a:avLst/>
          </a:prstGeom>
        </p:spPr>
      </p:pic>
      <p:pic>
        <p:nvPicPr>
          <p:cNvPr id="15" name="object 15"/>
          <p:cNvPicPr/>
          <p:nvPr/>
        </p:nvPicPr>
        <p:blipFill>
          <a:blip r:embed="rId7" cstate="print"/>
          <a:stretch>
            <a:fillRect/>
          </a:stretch>
        </p:blipFill>
        <p:spPr>
          <a:xfrm>
            <a:off x="8117205" y="3898901"/>
            <a:ext cx="132715" cy="287400"/>
          </a:xfrm>
          <a:prstGeom prst="rect">
            <a:avLst/>
          </a:prstGeom>
        </p:spPr>
      </p:pic>
      <p:grpSp>
        <p:nvGrpSpPr>
          <p:cNvPr id="16" name="object 16"/>
          <p:cNvGrpSpPr/>
          <p:nvPr/>
        </p:nvGrpSpPr>
        <p:grpSpPr>
          <a:xfrm>
            <a:off x="2289176" y="1628775"/>
            <a:ext cx="7192009" cy="4135754"/>
            <a:chOff x="2289176" y="1628775"/>
            <a:chExt cx="7192009" cy="4135754"/>
          </a:xfrm>
        </p:grpSpPr>
        <p:sp>
          <p:nvSpPr>
            <p:cNvPr id="17" name="object 17"/>
            <p:cNvSpPr/>
            <p:nvPr/>
          </p:nvSpPr>
          <p:spPr>
            <a:xfrm>
              <a:off x="2289175" y="2292591"/>
              <a:ext cx="7192009" cy="257175"/>
            </a:xfrm>
            <a:custGeom>
              <a:avLst/>
              <a:gdLst/>
              <a:ahLst/>
              <a:cxnLst/>
              <a:rect l="l" t="t" r="r" b="b"/>
              <a:pathLst>
                <a:path w="7192009" h="257175">
                  <a:moveTo>
                    <a:pt x="7191502" y="128409"/>
                  </a:moveTo>
                  <a:lnTo>
                    <a:pt x="6977761" y="3695"/>
                  </a:lnTo>
                  <a:lnTo>
                    <a:pt x="6967042" y="0"/>
                  </a:lnTo>
                  <a:lnTo>
                    <a:pt x="6956107" y="698"/>
                  </a:lnTo>
                  <a:lnTo>
                    <a:pt x="6946214" y="5473"/>
                  </a:lnTo>
                  <a:lnTo>
                    <a:pt x="6938645" y="13982"/>
                  </a:lnTo>
                  <a:lnTo>
                    <a:pt x="6935013" y="24701"/>
                  </a:lnTo>
                  <a:lnTo>
                    <a:pt x="6935737" y="35623"/>
                  </a:lnTo>
                  <a:lnTo>
                    <a:pt x="6940474" y="45478"/>
                  </a:lnTo>
                  <a:lnTo>
                    <a:pt x="6948932" y="52971"/>
                  </a:lnTo>
                  <a:lnTo>
                    <a:pt x="7029209" y="99834"/>
                  </a:lnTo>
                  <a:lnTo>
                    <a:pt x="0" y="99707"/>
                  </a:lnTo>
                  <a:lnTo>
                    <a:pt x="0" y="156857"/>
                  </a:lnTo>
                  <a:lnTo>
                    <a:pt x="7028993" y="156984"/>
                  </a:lnTo>
                  <a:lnTo>
                    <a:pt x="6948932" y="203720"/>
                  </a:lnTo>
                  <a:lnTo>
                    <a:pt x="6940474" y="211226"/>
                  </a:lnTo>
                  <a:lnTo>
                    <a:pt x="6935737" y="221081"/>
                  </a:lnTo>
                  <a:lnTo>
                    <a:pt x="6935013" y="232003"/>
                  </a:lnTo>
                  <a:lnTo>
                    <a:pt x="6938645" y="242709"/>
                  </a:lnTo>
                  <a:lnTo>
                    <a:pt x="6946214" y="251231"/>
                  </a:lnTo>
                  <a:lnTo>
                    <a:pt x="6956107" y="256006"/>
                  </a:lnTo>
                  <a:lnTo>
                    <a:pt x="6967042" y="256705"/>
                  </a:lnTo>
                  <a:lnTo>
                    <a:pt x="6977761" y="252996"/>
                  </a:lnTo>
                  <a:lnTo>
                    <a:pt x="7142467" y="156984"/>
                  </a:lnTo>
                  <a:lnTo>
                    <a:pt x="7191502" y="128409"/>
                  </a:lnTo>
                  <a:close/>
                </a:path>
              </a:pathLst>
            </a:custGeom>
            <a:solidFill>
              <a:srgbClr val="497DBA"/>
            </a:solidFill>
          </p:spPr>
          <p:txBody>
            <a:bodyPr wrap="square" lIns="0" tIns="0" rIns="0" bIns="0" rtlCol="0"/>
            <a:lstStyle/>
            <a:p>
              <a:endParaRPr/>
            </a:p>
          </p:txBody>
        </p:sp>
        <p:pic>
          <p:nvPicPr>
            <p:cNvPr id="18" name="object 18"/>
            <p:cNvPicPr/>
            <p:nvPr/>
          </p:nvPicPr>
          <p:blipFill>
            <a:blip r:embed="rId8" cstate="print"/>
            <a:stretch>
              <a:fillRect/>
            </a:stretch>
          </p:blipFill>
          <p:spPr>
            <a:xfrm>
              <a:off x="9224194" y="4292600"/>
              <a:ext cx="207509" cy="128338"/>
            </a:xfrm>
            <a:prstGeom prst="rect">
              <a:avLst/>
            </a:prstGeom>
          </p:spPr>
        </p:pic>
        <p:sp>
          <p:nvSpPr>
            <p:cNvPr id="19" name="object 19"/>
            <p:cNvSpPr/>
            <p:nvPr/>
          </p:nvSpPr>
          <p:spPr>
            <a:xfrm>
              <a:off x="2289176" y="4264025"/>
              <a:ext cx="7078345" cy="57150"/>
            </a:xfrm>
            <a:custGeom>
              <a:avLst/>
              <a:gdLst/>
              <a:ahLst/>
              <a:cxnLst/>
              <a:rect l="l" t="t" r="r" b="b"/>
              <a:pathLst>
                <a:path w="7078345" h="57150">
                  <a:moveTo>
                    <a:pt x="7029100" y="0"/>
                  </a:moveTo>
                  <a:lnTo>
                    <a:pt x="0" y="0"/>
                  </a:lnTo>
                  <a:lnTo>
                    <a:pt x="0" y="57150"/>
                  </a:lnTo>
                  <a:lnTo>
                    <a:pt x="7029100" y="57150"/>
                  </a:lnTo>
                  <a:lnTo>
                    <a:pt x="7078117" y="28575"/>
                  </a:lnTo>
                  <a:lnTo>
                    <a:pt x="7029100" y="0"/>
                  </a:lnTo>
                  <a:close/>
                </a:path>
              </a:pathLst>
            </a:custGeom>
            <a:solidFill>
              <a:srgbClr val="497DBA"/>
            </a:solidFill>
          </p:spPr>
          <p:txBody>
            <a:bodyPr wrap="square" lIns="0" tIns="0" rIns="0" bIns="0" rtlCol="0"/>
            <a:lstStyle/>
            <a:p>
              <a:endParaRPr/>
            </a:p>
          </p:txBody>
        </p:sp>
        <p:pic>
          <p:nvPicPr>
            <p:cNvPr id="20" name="object 20"/>
            <p:cNvPicPr/>
            <p:nvPr/>
          </p:nvPicPr>
          <p:blipFill>
            <a:blip r:embed="rId9" cstate="print"/>
            <a:stretch>
              <a:fillRect/>
            </a:stretch>
          </p:blipFill>
          <p:spPr>
            <a:xfrm>
              <a:off x="9224194" y="4164261"/>
              <a:ext cx="256484" cy="156913"/>
            </a:xfrm>
            <a:prstGeom prst="rect">
              <a:avLst/>
            </a:prstGeom>
          </p:spPr>
        </p:pic>
        <p:pic>
          <p:nvPicPr>
            <p:cNvPr id="21" name="object 21"/>
            <p:cNvPicPr/>
            <p:nvPr/>
          </p:nvPicPr>
          <p:blipFill>
            <a:blip r:embed="rId10" cstate="print"/>
            <a:stretch>
              <a:fillRect/>
            </a:stretch>
          </p:blipFill>
          <p:spPr>
            <a:xfrm>
              <a:off x="2357794" y="3932172"/>
              <a:ext cx="132637" cy="289050"/>
            </a:xfrm>
            <a:prstGeom prst="rect">
              <a:avLst/>
            </a:prstGeom>
          </p:spPr>
        </p:pic>
        <p:sp>
          <p:nvSpPr>
            <p:cNvPr id="22" name="object 22"/>
            <p:cNvSpPr/>
            <p:nvPr/>
          </p:nvSpPr>
          <p:spPr>
            <a:xfrm>
              <a:off x="7967726" y="1628775"/>
              <a:ext cx="0" cy="4135754"/>
            </a:xfrm>
            <a:custGeom>
              <a:avLst/>
              <a:gdLst/>
              <a:ahLst/>
              <a:cxnLst/>
              <a:rect l="l" t="t" r="r" b="b"/>
              <a:pathLst>
                <a:path h="4135754">
                  <a:moveTo>
                    <a:pt x="0" y="0"/>
                  </a:moveTo>
                  <a:lnTo>
                    <a:pt x="0" y="4135437"/>
                  </a:lnTo>
                </a:path>
              </a:pathLst>
            </a:custGeom>
            <a:ln w="38100">
              <a:solidFill>
                <a:srgbClr val="497DBA"/>
              </a:solidFill>
            </a:ln>
          </p:spPr>
          <p:txBody>
            <a:bodyPr wrap="square" lIns="0" tIns="0" rIns="0" bIns="0" rtlCol="0"/>
            <a:lstStyle/>
            <a:p>
              <a:endParaRPr/>
            </a:p>
          </p:txBody>
        </p:sp>
        <p:sp>
          <p:nvSpPr>
            <p:cNvPr id="23" name="object 23"/>
            <p:cNvSpPr/>
            <p:nvPr/>
          </p:nvSpPr>
          <p:spPr>
            <a:xfrm>
              <a:off x="3624848" y="3243847"/>
              <a:ext cx="523240" cy="523240"/>
            </a:xfrm>
            <a:custGeom>
              <a:avLst/>
              <a:gdLst/>
              <a:ahLst/>
              <a:cxnLst/>
              <a:rect l="l" t="t" r="r" b="b"/>
              <a:pathLst>
                <a:path w="523239" h="523239">
                  <a:moveTo>
                    <a:pt x="395973" y="0"/>
                  </a:moveTo>
                  <a:lnTo>
                    <a:pt x="261352" y="134622"/>
                  </a:lnTo>
                  <a:lnTo>
                    <a:pt x="126730" y="0"/>
                  </a:lnTo>
                  <a:lnTo>
                    <a:pt x="0" y="126730"/>
                  </a:lnTo>
                  <a:lnTo>
                    <a:pt x="134622" y="261352"/>
                  </a:lnTo>
                  <a:lnTo>
                    <a:pt x="0" y="395973"/>
                  </a:lnTo>
                  <a:lnTo>
                    <a:pt x="126730" y="522704"/>
                  </a:lnTo>
                  <a:lnTo>
                    <a:pt x="261352" y="388081"/>
                  </a:lnTo>
                  <a:lnTo>
                    <a:pt x="395973" y="522704"/>
                  </a:lnTo>
                  <a:lnTo>
                    <a:pt x="522704" y="395973"/>
                  </a:lnTo>
                  <a:lnTo>
                    <a:pt x="388081" y="261352"/>
                  </a:lnTo>
                  <a:lnTo>
                    <a:pt x="522704" y="126730"/>
                  </a:lnTo>
                  <a:lnTo>
                    <a:pt x="395973" y="0"/>
                  </a:lnTo>
                  <a:close/>
                </a:path>
              </a:pathLst>
            </a:custGeom>
            <a:solidFill>
              <a:srgbClr val="FF0000"/>
            </a:solidFill>
          </p:spPr>
          <p:txBody>
            <a:bodyPr wrap="square" lIns="0" tIns="0" rIns="0" bIns="0" rtlCol="0"/>
            <a:lstStyle/>
            <a:p>
              <a:endParaRPr/>
            </a:p>
          </p:txBody>
        </p:sp>
        <p:sp>
          <p:nvSpPr>
            <p:cNvPr id="24" name="object 24"/>
            <p:cNvSpPr/>
            <p:nvPr/>
          </p:nvSpPr>
          <p:spPr>
            <a:xfrm>
              <a:off x="6932015" y="1683219"/>
              <a:ext cx="2519045" cy="3651250"/>
            </a:xfrm>
            <a:custGeom>
              <a:avLst/>
              <a:gdLst/>
              <a:ahLst/>
              <a:cxnLst/>
              <a:rect l="l" t="t" r="r" b="b"/>
              <a:pathLst>
                <a:path w="2519045" h="3651250">
                  <a:moveTo>
                    <a:pt x="613956" y="3275279"/>
                  </a:moveTo>
                  <a:lnTo>
                    <a:pt x="609015" y="3230359"/>
                  </a:lnTo>
                  <a:lnTo>
                    <a:pt x="593331" y="3192386"/>
                  </a:lnTo>
                  <a:lnTo>
                    <a:pt x="568896" y="3162071"/>
                  </a:lnTo>
                  <a:lnTo>
                    <a:pt x="537692" y="3140125"/>
                  </a:lnTo>
                  <a:lnTo>
                    <a:pt x="501713" y="3127260"/>
                  </a:lnTo>
                  <a:lnTo>
                    <a:pt x="462927" y="3124200"/>
                  </a:lnTo>
                  <a:lnTo>
                    <a:pt x="443103" y="3126562"/>
                  </a:lnTo>
                  <a:lnTo>
                    <a:pt x="403847" y="3139529"/>
                  </a:lnTo>
                  <a:lnTo>
                    <a:pt x="366750" y="3164065"/>
                  </a:lnTo>
                  <a:lnTo>
                    <a:pt x="333794" y="3200908"/>
                  </a:lnTo>
                  <a:lnTo>
                    <a:pt x="306984" y="3250730"/>
                  </a:lnTo>
                  <a:lnTo>
                    <a:pt x="294462" y="3224149"/>
                  </a:lnTo>
                  <a:lnTo>
                    <a:pt x="264325" y="3180905"/>
                  </a:lnTo>
                  <a:lnTo>
                    <a:pt x="229057" y="3150311"/>
                  </a:lnTo>
                  <a:lnTo>
                    <a:pt x="190627" y="3131642"/>
                  </a:lnTo>
                  <a:lnTo>
                    <a:pt x="151028" y="3124200"/>
                  </a:lnTo>
                  <a:lnTo>
                    <a:pt x="131406" y="3124466"/>
                  </a:lnTo>
                  <a:lnTo>
                    <a:pt x="93776" y="3132518"/>
                  </a:lnTo>
                  <a:lnTo>
                    <a:pt x="45059" y="3162071"/>
                  </a:lnTo>
                  <a:lnTo>
                    <a:pt x="20624" y="3192386"/>
                  </a:lnTo>
                  <a:lnTo>
                    <a:pt x="4940" y="3230359"/>
                  </a:lnTo>
                  <a:lnTo>
                    <a:pt x="0" y="3275279"/>
                  </a:lnTo>
                  <a:lnTo>
                    <a:pt x="2171" y="3300120"/>
                  </a:lnTo>
                  <a:lnTo>
                    <a:pt x="17068" y="3354133"/>
                  </a:lnTo>
                  <a:lnTo>
                    <a:pt x="47650" y="3413302"/>
                  </a:lnTo>
                  <a:lnTo>
                    <a:pt x="69443" y="3444595"/>
                  </a:lnTo>
                  <a:lnTo>
                    <a:pt x="95910" y="3476929"/>
                  </a:lnTo>
                  <a:lnTo>
                    <a:pt x="127304" y="3510178"/>
                  </a:lnTo>
                  <a:lnTo>
                    <a:pt x="163855" y="3544290"/>
                  </a:lnTo>
                  <a:lnTo>
                    <a:pt x="205816" y="3579152"/>
                  </a:lnTo>
                  <a:lnTo>
                    <a:pt x="253441" y="3614674"/>
                  </a:lnTo>
                  <a:lnTo>
                    <a:pt x="306984" y="3650780"/>
                  </a:lnTo>
                  <a:lnTo>
                    <a:pt x="360514" y="3614674"/>
                  </a:lnTo>
                  <a:lnTo>
                    <a:pt x="408139" y="3579152"/>
                  </a:lnTo>
                  <a:lnTo>
                    <a:pt x="450100" y="3544290"/>
                  </a:lnTo>
                  <a:lnTo>
                    <a:pt x="486651" y="3510178"/>
                  </a:lnTo>
                  <a:lnTo>
                    <a:pt x="518045" y="3476929"/>
                  </a:lnTo>
                  <a:lnTo>
                    <a:pt x="544512" y="3444595"/>
                  </a:lnTo>
                  <a:lnTo>
                    <a:pt x="566305" y="3413302"/>
                  </a:lnTo>
                  <a:lnTo>
                    <a:pt x="596887" y="3354133"/>
                  </a:lnTo>
                  <a:lnTo>
                    <a:pt x="611771" y="3300120"/>
                  </a:lnTo>
                  <a:lnTo>
                    <a:pt x="613956" y="3275279"/>
                  </a:lnTo>
                  <a:close/>
                </a:path>
                <a:path w="2519045" h="3651250">
                  <a:moveTo>
                    <a:pt x="2518956" y="151079"/>
                  </a:moveTo>
                  <a:lnTo>
                    <a:pt x="2514015" y="106159"/>
                  </a:lnTo>
                  <a:lnTo>
                    <a:pt x="2498331" y="68186"/>
                  </a:lnTo>
                  <a:lnTo>
                    <a:pt x="2473896" y="37871"/>
                  </a:lnTo>
                  <a:lnTo>
                    <a:pt x="2442692" y="15925"/>
                  </a:lnTo>
                  <a:lnTo>
                    <a:pt x="2406713" y="3060"/>
                  </a:lnTo>
                  <a:lnTo>
                    <a:pt x="2367927" y="0"/>
                  </a:lnTo>
                  <a:lnTo>
                    <a:pt x="2348103" y="2362"/>
                  </a:lnTo>
                  <a:lnTo>
                    <a:pt x="2308847" y="15328"/>
                  </a:lnTo>
                  <a:lnTo>
                    <a:pt x="2271750" y="39865"/>
                  </a:lnTo>
                  <a:lnTo>
                    <a:pt x="2238794" y="76708"/>
                  </a:lnTo>
                  <a:lnTo>
                    <a:pt x="2211984" y="126530"/>
                  </a:lnTo>
                  <a:lnTo>
                    <a:pt x="2199462" y="99949"/>
                  </a:lnTo>
                  <a:lnTo>
                    <a:pt x="2169325" y="56705"/>
                  </a:lnTo>
                  <a:lnTo>
                    <a:pt x="2134057" y="26111"/>
                  </a:lnTo>
                  <a:lnTo>
                    <a:pt x="2095627" y="7442"/>
                  </a:lnTo>
                  <a:lnTo>
                    <a:pt x="2056028" y="0"/>
                  </a:lnTo>
                  <a:lnTo>
                    <a:pt x="2036406" y="266"/>
                  </a:lnTo>
                  <a:lnTo>
                    <a:pt x="1998776" y="8318"/>
                  </a:lnTo>
                  <a:lnTo>
                    <a:pt x="1950059" y="37871"/>
                  </a:lnTo>
                  <a:lnTo>
                    <a:pt x="1925624" y="68186"/>
                  </a:lnTo>
                  <a:lnTo>
                    <a:pt x="1909940" y="106159"/>
                  </a:lnTo>
                  <a:lnTo>
                    <a:pt x="1905000" y="151079"/>
                  </a:lnTo>
                  <a:lnTo>
                    <a:pt x="1907171" y="175920"/>
                  </a:lnTo>
                  <a:lnTo>
                    <a:pt x="1922068" y="229933"/>
                  </a:lnTo>
                  <a:lnTo>
                    <a:pt x="1952650" y="289102"/>
                  </a:lnTo>
                  <a:lnTo>
                    <a:pt x="1974443" y="320395"/>
                  </a:lnTo>
                  <a:lnTo>
                    <a:pt x="2000910" y="352729"/>
                  </a:lnTo>
                  <a:lnTo>
                    <a:pt x="2032304" y="385978"/>
                  </a:lnTo>
                  <a:lnTo>
                    <a:pt x="2068855" y="420090"/>
                  </a:lnTo>
                  <a:lnTo>
                    <a:pt x="2110816" y="454952"/>
                  </a:lnTo>
                  <a:lnTo>
                    <a:pt x="2158441" y="490474"/>
                  </a:lnTo>
                  <a:lnTo>
                    <a:pt x="2211984" y="526580"/>
                  </a:lnTo>
                  <a:lnTo>
                    <a:pt x="2265515" y="490474"/>
                  </a:lnTo>
                  <a:lnTo>
                    <a:pt x="2313140" y="454952"/>
                  </a:lnTo>
                  <a:lnTo>
                    <a:pt x="2355100" y="420090"/>
                  </a:lnTo>
                  <a:lnTo>
                    <a:pt x="2391651" y="385978"/>
                  </a:lnTo>
                  <a:lnTo>
                    <a:pt x="2423045" y="352729"/>
                  </a:lnTo>
                  <a:lnTo>
                    <a:pt x="2449512" y="320395"/>
                  </a:lnTo>
                  <a:lnTo>
                    <a:pt x="2471305" y="289102"/>
                  </a:lnTo>
                  <a:lnTo>
                    <a:pt x="2501887" y="229933"/>
                  </a:lnTo>
                  <a:lnTo>
                    <a:pt x="2516771" y="175920"/>
                  </a:lnTo>
                  <a:lnTo>
                    <a:pt x="2518956" y="151079"/>
                  </a:lnTo>
                  <a:close/>
                </a:path>
              </a:pathLst>
            </a:custGeom>
            <a:solidFill>
              <a:srgbClr val="E6B8B9"/>
            </a:solidFill>
          </p:spPr>
          <p:txBody>
            <a:bodyPr wrap="square" lIns="0" tIns="0" rIns="0" bIns="0" rtlCol="0"/>
            <a:lstStyle/>
            <a:p>
              <a:endParaRPr/>
            </a:p>
          </p:txBody>
        </p:sp>
      </p:grpSp>
      <p:sp>
        <p:nvSpPr>
          <p:cNvPr id="25" name="object 25"/>
          <p:cNvSpPr txBox="1"/>
          <p:nvPr/>
        </p:nvSpPr>
        <p:spPr>
          <a:xfrm>
            <a:off x="3006344" y="3779011"/>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D1</a:t>
            </a:r>
            <a:endParaRPr sz="1800">
              <a:latin typeface="Calibri"/>
              <a:cs typeface="Calibri"/>
            </a:endParaRPr>
          </a:p>
        </p:txBody>
      </p:sp>
      <p:sp>
        <p:nvSpPr>
          <p:cNvPr id="26" name="object 26"/>
          <p:cNvSpPr txBox="1"/>
          <p:nvPr/>
        </p:nvSpPr>
        <p:spPr>
          <a:xfrm>
            <a:off x="4518785" y="3785107"/>
            <a:ext cx="28638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Calibri"/>
                <a:cs typeface="Calibri"/>
              </a:rPr>
              <a:t>D2</a:t>
            </a:r>
            <a:endParaRPr sz="1800">
              <a:latin typeface="Calibri"/>
              <a:cs typeface="Calibri"/>
            </a:endParaRPr>
          </a:p>
        </p:txBody>
      </p:sp>
      <p:sp>
        <p:nvSpPr>
          <p:cNvPr id="27" name="object 27"/>
          <p:cNvSpPr txBox="1"/>
          <p:nvPr/>
        </p:nvSpPr>
        <p:spPr>
          <a:xfrm>
            <a:off x="6030847" y="3775964"/>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D3</a:t>
            </a:r>
            <a:endParaRPr sz="1800">
              <a:latin typeface="Calibri"/>
              <a:cs typeface="Calibri"/>
            </a:endParaRPr>
          </a:p>
        </p:txBody>
      </p:sp>
      <p:sp>
        <p:nvSpPr>
          <p:cNvPr id="28" name="object 28"/>
          <p:cNvSpPr txBox="1"/>
          <p:nvPr/>
        </p:nvSpPr>
        <p:spPr>
          <a:xfrm>
            <a:off x="7255254" y="3779011"/>
            <a:ext cx="2876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alibri"/>
                <a:cs typeface="Calibri"/>
              </a:rPr>
              <a:t>D4</a:t>
            </a:r>
            <a:endParaRPr sz="1800">
              <a:latin typeface="Calibri"/>
              <a:cs typeface="Calibri"/>
            </a:endParaRPr>
          </a:p>
        </p:txBody>
      </p:sp>
      <p:sp>
        <p:nvSpPr>
          <p:cNvPr id="29" name="object 29"/>
          <p:cNvSpPr txBox="1"/>
          <p:nvPr/>
        </p:nvSpPr>
        <p:spPr>
          <a:xfrm>
            <a:off x="1847851" y="3213036"/>
            <a:ext cx="1368425" cy="646430"/>
          </a:xfrm>
          <a:prstGeom prst="rect">
            <a:avLst/>
          </a:prstGeom>
          <a:solidFill>
            <a:srgbClr val="E6B8B8"/>
          </a:solidFill>
        </p:spPr>
        <p:txBody>
          <a:bodyPr vert="horz" wrap="square" lIns="0" tIns="31750" rIns="0" bIns="0" rtlCol="0">
            <a:spAutoFit/>
          </a:bodyPr>
          <a:lstStyle/>
          <a:p>
            <a:pPr marL="52069" marR="81280">
              <a:lnSpc>
                <a:spcPts val="2110"/>
              </a:lnSpc>
              <a:spcBef>
                <a:spcPts val="250"/>
              </a:spcBef>
            </a:pPr>
            <a:r>
              <a:rPr sz="1800" b="1" spc="-65" dirty="0">
                <a:latin typeface="Calibri"/>
                <a:cs typeface="Calibri"/>
              </a:rPr>
              <a:t>W</a:t>
            </a:r>
            <a:r>
              <a:rPr sz="1800" b="1" spc="-10" dirty="0">
                <a:latin typeface="Calibri"/>
                <a:cs typeface="Calibri"/>
              </a:rPr>
              <a:t>a</a:t>
            </a:r>
            <a:r>
              <a:rPr sz="1800" b="1" spc="-15" dirty="0">
                <a:latin typeface="Calibri"/>
                <a:cs typeface="Calibri"/>
              </a:rPr>
              <a:t>k</a:t>
            </a:r>
            <a:r>
              <a:rPr sz="1800" b="1" spc="-5" dirty="0">
                <a:latin typeface="Calibri"/>
                <a:cs typeface="Calibri"/>
              </a:rPr>
              <a:t>t</a:t>
            </a:r>
            <a:r>
              <a:rPr sz="1800" b="1" dirty="0">
                <a:latin typeface="Calibri"/>
                <a:cs typeface="Calibri"/>
              </a:rPr>
              <a:t>u</a:t>
            </a:r>
            <a:r>
              <a:rPr sz="1800" b="1" spc="-10" dirty="0">
                <a:latin typeface="Calibri"/>
                <a:cs typeface="Calibri"/>
              </a:rPr>
              <a:t> On</a:t>
            </a:r>
            <a:r>
              <a:rPr sz="1800" b="1" spc="-15" dirty="0">
                <a:latin typeface="Calibri"/>
                <a:cs typeface="Calibri"/>
              </a:rPr>
              <a:t>s</a:t>
            </a:r>
            <a:r>
              <a:rPr sz="1800" b="1" spc="-25" dirty="0">
                <a:latin typeface="Calibri"/>
                <a:cs typeface="Calibri"/>
              </a:rPr>
              <a:t>e</a:t>
            </a:r>
            <a:r>
              <a:rPr sz="1800" b="1" dirty="0">
                <a:latin typeface="Calibri"/>
                <a:cs typeface="Calibri"/>
              </a:rPr>
              <a:t>t  </a:t>
            </a:r>
            <a:r>
              <a:rPr sz="1800" b="1" spc="-10" dirty="0">
                <a:latin typeface="Calibri"/>
                <a:cs typeface="Calibri"/>
              </a:rPr>
              <a:t>Demam</a:t>
            </a:r>
            <a:endParaRPr sz="1800">
              <a:latin typeface="Calibri"/>
              <a:cs typeface="Calibri"/>
            </a:endParaRPr>
          </a:p>
        </p:txBody>
      </p:sp>
      <p:sp>
        <p:nvSpPr>
          <p:cNvPr id="30" name="object 30"/>
          <p:cNvSpPr txBox="1"/>
          <p:nvPr/>
        </p:nvSpPr>
        <p:spPr>
          <a:xfrm>
            <a:off x="2424112" y="4940363"/>
            <a:ext cx="4332605" cy="309245"/>
          </a:xfrm>
          <a:prstGeom prst="rect">
            <a:avLst/>
          </a:prstGeom>
          <a:solidFill>
            <a:srgbClr val="E6B8B8"/>
          </a:solidFill>
        </p:spPr>
        <p:txBody>
          <a:bodyPr vert="horz" wrap="square" lIns="0" tIns="18415" rIns="0" bIns="0" rtlCol="0">
            <a:spAutoFit/>
          </a:bodyPr>
          <a:lstStyle/>
          <a:p>
            <a:pPr marL="1134110">
              <a:lnSpc>
                <a:spcPct val="100000"/>
              </a:lnSpc>
              <a:spcBef>
                <a:spcPts val="145"/>
              </a:spcBef>
            </a:pPr>
            <a:r>
              <a:rPr sz="1800" b="1" dirty="0">
                <a:latin typeface="Calibri"/>
                <a:cs typeface="Calibri"/>
              </a:rPr>
              <a:t>72</a:t>
            </a:r>
            <a:r>
              <a:rPr sz="1800" b="1" spc="-15" dirty="0">
                <a:latin typeface="Calibri"/>
                <a:cs typeface="Calibri"/>
              </a:rPr>
              <a:t> </a:t>
            </a:r>
            <a:r>
              <a:rPr sz="1800" b="1" spc="-5" dirty="0">
                <a:latin typeface="Calibri"/>
                <a:cs typeface="Calibri"/>
              </a:rPr>
              <a:t>jam</a:t>
            </a:r>
            <a:r>
              <a:rPr sz="1800" b="1" spc="-20" dirty="0">
                <a:latin typeface="Calibri"/>
                <a:cs typeface="Calibri"/>
              </a:rPr>
              <a:t> </a:t>
            </a:r>
            <a:r>
              <a:rPr sz="1800" b="1" spc="-15" dirty="0">
                <a:latin typeface="Calibri"/>
                <a:cs typeface="Calibri"/>
              </a:rPr>
              <a:t>pertama</a:t>
            </a:r>
            <a:r>
              <a:rPr sz="1800" b="1" spc="-25" dirty="0">
                <a:latin typeface="Calibri"/>
                <a:cs typeface="Calibri"/>
              </a:rPr>
              <a:t> </a:t>
            </a:r>
            <a:r>
              <a:rPr sz="1800" b="1" spc="-10" dirty="0">
                <a:latin typeface="Calibri"/>
                <a:cs typeface="Calibri"/>
              </a:rPr>
              <a:t>demam</a:t>
            </a:r>
            <a:endParaRPr sz="1800">
              <a:latin typeface="Calibri"/>
              <a:cs typeface="Calibri"/>
            </a:endParaRPr>
          </a:p>
        </p:txBody>
      </p:sp>
      <p:sp>
        <p:nvSpPr>
          <p:cNvPr id="31" name="object 31"/>
          <p:cNvSpPr txBox="1"/>
          <p:nvPr/>
        </p:nvSpPr>
        <p:spPr>
          <a:xfrm>
            <a:off x="1558925" y="622362"/>
            <a:ext cx="8977630" cy="430530"/>
          </a:xfrm>
          <a:prstGeom prst="rect">
            <a:avLst/>
          </a:prstGeom>
          <a:solidFill>
            <a:srgbClr val="FCEADA"/>
          </a:solidFill>
        </p:spPr>
        <p:txBody>
          <a:bodyPr vert="horz" wrap="square" lIns="0" tIns="15240" rIns="0" bIns="0" rtlCol="0">
            <a:spAutoFit/>
          </a:bodyPr>
          <a:lstStyle/>
          <a:p>
            <a:pPr marL="34925" algn="ctr">
              <a:lnSpc>
                <a:spcPct val="100000"/>
              </a:lnSpc>
              <a:spcBef>
                <a:spcPts val="120"/>
              </a:spcBef>
            </a:pPr>
            <a:r>
              <a:rPr sz="2200" spc="-25" dirty="0">
                <a:latin typeface="Calibri"/>
                <a:cs typeface="Calibri"/>
              </a:rPr>
              <a:t>Menghitung</a:t>
            </a:r>
            <a:r>
              <a:rPr sz="2200" spc="-45" dirty="0">
                <a:latin typeface="Calibri"/>
                <a:cs typeface="Calibri"/>
              </a:rPr>
              <a:t> </a:t>
            </a:r>
            <a:r>
              <a:rPr sz="2200" spc="-20" dirty="0">
                <a:latin typeface="Calibri"/>
                <a:cs typeface="Calibri"/>
              </a:rPr>
              <a:t>Hari</a:t>
            </a:r>
            <a:r>
              <a:rPr sz="2200" spc="-60" dirty="0">
                <a:latin typeface="Calibri"/>
                <a:cs typeface="Calibri"/>
              </a:rPr>
              <a:t> </a:t>
            </a:r>
            <a:r>
              <a:rPr sz="2200" dirty="0">
                <a:latin typeface="Calibri"/>
                <a:cs typeface="Calibri"/>
              </a:rPr>
              <a:t>&amp;</a:t>
            </a:r>
            <a:r>
              <a:rPr sz="2200" spc="-70" dirty="0">
                <a:latin typeface="Calibri"/>
                <a:cs typeface="Calibri"/>
              </a:rPr>
              <a:t> </a:t>
            </a:r>
            <a:r>
              <a:rPr sz="2200" spc="-30" dirty="0">
                <a:latin typeface="Calibri"/>
                <a:cs typeface="Calibri"/>
              </a:rPr>
              <a:t>Waktu</a:t>
            </a:r>
            <a:endParaRPr sz="22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384226"/>
            <a:ext cx="3357245" cy="563880"/>
          </a:xfrm>
          <a:prstGeom prst="rect">
            <a:avLst/>
          </a:prstGeom>
        </p:spPr>
        <p:txBody>
          <a:bodyPr vert="horz" wrap="square" lIns="0" tIns="16510" rIns="0" bIns="0" rtlCol="0">
            <a:spAutoFit/>
          </a:bodyPr>
          <a:lstStyle/>
          <a:p>
            <a:pPr marL="12700">
              <a:lnSpc>
                <a:spcPct val="100000"/>
              </a:lnSpc>
              <a:spcBef>
                <a:spcPts val="130"/>
              </a:spcBef>
            </a:pPr>
            <a:r>
              <a:rPr sz="3500" spc="40" dirty="0"/>
              <a:t>Diagnosis</a:t>
            </a:r>
            <a:r>
              <a:rPr sz="3500" spc="-15" dirty="0"/>
              <a:t> </a:t>
            </a:r>
            <a:r>
              <a:rPr sz="3500" spc="45" dirty="0"/>
              <a:t>banding</a:t>
            </a:r>
            <a:endParaRPr sz="3500"/>
          </a:p>
        </p:txBody>
      </p:sp>
      <p:sp>
        <p:nvSpPr>
          <p:cNvPr id="3" name="object 3"/>
          <p:cNvSpPr txBox="1"/>
          <p:nvPr/>
        </p:nvSpPr>
        <p:spPr>
          <a:xfrm>
            <a:off x="916939" y="1033779"/>
            <a:ext cx="10226675" cy="1080135"/>
          </a:xfrm>
          <a:prstGeom prst="rect">
            <a:avLst/>
          </a:prstGeom>
        </p:spPr>
        <p:txBody>
          <a:bodyPr vert="horz" wrap="square" lIns="0" tIns="70485" rIns="0" bIns="0" rtlCol="0">
            <a:spAutoFit/>
          </a:bodyPr>
          <a:lstStyle/>
          <a:p>
            <a:pPr marL="12700">
              <a:lnSpc>
                <a:spcPct val="100000"/>
              </a:lnSpc>
              <a:spcBef>
                <a:spcPts val="555"/>
              </a:spcBef>
            </a:pPr>
            <a:r>
              <a:rPr sz="2200" spc="-5" dirty="0">
                <a:latin typeface="Calibri"/>
                <a:cs typeface="Calibri"/>
              </a:rPr>
              <a:t>Diagnosis</a:t>
            </a:r>
            <a:r>
              <a:rPr sz="2200" spc="5" dirty="0">
                <a:latin typeface="Calibri"/>
                <a:cs typeface="Calibri"/>
              </a:rPr>
              <a:t> </a:t>
            </a:r>
            <a:r>
              <a:rPr sz="2200" spc="-10" dirty="0">
                <a:latin typeface="Calibri"/>
                <a:cs typeface="Calibri"/>
              </a:rPr>
              <a:t>banding</a:t>
            </a:r>
            <a:r>
              <a:rPr sz="2200" spc="5" dirty="0">
                <a:latin typeface="Calibri"/>
                <a:cs typeface="Calibri"/>
              </a:rPr>
              <a:t> </a:t>
            </a:r>
            <a:r>
              <a:rPr sz="2200" spc="-10" dirty="0">
                <a:latin typeface="Calibri"/>
                <a:cs typeface="Calibri"/>
              </a:rPr>
              <a:t>dipandang</a:t>
            </a:r>
            <a:r>
              <a:rPr sz="2200" spc="5" dirty="0">
                <a:latin typeface="Calibri"/>
                <a:cs typeface="Calibri"/>
              </a:rPr>
              <a:t> </a:t>
            </a:r>
            <a:r>
              <a:rPr sz="2200" spc="-5" dirty="0">
                <a:latin typeface="Calibri"/>
                <a:cs typeface="Calibri"/>
              </a:rPr>
              <a:t>perlu</a:t>
            </a:r>
            <a:r>
              <a:rPr sz="2200" dirty="0">
                <a:latin typeface="Calibri"/>
                <a:cs typeface="Calibri"/>
              </a:rPr>
              <a:t> </a:t>
            </a:r>
            <a:r>
              <a:rPr sz="2200" spc="-15" dirty="0">
                <a:latin typeface="Calibri"/>
                <a:cs typeface="Calibri"/>
              </a:rPr>
              <a:t>agar</a:t>
            </a:r>
            <a:r>
              <a:rPr sz="2200" dirty="0">
                <a:latin typeface="Calibri"/>
                <a:cs typeface="Calibri"/>
              </a:rPr>
              <a:t> </a:t>
            </a:r>
            <a:r>
              <a:rPr sz="2200" spc="-15" dirty="0">
                <a:latin typeface="Calibri"/>
                <a:cs typeface="Calibri"/>
              </a:rPr>
              <a:t>tatalaksana</a:t>
            </a:r>
            <a:r>
              <a:rPr sz="2200" spc="5" dirty="0">
                <a:latin typeface="Calibri"/>
                <a:cs typeface="Calibri"/>
              </a:rPr>
              <a:t> </a:t>
            </a:r>
            <a:r>
              <a:rPr sz="2200" spc="-15" dirty="0">
                <a:latin typeface="Calibri"/>
                <a:cs typeface="Calibri"/>
              </a:rPr>
              <a:t>dapat</a:t>
            </a:r>
            <a:r>
              <a:rPr sz="2200" spc="10" dirty="0">
                <a:latin typeface="Calibri"/>
                <a:cs typeface="Calibri"/>
              </a:rPr>
              <a:t> </a:t>
            </a:r>
            <a:r>
              <a:rPr sz="2200" spc="-15" dirty="0">
                <a:latin typeface="Calibri"/>
                <a:cs typeface="Calibri"/>
              </a:rPr>
              <a:t>dilakukan</a:t>
            </a:r>
            <a:r>
              <a:rPr sz="2200" spc="-5" dirty="0">
                <a:latin typeface="Calibri"/>
                <a:cs typeface="Calibri"/>
              </a:rPr>
              <a:t> </a:t>
            </a:r>
            <a:r>
              <a:rPr sz="2200" spc="-15" dirty="0">
                <a:latin typeface="Calibri"/>
                <a:cs typeface="Calibri"/>
              </a:rPr>
              <a:t>dengan</a:t>
            </a:r>
            <a:r>
              <a:rPr sz="2200" spc="5" dirty="0">
                <a:latin typeface="Calibri"/>
                <a:cs typeface="Calibri"/>
              </a:rPr>
              <a:t> </a:t>
            </a:r>
            <a:r>
              <a:rPr sz="2200" spc="-10" dirty="0">
                <a:latin typeface="Calibri"/>
                <a:cs typeface="Calibri"/>
              </a:rPr>
              <a:t>tepat.</a:t>
            </a:r>
            <a:endParaRPr sz="2200">
              <a:latin typeface="Calibri"/>
              <a:cs typeface="Calibri"/>
            </a:endParaRPr>
          </a:p>
          <a:p>
            <a:pPr marL="12700" marR="5080">
              <a:lnSpc>
                <a:spcPct val="80000"/>
              </a:lnSpc>
              <a:spcBef>
                <a:spcPts val="985"/>
              </a:spcBef>
            </a:pPr>
            <a:r>
              <a:rPr sz="2200" spc="-40" dirty="0">
                <a:latin typeface="Calibri"/>
                <a:cs typeface="Calibri"/>
              </a:rPr>
              <a:t>Tabel</a:t>
            </a:r>
            <a:r>
              <a:rPr sz="2200" dirty="0">
                <a:latin typeface="Calibri"/>
                <a:cs typeface="Calibri"/>
              </a:rPr>
              <a:t> </a:t>
            </a:r>
            <a:r>
              <a:rPr sz="2200" spc="-5" dirty="0">
                <a:latin typeface="Calibri"/>
                <a:cs typeface="Calibri"/>
              </a:rPr>
              <a:t>di</a:t>
            </a:r>
            <a:r>
              <a:rPr sz="2200" spc="5" dirty="0">
                <a:latin typeface="Calibri"/>
                <a:cs typeface="Calibri"/>
              </a:rPr>
              <a:t> </a:t>
            </a:r>
            <a:r>
              <a:rPr sz="2200" spc="-15" dirty="0">
                <a:latin typeface="Calibri"/>
                <a:cs typeface="Calibri"/>
              </a:rPr>
              <a:t>bawah</a:t>
            </a:r>
            <a:r>
              <a:rPr sz="2200" dirty="0">
                <a:latin typeface="Calibri"/>
                <a:cs typeface="Calibri"/>
              </a:rPr>
              <a:t> </a:t>
            </a:r>
            <a:r>
              <a:rPr sz="2200" spc="-5" dirty="0">
                <a:latin typeface="Calibri"/>
                <a:cs typeface="Calibri"/>
              </a:rPr>
              <a:t>ini</a:t>
            </a:r>
            <a:r>
              <a:rPr sz="2200" spc="5" dirty="0">
                <a:latin typeface="Calibri"/>
                <a:cs typeface="Calibri"/>
              </a:rPr>
              <a:t> </a:t>
            </a:r>
            <a:r>
              <a:rPr sz="2200" spc="-10" dirty="0">
                <a:latin typeface="Calibri"/>
                <a:cs typeface="Calibri"/>
              </a:rPr>
              <a:t>memperlihatkan</a:t>
            </a:r>
            <a:r>
              <a:rPr sz="2200" spc="5" dirty="0">
                <a:latin typeface="Calibri"/>
                <a:cs typeface="Calibri"/>
              </a:rPr>
              <a:t> </a:t>
            </a:r>
            <a:r>
              <a:rPr sz="2200" spc="-5" dirty="0">
                <a:latin typeface="Calibri"/>
                <a:cs typeface="Calibri"/>
              </a:rPr>
              <a:t>diagnosis</a:t>
            </a:r>
            <a:r>
              <a:rPr sz="2200" spc="10" dirty="0">
                <a:latin typeface="Calibri"/>
                <a:cs typeface="Calibri"/>
              </a:rPr>
              <a:t> </a:t>
            </a:r>
            <a:r>
              <a:rPr sz="2200" spc="-10" dirty="0">
                <a:latin typeface="Calibri"/>
                <a:cs typeface="Calibri"/>
              </a:rPr>
              <a:t>banding</a:t>
            </a:r>
            <a:r>
              <a:rPr sz="2200" spc="5" dirty="0">
                <a:latin typeface="Calibri"/>
                <a:cs typeface="Calibri"/>
              </a:rPr>
              <a:t> </a:t>
            </a:r>
            <a:r>
              <a:rPr sz="2200" spc="-5" dirty="0">
                <a:latin typeface="Calibri"/>
                <a:cs typeface="Calibri"/>
              </a:rPr>
              <a:t>sesuai</a:t>
            </a:r>
            <a:r>
              <a:rPr sz="2200" spc="5" dirty="0">
                <a:latin typeface="Calibri"/>
                <a:cs typeface="Calibri"/>
              </a:rPr>
              <a:t> </a:t>
            </a:r>
            <a:r>
              <a:rPr sz="2200" spc="-15" dirty="0">
                <a:latin typeface="Calibri"/>
                <a:cs typeface="Calibri"/>
              </a:rPr>
              <a:t>fase</a:t>
            </a:r>
            <a:r>
              <a:rPr sz="2200" spc="15" dirty="0">
                <a:latin typeface="Calibri"/>
                <a:cs typeface="Calibri"/>
              </a:rPr>
              <a:t> </a:t>
            </a:r>
            <a:r>
              <a:rPr sz="2200" spc="-5" dirty="0">
                <a:latin typeface="Calibri"/>
                <a:cs typeface="Calibri"/>
              </a:rPr>
              <a:t>dengue</a:t>
            </a:r>
            <a:r>
              <a:rPr sz="2200" spc="10" dirty="0">
                <a:latin typeface="Calibri"/>
                <a:cs typeface="Calibri"/>
              </a:rPr>
              <a:t> </a:t>
            </a:r>
            <a:r>
              <a:rPr sz="2200" spc="-15" dirty="0">
                <a:latin typeface="Calibri"/>
                <a:cs typeface="Calibri"/>
              </a:rPr>
              <a:t>yang</a:t>
            </a:r>
            <a:r>
              <a:rPr sz="2200" spc="15" dirty="0">
                <a:latin typeface="Calibri"/>
                <a:cs typeface="Calibri"/>
              </a:rPr>
              <a:t> </a:t>
            </a:r>
            <a:r>
              <a:rPr sz="2200" spc="-10" dirty="0">
                <a:latin typeface="Calibri"/>
                <a:cs typeface="Calibri"/>
              </a:rPr>
              <a:t>merupakan </a:t>
            </a:r>
            <a:r>
              <a:rPr sz="2200" spc="-484" dirty="0">
                <a:latin typeface="Calibri"/>
                <a:cs typeface="Calibri"/>
              </a:rPr>
              <a:t> </a:t>
            </a:r>
            <a:r>
              <a:rPr sz="2200" spc="-15" dirty="0">
                <a:latin typeface="Calibri"/>
                <a:cs typeface="Calibri"/>
              </a:rPr>
              <a:t>keluhan</a:t>
            </a:r>
            <a:r>
              <a:rPr sz="2200" spc="-5" dirty="0">
                <a:latin typeface="Calibri"/>
                <a:cs typeface="Calibri"/>
              </a:rPr>
              <a:t> </a:t>
            </a:r>
            <a:r>
              <a:rPr sz="2200" spc="-10" dirty="0">
                <a:latin typeface="Calibri"/>
                <a:cs typeface="Calibri"/>
              </a:rPr>
              <a:t>utama</a:t>
            </a:r>
            <a:r>
              <a:rPr sz="2200" dirty="0">
                <a:latin typeface="Calibri"/>
                <a:cs typeface="Calibri"/>
              </a:rPr>
              <a:t> </a:t>
            </a:r>
            <a:r>
              <a:rPr sz="2200" spc="-10" dirty="0">
                <a:latin typeface="Calibri"/>
                <a:cs typeface="Calibri"/>
              </a:rPr>
              <a:t>saat</a:t>
            </a:r>
            <a:r>
              <a:rPr sz="2200" dirty="0">
                <a:latin typeface="Calibri"/>
                <a:cs typeface="Calibri"/>
              </a:rPr>
              <a:t> </a:t>
            </a:r>
            <a:r>
              <a:rPr sz="2200" spc="-5" dirty="0">
                <a:latin typeface="Calibri"/>
                <a:cs typeface="Calibri"/>
              </a:rPr>
              <a:t>pasien </a:t>
            </a:r>
            <a:r>
              <a:rPr sz="2200" spc="-15" dirty="0">
                <a:latin typeface="Calibri"/>
                <a:cs typeface="Calibri"/>
              </a:rPr>
              <a:t>dibawa</a:t>
            </a:r>
            <a:r>
              <a:rPr sz="2200" spc="-5" dirty="0">
                <a:latin typeface="Calibri"/>
                <a:cs typeface="Calibri"/>
              </a:rPr>
              <a:t> </a:t>
            </a:r>
            <a:r>
              <a:rPr sz="2200" spc="-15" dirty="0">
                <a:latin typeface="Calibri"/>
                <a:cs typeface="Calibri"/>
              </a:rPr>
              <a:t>berobat</a:t>
            </a:r>
            <a:r>
              <a:rPr sz="2200" spc="5" dirty="0">
                <a:latin typeface="Calibri"/>
                <a:cs typeface="Calibri"/>
              </a:rPr>
              <a:t> </a:t>
            </a:r>
            <a:r>
              <a:rPr sz="2200" spc="-40" dirty="0">
                <a:latin typeface="Calibri"/>
                <a:cs typeface="Calibri"/>
              </a:rPr>
              <a:t>ke</a:t>
            </a:r>
            <a:r>
              <a:rPr sz="2200" spc="5" dirty="0">
                <a:latin typeface="Calibri"/>
                <a:cs typeface="Calibri"/>
              </a:rPr>
              <a:t> </a:t>
            </a:r>
            <a:r>
              <a:rPr sz="2200" spc="-15" dirty="0">
                <a:latin typeface="Calibri"/>
                <a:cs typeface="Calibri"/>
              </a:rPr>
              <a:t>pelayanan</a:t>
            </a:r>
            <a:r>
              <a:rPr sz="2200" spc="-5" dirty="0">
                <a:latin typeface="Calibri"/>
                <a:cs typeface="Calibri"/>
              </a:rPr>
              <a:t> </a:t>
            </a:r>
            <a:r>
              <a:rPr sz="2200" spc="-15" dirty="0">
                <a:latin typeface="Calibri"/>
                <a:cs typeface="Calibri"/>
              </a:rPr>
              <a:t>kesehatan.</a:t>
            </a:r>
            <a:endParaRPr sz="2200">
              <a:latin typeface="Calibri"/>
              <a:cs typeface="Calibri"/>
            </a:endParaRPr>
          </a:p>
        </p:txBody>
      </p:sp>
      <p:graphicFrame>
        <p:nvGraphicFramePr>
          <p:cNvPr id="4" name="object 4"/>
          <p:cNvGraphicFramePr>
            <a:graphicFrameLocks noGrp="1"/>
          </p:cNvGraphicFramePr>
          <p:nvPr/>
        </p:nvGraphicFramePr>
        <p:xfrm>
          <a:off x="831850" y="2368214"/>
          <a:ext cx="10311765" cy="1181258"/>
        </p:xfrm>
        <a:graphic>
          <a:graphicData uri="http://schemas.openxmlformats.org/drawingml/2006/table">
            <a:tbl>
              <a:tblPr firstRow="1" bandRow="1">
                <a:tableStyleId>{2D5ABB26-0587-4C30-8999-92F81FD0307C}</a:tableStyleId>
              </a:tblPr>
              <a:tblGrid>
                <a:gridCol w="3074035">
                  <a:extLst>
                    <a:ext uri="{9D8B030D-6E8A-4147-A177-3AD203B41FA5}">
                      <a16:colId xmlns:a16="http://schemas.microsoft.com/office/drawing/2014/main" val="20000"/>
                    </a:ext>
                  </a:extLst>
                </a:gridCol>
                <a:gridCol w="7237730">
                  <a:extLst>
                    <a:ext uri="{9D8B030D-6E8A-4147-A177-3AD203B41FA5}">
                      <a16:colId xmlns:a16="http://schemas.microsoft.com/office/drawing/2014/main" val="20001"/>
                    </a:ext>
                  </a:extLst>
                </a:gridCol>
              </a:tblGrid>
              <a:tr h="262065">
                <a:tc gridSpan="2">
                  <a:txBody>
                    <a:bodyPr/>
                    <a:lstStyle/>
                    <a:p>
                      <a:pPr marL="3540760">
                        <a:lnSpc>
                          <a:spcPts val="1880"/>
                        </a:lnSpc>
                      </a:pPr>
                      <a:r>
                        <a:rPr sz="1600" b="1" spc="-10" dirty="0">
                          <a:solidFill>
                            <a:srgbClr val="FFFFFF"/>
                          </a:solidFill>
                          <a:latin typeface="Calibri"/>
                          <a:cs typeface="Calibri"/>
                        </a:rPr>
                        <a:t>Kondisi yang</a:t>
                      </a:r>
                      <a:r>
                        <a:rPr sz="1600" b="1" dirty="0">
                          <a:solidFill>
                            <a:srgbClr val="FFFFFF"/>
                          </a:solidFill>
                          <a:latin typeface="Calibri"/>
                          <a:cs typeface="Calibri"/>
                        </a:rPr>
                        <a:t> </a:t>
                      </a:r>
                      <a:r>
                        <a:rPr sz="1600" b="1" spc="-5" dirty="0">
                          <a:solidFill>
                            <a:srgbClr val="FFFFFF"/>
                          </a:solidFill>
                          <a:latin typeface="Calibri"/>
                          <a:cs typeface="Calibri"/>
                        </a:rPr>
                        <a:t>mirip</a:t>
                      </a:r>
                      <a:r>
                        <a:rPr sz="1600" b="1" dirty="0">
                          <a:solidFill>
                            <a:srgbClr val="FFFFFF"/>
                          </a:solidFill>
                          <a:latin typeface="Calibri"/>
                          <a:cs typeface="Calibri"/>
                        </a:rPr>
                        <a:t> </a:t>
                      </a:r>
                      <a:r>
                        <a:rPr sz="1600" b="1" spc="-5" dirty="0">
                          <a:solidFill>
                            <a:srgbClr val="FFFFFF"/>
                          </a:solidFill>
                          <a:latin typeface="Calibri"/>
                          <a:cs typeface="Calibri"/>
                        </a:rPr>
                        <a:t>Dengue</a:t>
                      </a:r>
                      <a:r>
                        <a:rPr sz="1600" b="1" dirty="0">
                          <a:solidFill>
                            <a:srgbClr val="FFFFFF"/>
                          </a:solidFill>
                          <a:latin typeface="Calibri"/>
                          <a:cs typeface="Calibri"/>
                        </a:rPr>
                        <a:t> </a:t>
                      </a:r>
                      <a:r>
                        <a:rPr sz="1600" b="1" spc="-5" dirty="0">
                          <a:solidFill>
                            <a:srgbClr val="FFFFFF"/>
                          </a:solidFill>
                          <a:latin typeface="Calibri"/>
                          <a:cs typeface="Calibri"/>
                        </a:rPr>
                        <a:t>pada </a:t>
                      </a:r>
                      <a:r>
                        <a:rPr sz="1600" b="1" spc="-20" dirty="0">
                          <a:solidFill>
                            <a:srgbClr val="FFFFFF"/>
                          </a:solidFill>
                          <a:latin typeface="Calibri"/>
                          <a:cs typeface="Calibri"/>
                        </a:rPr>
                        <a:t>FASE</a:t>
                      </a:r>
                      <a:r>
                        <a:rPr sz="1600" b="1" spc="-5" dirty="0">
                          <a:solidFill>
                            <a:srgbClr val="FFFFFF"/>
                          </a:solidFill>
                          <a:latin typeface="Calibri"/>
                          <a:cs typeface="Calibri"/>
                        </a:rPr>
                        <a:t> DEMAM</a:t>
                      </a:r>
                      <a:endParaRPr sz="1600">
                        <a:latin typeface="Calibri"/>
                        <a:cs typeface="Calibri"/>
                      </a:endParaRPr>
                    </a:p>
                  </a:txBody>
                  <a:tcPr marL="0" marR="0" marT="0" marB="0">
                    <a:solidFill>
                      <a:srgbClr val="FFC000"/>
                    </a:solidFill>
                  </a:tcPr>
                </a:tc>
                <a:tc hMerge="1">
                  <a:txBody>
                    <a:bodyPr/>
                    <a:lstStyle/>
                    <a:p>
                      <a:endParaRPr/>
                    </a:p>
                  </a:txBody>
                  <a:tcPr marL="0" marR="0" marT="0" marB="0"/>
                </a:tc>
                <a:extLst>
                  <a:ext uri="{0D108BD9-81ED-4DB2-BD59-A6C34878D82A}">
                    <a16:rowId xmlns:a16="http://schemas.microsoft.com/office/drawing/2014/main" val="10000"/>
                  </a:ext>
                </a:extLst>
              </a:tr>
              <a:tr h="211773">
                <a:tc>
                  <a:txBody>
                    <a:bodyPr/>
                    <a:lstStyle/>
                    <a:p>
                      <a:pPr marL="87630">
                        <a:lnSpc>
                          <a:spcPts val="1530"/>
                        </a:lnSpc>
                      </a:pPr>
                      <a:r>
                        <a:rPr sz="1400" b="1" spc="-5" dirty="0">
                          <a:latin typeface="Calibri"/>
                          <a:cs typeface="Calibri"/>
                        </a:rPr>
                        <a:t>Flue</a:t>
                      </a:r>
                      <a:r>
                        <a:rPr sz="1400" b="1" spc="-30" dirty="0">
                          <a:latin typeface="Calibri"/>
                          <a:cs typeface="Calibri"/>
                        </a:rPr>
                        <a:t> </a:t>
                      </a:r>
                      <a:r>
                        <a:rPr sz="1400" b="1" spc="-10" dirty="0">
                          <a:latin typeface="Calibri"/>
                          <a:cs typeface="Calibri"/>
                        </a:rPr>
                        <a:t>like</a:t>
                      </a:r>
                      <a:r>
                        <a:rPr sz="1400" b="1" spc="-25" dirty="0">
                          <a:latin typeface="Calibri"/>
                          <a:cs typeface="Calibri"/>
                        </a:rPr>
                        <a:t> </a:t>
                      </a:r>
                      <a:r>
                        <a:rPr sz="1400" b="1" spc="-10" dirty="0">
                          <a:latin typeface="Calibri"/>
                          <a:cs typeface="Calibri"/>
                        </a:rPr>
                        <a:t>syndrome</a:t>
                      </a:r>
                      <a:endParaRPr sz="1400">
                        <a:latin typeface="Calibri"/>
                        <a:cs typeface="Calibri"/>
                      </a:endParaRPr>
                    </a:p>
                  </a:txBody>
                  <a:tcPr marL="0" marR="0" marT="0" marB="0">
                    <a:lnL w="19050">
                      <a:solidFill>
                        <a:srgbClr val="FFC000"/>
                      </a:solidFill>
                      <a:prstDash val="solid"/>
                    </a:lnL>
                    <a:lnB w="19050">
                      <a:solidFill>
                        <a:srgbClr val="FFC000"/>
                      </a:solidFill>
                      <a:prstDash val="solid"/>
                    </a:lnB>
                    <a:solidFill>
                      <a:srgbClr val="FFF4E7"/>
                    </a:solidFill>
                  </a:tcPr>
                </a:tc>
                <a:tc>
                  <a:txBody>
                    <a:bodyPr/>
                    <a:lstStyle/>
                    <a:p>
                      <a:pPr marL="140335">
                        <a:lnSpc>
                          <a:spcPts val="1530"/>
                        </a:lnSpc>
                      </a:pPr>
                      <a:r>
                        <a:rPr sz="1400" spc="-5" dirty="0">
                          <a:latin typeface="Calibri"/>
                          <a:cs typeface="Calibri"/>
                        </a:rPr>
                        <a:t>Selesma,</a:t>
                      </a:r>
                      <a:r>
                        <a:rPr sz="1400" spc="5" dirty="0">
                          <a:latin typeface="Calibri"/>
                          <a:cs typeface="Calibri"/>
                        </a:rPr>
                        <a:t> </a:t>
                      </a:r>
                      <a:r>
                        <a:rPr sz="1400" spc="-5" dirty="0">
                          <a:latin typeface="Calibri"/>
                          <a:cs typeface="Calibri"/>
                        </a:rPr>
                        <a:t>influenza,</a:t>
                      </a:r>
                      <a:r>
                        <a:rPr sz="1400" dirty="0">
                          <a:latin typeface="Calibri"/>
                          <a:cs typeface="Calibri"/>
                        </a:rPr>
                        <a:t> </a:t>
                      </a:r>
                      <a:r>
                        <a:rPr sz="1400" spc="-5" dirty="0">
                          <a:latin typeface="Calibri"/>
                          <a:cs typeface="Calibri"/>
                        </a:rPr>
                        <a:t>campak,</a:t>
                      </a:r>
                      <a:r>
                        <a:rPr sz="1400" spc="5" dirty="0">
                          <a:latin typeface="Calibri"/>
                          <a:cs typeface="Calibri"/>
                        </a:rPr>
                        <a:t> </a:t>
                      </a:r>
                      <a:r>
                        <a:rPr sz="1400" spc="-10" dirty="0">
                          <a:latin typeface="Calibri"/>
                          <a:cs typeface="Calibri"/>
                        </a:rPr>
                        <a:t>chikungunya,</a:t>
                      </a:r>
                      <a:r>
                        <a:rPr sz="1400" spc="5" dirty="0">
                          <a:latin typeface="Calibri"/>
                          <a:cs typeface="Calibri"/>
                        </a:rPr>
                        <a:t> </a:t>
                      </a:r>
                      <a:r>
                        <a:rPr sz="1400" spc="-10" dirty="0">
                          <a:latin typeface="Calibri"/>
                          <a:cs typeface="Calibri"/>
                        </a:rPr>
                        <a:t>infeksi</a:t>
                      </a:r>
                      <a:r>
                        <a:rPr sz="1400" spc="15" dirty="0">
                          <a:latin typeface="Calibri"/>
                          <a:cs typeface="Calibri"/>
                        </a:rPr>
                        <a:t> </a:t>
                      </a:r>
                      <a:r>
                        <a:rPr sz="1400" spc="-5" dirty="0">
                          <a:latin typeface="Calibri"/>
                          <a:cs typeface="Calibri"/>
                        </a:rPr>
                        <a:t>mononukleosis,</a:t>
                      </a:r>
                      <a:r>
                        <a:rPr sz="1400" spc="5" dirty="0">
                          <a:latin typeface="Calibri"/>
                          <a:cs typeface="Calibri"/>
                        </a:rPr>
                        <a:t> </a:t>
                      </a:r>
                      <a:r>
                        <a:rPr sz="1400" spc="-5" dirty="0">
                          <a:latin typeface="Calibri"/>
                          <a:cs typeface="Calibri"/>
                        </a:rPr>
                        <a:t>COVID-19,</a:t>
                      </a:r>
                      <a:r>
                        <a:rPr sz="1400" dirty="0">
                          <a:latin typeface="Calibri"/>
                          <a:cs typeface="Calibri"/>
                        </a:rPr>
                        <a:t> </a:t>
                      </a:r>
                      <a:r>
                        <a:rPr sz="1400" spc="-15" dirty="0">
                          <a:latin typeface="Calibri"/>
                          <a:cs typeface="Calibri"/>
                        </a:rPr>
                        <a:t>serokonversi</a:t>
                      </a:r>
                      <a:r>
                        <a:rPr sz="1400" spc="15" dirty="0">
                          <a:latin typeface="Calibri"/>
                          <a:cs typeface="Calibri"/>
                        </a:rPr>
                        <a:t> </a:t>
                      </a:r>
                      <a:r>
                        <a:rPr sz="1400" spc="-5" dirty="0">
                          <a:latin typeface="Calibri"/>
                          <a:cs typeface="Calibri"/>
                        </a:rPr>
                        <a:t>HIV</a:t>
                      </a:r>
                      <a:endParaRPr sz="1400">
                        <a:latin typeface="Calibri"/>
                        <a:cs typeface="Calibri"/>
                      </a:endParaRPr>
                    </a:p>
                  </a:txBody>
                  <a:tcPr marL="0" marR="0" marT="0" marB="0">
                    <a:lnR w="19050">
                      <a:solidFill>
                        <a:srgbClr val="FFC000"/>
                      </a:solidFill>
                      <a:prstDash val="solid"/>
                    </a:lnR>
                    <a:lnB w="19050">
                      <a:solidFill>
                        <a:srgbClr val="FFC000"/>
                      </a:solidFill>
                      <a:prstDash val="solid"/>
                    </a:lnB>
                    <a:solidFill>
                      <a:srgbClr val="FFF4E7"/>
                    </a:solidFill>
                  </a:tcPr>
                </a:tc>
                <a:extLst>
                  <a:ext uri="{0D108BD9-81ED-4DB2-BD59-A6C34878D82A}">
                    <a16:rowId xmlns:a16="http://schemas.microsoft.com/office/drawing/2014/main" val="10001"/>
                  </a:ext>
                </a:extLst>
              </a:tr>
              <a:tr h="218123">
                <a:tc>
                  <a:txBody>
                    <a:bodyPr/>
                    <a:lstStyle/>
                    <a:p>
                      <a:pPr marL="87630">
                        <a:lnSpc>
                          <a:spcPts val="1590"/>
                        </a:lnSpc>
                      </a:pPr>
                      <a:r>
                        <a:rPr sz="1400" b="1" spc="-5" dirty="0">
                          <a:latin typeface="Calibri"/>
                          <a:cs typeface="Calibri"/>
                        </a:rPr>
                        <a:t>Demam</a:t>
                      </a:r>
                      <a:r>
                        <a:rPr sz="1400" b="1" spc="-35" dirty="0">
                          <a:latin typeface="Calibri"/>
                          <a:cs typeface="Calibri"/>
                        </a:rPr>
                        <a:t> </a:t>
                      </a:r>
                      <a:r>
                        <a:rPr sz="1400" b="1" spc="-5" dirty="0">
                          <a:latin typeface="Calibri"/>
                          <a:cs typeface="Calibri"/>
                        </a:rPr>
                        <a:t>dan</a:t>
                      </a:r>
                      <a:r>
                        <a:rPr sz="1400" b="1" spc="-30" dirty="0">
                          <a:latin typeface="Calibri"/>
                          <a:cs typeface="Calibri"/>
                        </a:rPr>
                        <a:t> </a:t>
                      </a:r>
                      <a:r>
                        <a:rPr sz="1400" b="1" spc="-5" dirty="0">
                          <a:latin typeface="Calibri"/>
                          <a:cs typeface="Calibri"/>
                        </a:rPr>
                        <a:t>ruam</a:t>
                      </a:r>
                      <a:endParaRPr sz="1400">
                        <a:latin typeface="Calibri"/>
                        <a:cs typeface="Calibri"/>
                      </a:endParaRPr>
                    </a:p>
                  </a:txBody>
                  <a:tcPr marL="0" marR="0" marT="0" marB="0">
                    <a:lnL w="19050">
                      <a:solidFill>
                        <a:srgbClr val="FFC000"/>
                      </a:solidFill>
                      <a:prstDash val="solid"/>
                    </a:lnL>
                    <a:lnT w="19050">
                      <a:solidFill>
                        <a:srgbClr val="FFC000"/>
                      </a:solidFill>
                      <a:prstDash val="solid"/>
                    </a:lnT>
                    <a:lnB w="19050">
                      <a:solidFill>
                        <a:srgbClr val="FFC000"/>
                      </a:solidFill>
                      <a:prstDash val="solid"/>
                    </a:lnB>
                  </a:tcPr>
                </a:tc>
                <a:tc>
                  <a:txBody>
                    <a:bodyPr/>
                    <a:lstStyle/>
                    <a:p>
                      <a:pPr marL="140335">
                        <a:lnSpc>
                          <a:spcPts val="1590"/>
                        </a:lnSpc>
                      </a:pPr>
                      <a:r>
                        <a:rPr sz="1400" dirty="0">
                          <a:latin typeface="Calibri"/>
                          <a:cs typeface="Calibri"/>
                        </a:rPr>
                        <a:t>Rubela, </a:t>
                      </a:r>
                      <a:r>
                        <a:rPr sz="1400" spc="-5" dirty="0">
                          <a:latin typeface="Calibri"/>
                          <a:cs typeface="Calibri"/>
                        </a:rPr>
                        <a:t>campak,</a:t>
                      </a:r>
                      <a:r>
                        <a:rPr sz="1400" dirty="0">
                          <a:latin typeface="Calibri"/>
                          <a:cs typeface="Calibri"/>
                        </a:rPr>
                        <a:t> </a:t>
                      </a:r>
                      <a:r>
                        <a:rPr sz="1400" spc="-5" dirty="0">
                          <a:latin typeface="Calibri"/>
                          <a:cs typeface="Calibri"/>
                        </a:rPr>
                        <a:t>demam skarlatina,</a:t>
                      </a:r>
                      <a:r>
                        <a:rPr sz="1400" dirty="0">
                          <a:latin typeface="Calibri"/>
                          <a:cs typeface="Calibri"/>
                        </a:rPr>
                        <a:t> </a:t>
                      </a:r>
                      <a:r>
                        <a:rPr sz="1400" spc="-10" dirty="0">
                          <a:latin typeface="Calibri"/>
                          <a:cs typeface="Calibri"/>
                        </a:rPr>
                        <a:t>infeksi</a:t>
                      </a:r>
                      <a:r>
                        <a:rPr sz="1400" dirty="0">
                          <a:latin typeface="Calibri"/>
                          <a:cs typeface="Calibri"/>
                        </a:rPr>
                        <a:t> </a:t>
                      </a:r>
                      <a:r>
                        <a:rPr sz="1400" spc="-10" dirty="0">
                          <a:latin typeface="Calibri"/>
                          <a:cs typeface="Calibri"/>
                        </a:rPr>
                        <a:t>meningokokus,</a:t>
                      </a:r>
                      <a:r>
                        <a:rPr sz="1400" dirty="0">
                          <a:latin typeface="Calibri"/>
                          <a:cs typeface="Calibri"/>
                        </a:rPr>
                        <a:t> </a:t>
                      </a:r>
                      <a:r>
                        <a:rPr sz="1400" spc="-10" dirty="0">
                          <a:latin typeface="Calibri"/>
                          <a:cs typeface="Calibri"/>
                        </a:rPr>
                        <a:t>chikungunya,</a:t>
                      </a:r>
                      <a:r>
                        <a:rPr sz="1400" spc="5" dirty="0">
                          <a:latin typeface="Calibri"/>
                          <a:cs typeface="Calibri"/>
                        </a:rPr>
                        <a:t> </a:t>
                      </a:r>
                      <a:r>
                        <a:rPr sz="1400" spc="-10" dirty="0">
                          <a:latin typeface="Calibri"/>
                          <a:cs typeface="Calibri"/>
                        </a:rPr>
                        <a:t>reaksi</a:t>
                      </a:r>
                      <a:r>
                        <a:rPr sz="1400" dirty="0">
                          <a:latin typeface="Calibri"/>
                          <a:cs typeface="Calibri"/>
                        </a:rPr>
                        <a:t> </a:t>
                      </a:r>
                      <a:r>
                        <a:rPr sz="1400" spc="-5" dirty="0">
                          <a:latin typeface="Calibri"/>
                          <a:cs typeface="Calibri"/>
                        </a:rPr>
                        <a:t>obat</a:t>
                      </a:r>
                      <a:endParaRPr sz="1400">
                        <a:latin typeface="Calibri"/>
                        <a:cs typeface="Calibri"/>
                      </a:endParaRPr>
                    </a:p>
                  </a:txBody>
                  <a:tcPr marL="0" marR="0" marT="0" marB="0">
                    <a:lnR w="19050">
                      <a:solidFill>
                        <a:srgbClr val="FFC000"/>
                      </a:solidFill>
                      <a:prstDash val="solid"/>
                    </a:lnR>
                    <a:lnT w="19050">
                      <a:solidFill>
                        <a:srgbClr val="FFC000"/>
                      </a:solidFill>
                      <a:prstDash val="solid"/>
                    </a:lnT>
                    <a:lnB w="19050">
                      <a:solidFill>
                        <a:srgbClr val="FFC000"/>
                      </a:solidFill>
                      <a:prstDash val="solid"/>
                    </a:lnB>
                  </a:tcPr>
                </a:tc>
                <a:extLst>
                  <a:ext uri="{0D108BD9-81ED-4DB2-BD59-A6C34878D82A}">
                    <a16:rowId xmlns:a16="http://schemas.microsoft.com/office/drawing/2014/main" val="10002"/>
                  </a:ext>
                </a:extLst>
              </a:tr>
              <a:tr h="218123">
                <a:tc>
                  <a:txBody>
                    <a:bodyPr/>
                    <a:lstStyle/>
                    <a:p>
                      <a:pPr marL="87630">
                        <a:lnSpc>
                          <a:spcPts val="1575"/>
                        </a:lnSpc>
                      </a:pPr>
                      <a:r>
                        <a:rPr sz="1400" b="1" spc="-5" dirty="0">
                          <a:latin typeface="Calibri"/>
                          <a:cs typeface="Calibri"/>
                        </a:rPr>
                        <a:t>Diare</a:t>
                      </a:r>
                      <a:endParaRPr sz="1400">
                        <a:latin typeface="Calibri"/>
                        <a:cs typeface="Calibri"/>
                      </a:endParaRPr>
                    </a:p>
                  </a:txBody>
                  <a:tcPr marL="0" marR="0" marT="0" marB="0">
                    <a:lnL w="19050">
                      <a:solidFill>
                        <a:srgbClr val="FFC000"/>
                      </a:solidFill>
                      <a:prstDash val="solid"/>
                    </a:lnL>
                    <a:lnT w="19050">
                      <a:solidFill>
                        <a:srgbClr val="FFC000"/>
                      </a:solidFill>
                      <a:prstDash val="solid"/>
                    </a:lnT>
                    <a:lnB w="19050">
                      <a:solidFill>
                        <a:srgbClr val="FFC000"/>
                      </a:solidFill>
                      <a:prstDash val="solid"/>
                    </a:lnB>
                    <a:solidFill>
                      <a:srgbClr val="FFF4E7"/>
                    </a:solidFill>
                  </a:tcPr>
                </a:tc>
                <a:tc>
                  <a:txBody>
                    <a:bodyPr/>
                    <a:lstStyle/>
                    <a:p>
                      <a:pPr marL="140335">
                        <a:lnSpc>
                          <a:spcPts val="1575"/>
                        </a:lnSpc>
                      </a:pPr>
                      <a:r>
                        <a:rPr sz="1400" spc="-10" dirty="0">
                          <a:latin typeface="Calibri"/>
                          <a:cs typeface="Calibri"/>
                        </a:rPr>
                        <a:t>Rotavirus,</a:t>
                      </a:r>
                      <a:r>
                        <a:rPr sz="1400" spc="-20" dirty="0">
                          <a:latin typeface="Calibri"/>
                          <a:cs typeface="Calibri"/>
                        </a:rPr>
                        <a:t> </a:t>
                      </a:r>
                      <a:r>
                        <a:rPr sz="1400" spc="-10" dirty="0">
                          <a:latin typeface="Calibri"/>
                          <a:cs typeface="Calibri"/>
                        </a:rPr>
                        <a:t>infeksi</a:t>
                      </a:r>
                      <a:r>
                        <a:rPr sz="1400" spc="-20" dirty="0">
                          <a:latin typeface="Calibri"/>
                          <a:cs typeface="Calibri"/>
                        </a:rPr>
                        <a:t> </a:t>
                      </a:r>
                      <a:r>
                        <a:rPr sz="1400" dirty="0">
                          <a:latin typeface="Calibri"/>
                          <a:cs typeface="Calibri"/>
                        </a:rPr>
                        <a:t>usus</a:t>
                      </a:r>
                      <a:r>
                        <a:rPr sz="1400" spc="-20" dirty="0">
                          <a:latin typeface="Calibri"/>
                          <a:cs typeface="Calibri"/>
                        </a:rPr>
                        <a:t> </a:t>
                      </a:r>
                      <a:r>
                        <a:rPr sz="1400" dirty="0">
                          <a:latin typeface="Calibri"/>
                          <a:cs typeface="Calibri"/>
                        </a:rPr>
                        <a:t>lain</a:t>
                      </a:r>
                      <a:endParaRPr sz="1400">
                        <a:latin typeface="Calibri"/>
                        <a:cs typeface="Calibri"/>
                      </a:endParaRPr>
                    </a:p>
                  </a:txBody>
                  <a:tcPr marL="0" marR="0" marT="0" marB="0">
                    <a:lnR w="19050">
                      <a:solidFill>
                        <a:srgbClr val="FFC000"/>
                      </a:solidFill>
                      <a:prstDash val="solid"/>
                    </a:lnR>
                    <a:lnT w="19050">
                      <a:solidFill>
                        <a:srgbClr val="FFC000"/>
                      </a:solidFill>
                      <a:prstDash val="solid"/>
                    </a:lnT>
                    <a:lnB w="19050">
                      <a:solidFill>
                        <a:srgbClr val="FFC000"/>
                      </a:solidFill>
                      <a:prstDash val="solid"/>
                    </a:lnB>
                    <a:solidFill>
                      <a:srgbClr val="FFF4E7"/>
                    </a:solidFill>
                  </a:tcPr>
                </a:tc>
                <a:extLst>
                  <a:ext uri="{0D108BD9-81ED-4DB2-BD59-A6C34878D82A}">
                    <a16:rowId xmlns:a16="http://schemas.microsoft.com/office/drawing/2014/main" val="10003"/>
                  </a:ext>
                </a:extLst>
              </a:tr>
              <a:tr h="271174">
                <a:tc>
                  <a:txBody>
                    <a:bodyPr/>
                    <a:lstStyle/>
                    <a:p>
                      <a:pPr marL="87630">
                        <a:lnSpc>
                          <a:spcPts val="1585"/>
                        </a:lnSpc>
                      </a:pPr>
                      <a:r>
                        <a:rPr sz="1400" b="1" spc="-15" dirty="0">
                          <a:latin typeface="Calibri"/>
                          <a:cs typeface="Calibri"/>
                        </a:rPr>
                        <a:t>Penyakit</a:t>
                      </a:r>
                      <a:r>
                        <a:rPr sz="1400" b="1" spc="-5" dirty="0">
                          <a:latin typeface="Calibri"/>
                          <a:cs typeface="Calibri"/>
                        </a:rPr>
                        <a:t> </a:t>
                      </a:r>
                      <a:r>
                        <a:rPr sz="1400" b="1" spc="-10" dirty="0">
                          <a:latin typeface="Calibri"/>
                          <a:cs typeface="Calibri"/>
                        </a:rPr>
                        <a:t>dengan</a:t>
                      </a:r>
                      <a:r>
                        <a:rPr sz="1400" b="1" spc="-5" dirty="0">
                          <a:latin typeface="Calibri"/>
                          <a:cs typeface="Calibri"/>
                        </a:rPr>
                        <a:t> </a:t>
                      </a:r>
                      <a:r>
                        <a:rPr sz="1400" b="1" spc="-10" dirty="0">
                          <a:latin typeface="Calibri"/>
                          <a:cs typeface="Calibri"/>
                        </a:rPr>
                        <a:t>manifestasi</a:t>
                      </a:r>
                      <a:r>
                        <a:rPr sz="1400" b="1" dirty="0">
                          <a:latin typeface="Calibri"/>
                          <a:cs typeface="Calibri"/>
                        </a:rPr>
                        <a:t> </a:t>
                      </a:r>
                      <a:r>
                        <a:rPr sz="1400" b="1" spc="-10" dirty="0">
                          <a:latin typeface="Calibri"/>
                          <a:cs typeface="Calibri"/>
                        </a:rPr>
                        <a:t>neurologi</a:t>
                      </a:r>
                      <a:endParaRPr sz="1400">
                        <a:latin typeface="Calibri"/>
                        <a:cs typeface="Calibri"/>
                      </a:endParaRPr>
                    </a:p>
                  </a:txBody>
                  <a:tcPr marL="0" marR="0" marT="0" marB="0">
                    <a:lnL w="19050">
                      <a:solidFill>
                        <a:srgbClr val="FFC000"/>
                      </a:solidFill>
                      <a:prstDash val="solid"/>
                    </a:lnL>
                    <a:lnT w="19050">
                      <a:solidFill>
                        <a:srgbClr val="FFC000"/>
                      </a:solidFill>
                      <a:prstDash val="solid"/>
                    </a:lnT>
                    <a:lnB w="19050">
                      <a:solidFill>
                        <a:srgbClr val="FFC000"/>
                      </a:solidFill>
                      <a:prstDash val="solid"/>
                    </a:lnB>
                  </a:tcPr>
                </a:tc>
                <a:tc>
                  <a:txBody>
                    <a:bodyPr/>
                    <a:lstStyle/>
                    <a:p>
                      <a:pPr marL="140335">
                        <a:lnSpc>
                          <a:spcPts val="1585"/>
                        </a:lnSpc>
                      </a:pPr>
                      <a:r>
                        <a:rPr sz="1400" spc="-5" dirty="0">
                          <a:latin typeface="Calibri"/>
                          <a:cs typeface="Calibri"/>
                        </a:rPr>
                        <a:t>Meningoensefalitis,</a:t>
                      </a:r>
                      <a:r>
                        <a:rPr sz="1400" spc="-15" dirty="0">
                          <a:latin typeface="Calibri"/>
                          <a:cs typeface="Calibri"/>
                        </a:rPr>
                        <a:t> </a:t>
                      </a:r>
                      <a:r>
                        <a:rPr sz="1400" spc="-10" dirty="0">
                          <a:latin typeface="Calibri"/>
                          <a:cs typeface="Calibri"/>
                        </a:rPr>
                        <a:t>kejang</a:t>
                      </a:r>
                      <a:r>
                        <a:rPr sz="1400" spc="-15" dirty="0">
                          <a:latin typeface="Calibri"/>
                          <a:cs typeface="Calibri"/>
                        </a:rPr>
                        <a:t> </a:t>
                      </a:r>
                      <a:r>
                        <a:rPr sz="1400" spc="-5" dirty="0">
                          <a:latin typeface="Calibri"/>
                          <a:cs typeface="Calibri"/>
                        </a:rPr>
                        <a:t>demam</a:t>
                      </a:r>
                      <a:endParaRPr sz="1400">
                        <a:latin typeface="Calibri"/>
                        <a:cs typeface="Calibri"/>
                      </a:endParaRPr>
                    </a:p>
                  </a:txBody>
                  <a:tcPr marL="0" marR="0" marT="0" marB="0">
                    <a:lnR w="19050">
                      <a:solidFill>
                        <a:srgbClr val="FFC000"/>
                      </a:solidFill>
                      <a:prstDash val="solid"/>
                    </a:lnR>
                    <a:lnT w="19050">
                      <a:solidFill>
                        <a:srgbClr val="FFC000"/>
                      </a:solidFill>
                      <a:prstDash val="solid"/>
                    </a:lnT>
                    <a:lnB w="19050">
                      <a:solidFill>
                        <a:srgbClr val="FFC000"/>
                      </a:solidFill>
                      <a:prstDash val="solid"/>
                    </a:lnB>
                  </a:tcPr>
                </a:tc>
                <a:extLst>
                  <a:ext uri="{0D108BD9-81ED-4DB2-BD59-A6C34878D82A}">
                    <a16:rowId xmlns:a16="http://schemas.microsoft.com/office/drawing/2014/main" val="10004"/>
                  </a:ext>
                </a:extLst>
              </a:tr>
            </a:tbl>
          </a:graphicData>
        </a:graphic>
      </p:graphicFrame>
      <p:graphicFrame>
        <p:nvGraphicFramePr>
          <p:cNvPr id="5" name="object 5"/>
          <p:cNvGraphicFramePr>
            <a:graphicFrameLocks noGrp="1"/>
          </p:cNvGraphicFramePr>
          <p:nvPr/>
        </p:nvGraphicFramePr>
        <p:xfrm>
          <a:off x="831850" y="3801221"/>
          <a:ext cx="10515600" cy="2597150"/>
        </p:xfrm>
        <a:graphic>
          <a:graphicData uri="http://schemas.openxmlformats.org/drawingml/2006/table">
            <a:tbl>
              <a:tblPr firstRow="1" bandRow="1">
                <a:tableStyleId>{2D5ABB26-0587-4C30-8999-92F81FD0307C}</a:tableStyleId>
              </a:tblPr>
              <a:tblGrid>
                <a:gridCol w="2146935">
                  <a:extLst>
                    <a:ext uri="{9D8B030D-6E8A-4147-A177-3AD203B41FA5}">
                      <a16:colId xmlns:a16="http://schemas.microsoft.com/office/drawing/2014/main" val="20000"/>
                    </a:ext>
                  </a:extLst>
                </a:gridCol>
                <a:gridCol w="8368665">
                  <a:extLst>
                    <a:ext uri="{9D8B030D-6E8A-4147-A177-3AD203B41FA5}">
                      <a16:colId xmlns:a16="http://schemas.microsoft.com/office/drawing/2014/main" val="20001"/>
                    </a:ext>
                  </a:extLst>
                </a:gridCol>
              </a:tblGrid>
              <a:tr h="256540">
                <a:tc gridSpan="2">
                  <a:txBody>
                    <a:bodyPr/>
                    <a:lstStyle/>
                    <a:p>
                      <a:pPr algn="ctr">
                        <a:lnSpc>
                          <a:spcPts val="1875"/>
                        </a:lnSpc>
                      </a:pPr>
                      <a:r>
                        <a:rPr sz="1600" b="1" spc="-10" dirty="0">
                          <a:solidFill>
                            <a:srgbClr val="FFFFFF"/>
                          </a:solidFill>
                          <a:latin typeface="Calibri"/>
                          <a:cs typeface="Calibri"/>
                        </a:rPr>
                        <a:t>Kondisi</a:t>
                      </a:r>
                      <a:r>
                        <a:rPr sz="1600" b="1" spc="-15" dirty="0">
                          <a:solidFill>
                            <a:srgbClr val="FFFFFF"/>
                          </a:solidFill>
                          <a:latin typeface="Calibri"/>
                          <a:cs typeface="Calibri"/>
                        </a:rPr>
                        <a:t> </a:t>
                      </a:r>
                      <a:r>
                        <a:rPr sz="1600" b="1" spc="-10" dirty="0">
                          <a:solidFill>
                            <a:srgbClr val="FFFFFF"/>
                          </a:solidFill>
                          <a:latin typeface="Calibri"/>
                          <a:cs typeface="Calibri"/>
                        </a:rPr>
                        <a:t>yang</a:t>
                      </a:r>
                      <a:r>
                        <a:rPr sz="1600" b="1" spc="-5" dirty="0">
                          <a:solidFill>
                            <a:srgbClr val="FFFFFF"/>
                          </a:solidFill>
                          <a:latin typeface="Calibri"/>
                          <a:cs typeface="Calibri"/>
                        </a:rPr>
                        <a:t> mirip</a:t>
                      </a:r>
                      <a:r>
                        <a:rPr sz="1600" b="1" dirty="0">
                          <a:solidFill>
                            <a:srgbClr val="FFFFFF"/>
                          </a:solidFill>
                          <a:latin typeface="Calibri"/>
                          <a:cs typeface="Calibri"/>
                        </a:rPr>
                        <a:t> dengue</a:t>
                      </a:r>
                      <a:r>
                        <a:rPr sz="1600" b="1" spc="-10" dirty="0">
                          <a:solidFill>
                            <a:srgbClr val="FFFFFF"/>
                          </a:solidFill>
                          <a:latin typeface="Calibri"/>
                          <a:cs typeface="Calibri"/>
                        </a:rPr>
                        <a:t> </a:t>
                      </a:r>
                      <a:r>
                        <a:rPr sz="1600" b="1" spc="-5" dirty="0">
                          <a:solidFill>
                            <a:srgbClr val="FFFFFF"/>
                          </a:solidFill>
                          <a:latin typeface="Calibri"/>
                          <a:cs typeface="Calibri"/>
                        </a:rPr>
                        <a:t>pada </a:t>
                      </a:r>
                      <a:r>
                        <a:rPr sz="1600" b="1" spc="-20" dirty="0">
                          <a:solidFill>
                            <a:srgbClr val="FFFFFF"/>
                          </a:solidFill>
                          <a:latin typeface="Calibri"/>
                          <a:cs typeface="Calibri"/>
                        </a:rPr>
                        <a:t>FASE</a:t>
                      </a:r>
                      <a:r>
                        <a:rPr sz="1600" b="1" spc="-15" dirty="0">
                          <a:solidFill>
                            <a:srgbClr val="FFFFFF"/>
                          </a:solidFill>
                          <a:latin typeface="Calibri"/>
                          <a:cs typeface="Calibri"/>
                        </a:rPr>
                        <a:t> </a:t>
                      </a:r>
                      <a:r>
                        <a:rPr sz="1600" b="1" spc="-5" dirty="0">
                          <a:solidFill>
                            <a:srgbClr val="FFFFFF"/>
                          </a:solidFill>
                          <a:latin typeface="Calibri"/>
                          <a:cs typeface="Calibri"/>
                        </a:rPr>
                        <a:t>KRITIS</a:t>
                      </a:r>
                      <a:endParaRPr sz="1600">
                        <a:latin typeface="Calibri"/>
                        <a:cs typeface="Calibri"/>
                      </a:endParaRPr>
                    </a:p>
                  </a:txBody>
                  <a:tcPr marL="0" marR="0" marT="0" marB="0">
                    <a:solidFill>
                      <a:srgbClr val="ED7D31"/>
                    </a:solidFill>
                  </a:tcPr>
                </a:tc>
                <a:tc hMerge="1">
                  <a:txBody>
                    <a:bodyPr/>
                    <a:lstStyle/>
                    <a:p>
                      <a:endParaRPr/>
                    </a:p>
                  </a:txBody>
                  <a:tcPr marL="0" marR="0" marT="0" marB="0"/>
                </a:tc>
                <a:extLst>
                  <a:ext uri="{0D108BD9-81ED-4DB2-BD59-A6C34878D82A}">
                    <a16:rowId xmlns:a16="http://schemas.microsoft.com/office/drawing/2014/main" val="10000"/>
                  </a:ext>
                </a:extLst>
              </a:tr>
              <a:tr h="420370">
                <a:tc>
                  <a:txBody>
                    <a:bodyPr/>
                    <a:lstStyle/>
                    <a:p>
                      <a:pPr marL="68580">
                        <a:lnSpc>
                          <a:spcPts val="1520"/>
                        </a:lnSpc>
                      </a:pPr>
                      <a:r>
                        <a:rPr sz="1400" b="1" spc="-15" dirty="0">
                          <a:latin typeface="Calibri"/>
                          <a:cs typeface="Calibri"/>
                        </a:rPr>
                        <a:t>Penyakit</a:t>
                      </a:r>
                      <a:r>
                        <a:rPr sz="1400" b="1" spc="-25" dirty="0">
                          <a:latin typeface="Calibri"/>
                          <a:cs typeface="Calibri"/>
                        </a:rPr>
                        <a:t> </a:t>
                      </a:r>
                      <a:r>
                        <a:rPr sz="1400" b="1" spc="-10" dirty="0">
                          <a:latin typeface="Calibri"/>
                          <a:cs typeface="Calibri"/>
                        </a:rPr>
                        <a:t>infeksi</a:t>
                      </a:r>
                      <a:endParaRPr sz="1400">
                        <a:latin typeface="Calibri"/>
                        <a:cs typeface="Calibri"/>
                      </a:endParaRPr>
                    </a:p>
                  </a:txBody>
                  <a:tcPr marL="0" marR="0" marT="0" marB="0">
                    <a:lnL w="19050">
                      <a:solidFill>
                        <a:srgbClr val="ED7D31"/>
                      </a:solidFill>
                      <a:prstDash val="solid"/>
                    </a:lnL>
                    <a:lnB w="19050">
                      <a:solidFill>
                        <a:srgbClr val="ED7D31"/>
                      </a:solidFill>
                      <a:prstDash val="solid"/>
                    </a:lnB>
                    <a:solidFill>
                      <a:srgbClr val="FCECE8"/>
                    </a:solidFill>
                  </a:tcPr>
                </a:tc>
                <a:tc>
                  <a:txBody>
                    <a:bodyPr/>
                    <a:lstStyle/>
                    <a:p>
                      <a:pPr marL="660400">
                        <a:lnSpc>
                          <a:spcPts val="1520"/>
                        </a:lnSpc>
                      </a:pPr>
                      <a:r>
                        <a:rPr sz="1400" spc="-5" dirty="0">
                          <a:latin typeface="Calibri"/>
                          <a:cs typeface="Calibri"/>
                        </a:rPr>
                        <a:t>Gastroenteritis</a:t>
                      </a:r>
                      <a:r>
                        <a:rPr sz="1400" spc="250" dirty="0">
                          <a:latin typeface="Calibri"/>
                          <a:cs typeface="Calibri"/>
                        </a:rPr>
                        <a:t> </a:t>
                      </a:r>
                      <a:r>
                        <a:rPr sz="1400" spc="-5" dirty="0">
                          <a:latin typeface="Calibri"/>
                          <a:cs typeface="Calibri"/>
                        </a:rPr>
                        <a:t>akut,</a:t>
                      </a:r>
                      <a:r>
                        <a:rPr sz="1400" spc="254" dirty="0">
                          <a:latin typeface="Calibri"/>
                          <a:cs typeface="Calibri"/>
                        </a:rPr>
                        <a:t> </a:t>
                      </a:r>
                      <a:r>
                        <a:rPr sz="1400" dirty="0">
                          <a:latin typeface="Calibri"/>
                          <a:cs typeface="Calibri"/>
                        </a:rPr>
                        <a:t>malaria,</a:t>
                      </a:r>
                      <a:r>
                        <a:rPr sz="1400" spc="245" dirty="0">
                          <a:latin typeface="Calibri"/>
                          <a:cs typeface="Calibri"/>
                        </a:rPr>
                        <a:t> </a:t>
                      </a:r>
                      <a:r>
                        <a:rPr sz="1400" spc="-5" dirty="0">
                          <a:latin typeface="Calibri"/>
                          <a:cs typeface="Calibri"/>
                        </a:rPr>
                        <a:t>leptospirosis,</a:t>
                      </a:r>
                      <a:r>
                        <a:rPr sz="1400" spc="254" dirty="0">
                          <a:latin typeface="Calibri"/>
                          <a:cs typeface="Calibri"/>
                        </a:rPr>
                        <a:t> </a:t>
                      </a:r>
                      <a:r>
                        <a:rPr sz="1400" spc="-5" dirty="0">
                          <a:latin typeface="Calibri"/>
                          <a:cs typeface="Calibri"/>
                        </a:rPr>
                        <a:t>demam</a:t>
                      </a:r>
                      <a:r>
                        <a:rPr sz="1400" spc="250" dirty="0">
                          <a:latin typeface="Calibri"/>
                          <a:cs typeface="Calibri"/>
                        </a:rPr>
                        <a:t> </a:t>
                      </a:r>
                      <a:r>
                        <a:rPr sz="1400" spc="-5" dirty="0">
                          <a:latin typeface="Calibri"/>
                          <a:cs typeface="Calibri"/>
                        </a:rPr>
                        <a:t>tifoid,</a:t>
                      </a:r>
                      <a:r>
                        <a:rPr sz="1400" spc="250" dirty="0">
                          <a:latin typeface="Calibri"/>
                          <a:cs typeface="Calibri"/>
                        </a:rPr>
                        <a:t> </a:t>
                      </a:r>
                      <a:r>
                        <a:rPr sz="1400" dirty="0">
                          <a:latin typeface="Calibri"/>
                          <a:cs typeface="Calibri"/>
                        </a:rPr>
                        <a:t>tifus,</a:t>
                      </a:r>
                      <a:r>
                        <a:rPr sz="1400" spc="254" dirty="0">
                          <a:latin typeface="Calibri"/>
                          <a:cs typeface="Calibri"/>
                        </a:rPr>
                        <a:t> </a:t>
                      </a:r>
                      <a:r>
                        <a:rPr sz="1400" dirty="0">
                          <a:latin typeface="Calibri"/>
                          <a:cs typeface="Calibri"/>
                        </a:rPr>
                        <a:t>hepatitis</a:t>
                      </a:r>
                      <a:r>
                        <a:rPr sz="1400" spc="254" dirty="0">
                          <a:latin typeface="Calibri"/>
                          <a:cs typeface="Calibri"/>
                        </a:rPr>
                        <a:t> </a:t>
                      </a:r>
                      <a:r>
                        <a:rPr sz="1400" spc="-5" dirty="0">
                          <a:latin typeface="Calibri"/>
                          <a:cs typeface="Calibri"/>
                        </a:rPr>
                        <a:t>viral,</a:t>
                      </a:r>
                      <a:r>
                        <a:rPr sz="1400" spc="250" dirty="0">
                          <a:latin typeface="Calibri"/>
                          <a:cs typeface="Calibri"/>
                        </a:rPr>
                        <a:t> </a:t>
                      </a:r>
                      <a:r>
                        <a:rPr sz="1400" spc="-15" dirty="0">
                          <a:latin typeface="Calibri"/>
                          <a:cs typeface="Calibri"/>
                        </a:rPr>
                        <a:t>serokonversi</a:t>
                      </a:r>
                      <a:r>
                        <a:rPr sz="1400" spc="260" dirty="0">
                          <a:latin typeface="Calibri"/>
                          <a:cs typeface="Calibri"/>
                        </a:rPr>
                        <a:t> </a:t>
                      </a:r>
                      <a:r>
                        <a:rPr sz="1400" spc="-5" dirty="0">
                          <a:latin typeface="Calibri"/>
                          <a:cs typeface="Calibri"/>
                        </a:rPr>
                        <a:t>HIV</a:t>
                      </a:r>
                      <a:r>
                        <a:rPr sz="1400" spc="260" dirty="0">
                          <a:latin typeface="Calibri"/>
                          <a:cs typeface="Calibri"/>
                        </a:rPr>
                        <a:t> </a:t>
                      </a:r>
                      <a:r>
                        <a:rPr sz="1400" spc="-5" dirty="0">
                          <a:latin typeface="Calibri"/>
                          <a:cs typeface="Calibri"/>
                        </a:rPr>
                        <a:t>akut,</a:t>
                      </a:r>
                      <a:endParaRPr sz="1400">
                        <a:latin typeface="Calibri"/>
                        <a:cs typeface="Calibri"/>
                      </a:endParaRPr>
                    </a:p>
                    <a:p>
                      <a:pPr marL="660400">
                        <a:lnSpc>
                          <a:spcPts val="1664"/>
                        </a:lnSpc>
                        <a:spcBef>
                          <a:spcPts val="25"/>
                        </a:spcBef>
                      </a:pPr>
                      <a:r>
                        <a:rPr sz="1400" spc="-5" dirty="0">
                          <a:latin typeface="Calibri"/>
                          <a:cs typeface="Calibri"/>
                        </a:rPr>
                        <a:t>sepsis</a:t>
                      </a:r>
                      <a:r>
                        <a:rPr sz="1400" spc="-10" dirty="0">
                          <a:latin typeface="Calibri"/>
                          <a:cs typeface="Calibri"/>
                        </a:rPr>
                        <a:t> </a:t>
                      </a:r>
                      <a:r>
                        <a:rPr sz="1400" spc="-5" dirty="0">
                          <a:latin typeface="Calibri"/>
                          <a:cs typeface="Calibri"/>
                        </a:rPr>
                        <a:t>bakterial, </a:t>
                      </a:r>
                      <a:r>
                        <a:rPr sz="1400" spc="-15" dirty="0">
                          <a:latin typeface="Calibri"/>
                          <a:cs typeface="Calibri"/>
                        </a:rPr>
                        <a:t>syok</a:t>
                      </a:r>
                      <a:r>
                        <a:rPr sz="1400" spc="-10" dirty="0">
                          <a:latin typeface="Calibri"/>
                          <a:cs typeface="Calibri"/>
                        </a:rPr>
                        <a:t> </a:t>
                      </a:r>
                      <a:r>
                        <a:rPr sz="1400" dirty="0">
                          <a:latin typeface="Calibri"/>
                          <a:cs typeface="Calibri"/>
                        </a:rPr>
                        <a:t>septik,</a:t>
                      </a:r>
                      <a:r>
                        <a:rPr sz="1400" spc="-5" dirty="0">
                          <a:latin typeface="Calibri"/>
                          <a:cs typeface="Calibri"/>
                        </a:rPr>
                        <a:t> COVID-19</a:t>
                      </a:r>
                      <a:r>
                        <a:rPr sz="1400" spc="-10" dirty="0">
                          <a:latin typeface="Calibri"/>
                          <a:cs typeface="Calibri"/>
                        </a:rPr>
                        <a:t> </a:t>
                      </a:r>
                      <a:r>
                        <a:rPr sz="1400" spc="-5" dirty="0">
                          <a:latin typeface="Calibri"/>
                          <a:cs typeface="Calibri"/>
                        </a:rPr>
                        <a:t>(MIS-C)</a:t>
                      </a:r>
                      <a:endParaRPr sz="1400">
                        <a:latin typeface="Calibri"/>
                        <a:cs typeface="Calibri"/>
                      </a:endParaRPr>
                    </a:p>
                  </a:txBody>
                  <a:tcPr marL="0" marR="0" marT="0" marB="0">
                    <a:lnR w="19050">
                      <a:solidFill>
                        <a:srgbClr val="ED7D31"/>
                      </a:solidFill>
                      <a:prstDash val="solid"/>
                    </a:lnR>
                    <a:lnB w="19050">
                      <a:solidFill>
                        <a:srgbClr val="ED7D31"/>
                      </a:solidFill>
                      <a:prstDash val="solid"/>
                    </a:lnB>
                    <a:solidFill>
                      <a:srgbClr val="FCECE8"/>
                    </a:solidFill>
                  </a:tcPr>
                </a:tc>
                <a:extLst>
                  <a:ext uri="{0D108BD9-81ED-4DB2-BD59-A6C34878D82A}">
                    <a16:rowId xmlns:a16="http://schemas.microsoft.com/office/drawing/2014/main" val="10001"/>
                  </a:ext>
                </a:extLst>
              </a:tr>
              <a:tr h="213360">
                <a:tc>
                  <a:txBody>
                    <a:bodyPr/>
                    <a:lstStyle/>
                    <a:p>
                      <a:pPr marL="68580">
                        <a:lnSpc>
                          <a:spcPts val="1570"/>
                        </a:lnSpc>
                      </a:pPr>
                      <a:r>
                        <a:rPr sz="1400" b="1" spc="-10" dirty="0">
                          <a:latin typeface="Calibri"/>
                          <a:cs typeface="Calibri"/>
                        </a:rPr>
                        <a:t>Keganasan</a:t>
                      </a:r>
                      <a:endParaRPr sz="1400">
                        <a:latin typeface="Calibri"/>
                        <a:cs typeface="Calibri"/>
                      </a:endParaRPr>
                    </a:p>
                  </a:txBody>
                  <a:tcPr marL="0" marR="0" marT="0" marB="0">
                    <a:lnL w="19050">
                      <a:solidFill>
                        <a:srgbClr val="ED7D31"/>
                      </a:solidFill>
                      <a:prstDash val="solid"/>
                    </a:lnL>
                    <a:lnT w="19050">
                      <a:solidFill>
                        <a:srgbClr val="ED7D31"/>
                      </a:solidFill>
                      <a:prstDash val="solid"/>
                    </a:lnT>
                    <a:lnB w="19050">
                      <a:solidFill>
                        <a:srgbClr val="ED7D31"/>
                      </a:solidFill>
                      <a:prstDash val="solid"/>
                    </a:lnB>
                  </a:tcPr>
                </a:tc>
                <a:tc>
                  <a:txBody>
                    <a:bodyPr/>
                    <a:lstStyle/>
                    <a:p>
                      <a:pPr marL="660400">
                        <a:lnSpc>
                          <a:spcPts val="1570"/>
                        </a:lnSpc>
                      </a:pPr>
                      <a:r>
                        <a:rPr sz="1400" spc="-10" dirty="0">
                          <a:latin typeface="Calibri"/>
                          <a:cs typeface="Calibri"/>
                        </a:rPr>
                        <a:t>Leukemia</a:t>
                      </a:r>
                      <a:r>
                        <a:rPr sz="1400" spc="-15" dirty="0">
                          <a:latin typeface="Calibri"/>
                          <a:cs typeface="Calibri"/>
                        </a:rPr>
                        <a:t> </a:t>
                      </a:r>
                      <a:r>
                        <a:rPr sz="1400" spc="-5" dirty="0">
                          <a:latin typeface="Calibri"/>
                          <a:cs typeface="Calibri"/>
                        </a:rPr>
                        <a:t>akut</a:t>
                      </a:r>
                      <a:r>
                        <a:rPr sz="1400" spc="-10" dirty="0">
                          <a:latin typeface="Calibri"/>
                          <a:cs typeface="Calibri"/>
                        </a:rPr>
                        <a:t> </a:t>
                      </a:r>
                      <a:r>
                        <a:rPr sz="1400" dirty="0">
                          <a:latin typeface="Calibri"/>
                          <a:cs typeface="Calibri"/>
                        </a:rPr>
                        <a:t>dan</a:t>
                      </a:r>
                      <a:r>
                        <a:rPr sz="1400" spc="-15" dirty="0">
                          <a:latin typeface="Calibri"/>
                          <a:cs typeface="Calibri"/>
                        </a:rPr>
                        <a:t> </a:t>
                      </a:r>
                      <a:r>
                        <a:rPr sz="1400" spc="-10" dirty="0">
                          <a:latin typeface="Calibri"/>
                          <a:cs typeface="Calibri"/>
                        </a:rPr>
                        <a:t>keganasan</a:t>
                      </a:r>
                      <a:r>
                        <a:rPr sz="1400" spc="-15" dirty="0">
                          <a:latin typeface="Calibri"/>
                          <a:cs typeface="Calibri"/>
                        </a:rPr>
                        <a:t> </a:t>
                      </a:r>
                      <a:r>
                        <a:rPr sz="1400" dirty="0">
                          <a:latin typeface="Calibri"/>
                          <a:cs typeface="Calibri"/>
                        </a:rPr>
                        <a:t>lain</a:t>
                      </a:r>
                      <a:endParaRPr sz="1400">
                        <a:latin typeface="Calibri"/>
                        <a:cs typeface="Calibri"/>
                      </a:endParaRPr>
                    </a:p>
                  </a:txBody>
                  <a:tcPr marL="0" marR="0" marT="0" marB="0">
                    <a:lnR w="19050">
                      <a:solidFill>
                        <a:srgbClr val="ED7D31"/>
                      </a:solidFill>
                      <a:prstDash val="solid"/>
                    </a:lnR>
                    <a:lnT w="19050">
                      <a:solidFill>
                        <a:srgbClr val="ED7D31"/>
                      </a:solidFill>
                      <a:prstDash val="solid"/>
                    </a:lnT>
                    <a:lnB w="19050">
                      <a:solidFill>
                        <a:srgbClr val="ED7D31"/>
                      </a:solidFill>
                      <a:prstDash val="solid"/>
                    </a:lnB>
                  </a:tcPr>
                </a:tc>
                <a:extLst>
                  <a:ext uri="{0D108BD9-81ED-4DB2-BD59-A6C34878D82A}">
                    <a16:rowId xmlns:a16="http://schemas.microsoft.com/office/drawing/2014/main" val="10002"/>
                  </a:ext>
                </a:extLst>
              </a:tr>
              <a:tr h="1706880">
                <a:tc>
                  <a:txBody>
                    <a:bodyPr/>
                    <a:lstStyle/>
                    <a:p>
                      <a:pPr marL="68580">
                        <a:lnSpc>
                          <a:spcPts val="1570"/>
                        </a:lnSpc>
                      </a:pPr>
                      <a:r>
                        <a:rPr sz="1400" b="1" spc="-5" dirty="0">
                          <a:latin typeface="Calibri"/>
                          <a:cs typeface="Calibri"/>
                        </a:rPr>
                        <a:t>Gejala</a:t>
                      </a:r>
                      <a:r>
                        <a:rPr sz="1400" b="1" spc="-25" dirty="0">
                          <a:latin typeface="Calibri"/>
                          <a:cs typeface="Calibri"/>
                        </a:rPr>
                        <a:t> </a:t>
                      </a:r>
                      <a:r>
                        <a:rPr sz="1400" b="1" dirty="0">
                          <a:latin typeface="Calibri"/>
                          <a:cs typeface="Calibri"/>
                        </a:rPr>
                        <a:t>klinis</a:t>
                      </a:r>
                      <a:r>
                        <a:rPr sz="1400" b="1" spc="-20" dirty="0">
                          <a:latin typeface="Calibri"/>
                          <a:cs typeface="Calibri"/>
                        </a:rPr>
                        <a:t> </a:t>
                      </a:r>
                      <a:r>
                        <a:rPr sz="1400" b="1" spc="-10" dirty="0">
                          <a:latin typeface="Calibri"/>
                          <a:cs typeface="Calibri"/>
                        </a:rPr>
                        <a:t>lainnya</a:t>
                      </a:r>
                      <a:endParaRPr sz="1400">
                        <a:latin typeface="Calibri"/>
                        <a:cs typeface="Calibri"/>
                      </a:endParaRPr>
                    </a:p>
                  </a:txBody>
                  <a:tcPr marL="0" marR="0" marT="0" marB="0">
                    <a:lnL w="19050">
                      <a:solidFill>
                        <a:srgbClr val="ED7D31"/>
                      </a:solidFill>
                      <a:prstDash val="solid"/>
                    </a:lnL>
                    <a:lnT w="19050">
                      <a:solidFill>
                        <a:srgbClr val="ED7D31"/>
                      </a:solidFill>
                      <a:prstDash val="solid"/>
                    </a:lnT>
                    <a:lnB w="19050">
                      <a:solidFill>
                        <a:srgbClr val="ED7D31"/>
                      </a:solidFill>
                      <a:prstDash val="solid"/>
                    </a:lnB>
                    <a:solidFill>
                      <a:srgbClr val="FCECE8"/>
                    </a:solidFill>
                  </a:tcPr>
                </a:tc>
                <a:tc>
                  <a:txBody>
                    <a:bodyPr/>
                    <a:lstStyle/>
                    <a:p>
                      <a:pPr marL="661670">
                        <a:lnSpc>
                          <a:spcPts val="1570"/>
                        </a:lnSpc>
                      </a:pPr>
                      <a:r>
                        <a:rPr sz="1400" spc="-5" dirty="0">
                          <a:latin typeface="Calibri"/>
                          <a:cs typeface="Calibri"/>
                        </a:rPr>
                        <a:t>Akut</a:t>
                      </a:r>
                      <a:r>
                        <a:rPr sz="1400" spc="-35" dirty="0">
                          <a:latin typeface="Calibri"/>
                          <a:cs typeface="Calibri"/>
                        </a:rPr>
                        <a:t> </a:t>
                      </a:r>
                      <a:r>
                        <a:rPr sz="1400" spc="-5" dirty="0">
                          <a:latin typeface="Calibri"/>
                          <a:cs typeface="Calibri"/>
                        </a:rPr>
                        <a:t>abdomen:</a:t>
                      </a:r>
                      <a:endParaRPr sz="1400">
                        <a:latin typeface="Calibri"/>
                        <a:cs typeface="Calibri"/>
                      </a:endParaRPr>
                    </a:p>
                    <a:p>
                      <a:pPr marL="956310" indent="-343535">
                        <a:lnSpc>
                          <a:spcPct val="100000"/>
                        </a:lnSpc>
                        <a:spcBef>
                          <a:spcPts val="20"/>
                        </a:spcBef>
                        <a:buFont typeface="Times New Roman"/>
                        <a:buChar char="-"/>
                        <a:tabLst>
                          <a:tab pos="956310" algn="l"/>
                          <a:tab pos="956944" algn="l"/>
                        </a:tabLst>
                      </a:pPr>
                      <a:r>
                        <a:rPr sz="1400" dirty="0">
                          <a:latin typeface="Calibri"/>
                          <a:cs typeface="Calibri"/>
                        </a:rPr>
                        <a:t>apendisitis</a:t>
                      </a:r>
                      <a:r>
                        <a:rPr sz="1400" spc="-45" dirty="0">
                          <a:latin typeface="Calibri"/>
                          <a:cs typeface="Calibri"/>
                        </a:rPr>
                        <a:t> </a:t>
                      </a:r>
                      <a:r>
                        <a:rPr sz="1400" spc="-5" dirty="0">
                          <a:latin typeface="Calibri"/>
                          <a:cs typeface="Calibri"/>
                        </a:rPr>
                        <a:t>akut</a:t>
                      </a:r>
                      <a:endParaRPr sz="1400">
                        <a:latin typeface="Calibri"/>
                        <a:cs typeface="Calibri"/>
                      </a:endParaRPr>
                    </a:p>
                    <a:p>
                      <a:pPr marL="956310" indent="-343535">
                        <a:lnSpc>
                          <a:spcPct val="100000"/>
                        </a:lnSpc>
                        <a:spcBef>
                          <a:spcPts val="25"/>
                        </a:spcBef>
                        <a:buFont typeface="Times New Roman"/>
                        <a:buChar char="-"/>
                        <a:tabLst>
                          <a:tab pos="956310" algn="l"/>
                          <a:tab pos="956944" algn="l"/>
                        </a:tabLst>
                      </a:pPr>
                      <a:r>
                        <a:rPr sz="1400" spc="-5" dirty="0">
                          <a:latin typeface="Calibri"/>
                          <a:cs typeface="Calibri"/>
                        </a:rPr>
                        <a:t>kolesistitits</a:t>
                      </a:r>
                      <a:r>
                        <a:rPr sz="1400" spc="-40" dirty="0">
                          <a:latin typeface="Calibri"/>
                          <a:cs typeface="Calibri"/>
                        </a:rPr>
                        <a:t> </a:t>
                      </a:r>
                      <a:r>
                        <a:rPr sz="1400" spc="-5" dirty="0">
                          <a:latin typeface="Calibri"/>
                          <a:cs typeface="Calibri"/>
                        </a:rPr>
                        <a:t>akut</a:t>
                      </a:r>
                      <a:endParaRPr sz="1400">
                        <a:latin typeface="Calibri"/>
                        <a:cs typeface="Calibri"/>
                      </a:endParaRPr>
                    </a:p>
                    <a:p>
                      <a:pPr marL="661670" marR="6145530" indent="-48260">
                        <a:lnSpc>
                          <a:spcPct val="99600"/>
                        </a:lnSpc>
                        <a:spcBef>
                          <a:spcPts val="10"/>
                        </a:spcBef>
                        <a:buFont typeface="Times New Roman"/>
                        <a:buChar char="-"/>
                        <a:tabLst>
                          <a:tab pos="956310" algn="l"/>
                          <a:tab pos="956944" algn="l"/>
                        </a:tabLst>
                      </a:pPr>
                      <a:r>
                        <a:rPr sz="1400" spc="-10" dirty="0">
                          <a:latin typeface="Calibri"/>
                          <a:cs typeface="Calibri"/>
                        </a:rPr>
                        <a:t>perforasi </a:t>
                      </a:r>
                      <a:r>
                        <a:rPr sz="1400" dirty="0">
                          <a:latin typeface="Calibri"/>
                          <a:cs typeface="Calibri"/>
                        </a:rPr>
                        <a:t>usus </a:t>
                      </a:r>
                      <a:r>
                        <a:rPr sz="1400" spc="5" dirty="0">
                          <a:latin typeface="Calibri"/>
                          <a:cs typeface="Calibri"/>
                        </a:rPr>
                        <a:t> </a:t>
                      </a:r>
                      <a:r>
                        <a:rPr sz="1400" spc="-5" dirty="0">
                          <a:latin typeface="Calibri"/>
                          <a:cs typeface="Calibri"/>
                        </a:rPr>
                        <a:t>Ketoasidosis</a:t>
                      </a:r>
                      <a:r>
                        <a:rPr sz="1400" spc="-60" dirty="0">
                          <a:latin typeface="Calibri"/>
                          <a:cs typeface="Calibri"/>
                        </a:rPr>
                        <a:t> </a:t>
                      </a:r>
                      <a:r>
                        <a:rPr sz="1400" spc="-5" dirty="0">
                          <a:latin typeface="Calibri"/>
                          <a:cs typeface="Calibri"/>
                        </a:rPr>
                        <a:t>diabetes </a:t>
                      </a:r>
                      <a:r>
                        <a:rPr sz="1400" spc="-305" dirty="0">
                          <a:latin typeface="Calibri"/>
                          <a:cs typeface="Calibri"/>
                        </a:rPr>
                        <a:t> </a:t>
                      </a:r>
                      <a:r>
                        <a:rPr sz="1400" spc="-5" dirty="0">
                          <a:latin typeface="Calibri"/>
                          <a:cs typeface="Calibri"/>
                        </a:rPr>
                        <a:t>Asidosis </a:t>
                      </a:r>
                      <a:r>
                        <a:rPr sz="1400" spc="-10" dirty="0">
                          <a:latin typeface="Calibri"/>
                          <a:cs typeface="Calibri"/>
                        </a:rPr>
                        <a:t>laktat </a:t>
                      </a:r>
                      <a:r>
                        <a:rPr sz="1400" spc="-5" dirty="0">
                          <a:latin typeface="Calibri"/>
                          <a:cs typeface="Calibri"/>
                        </a:rPr>
                        <a:t> Kelainan </a:t>
                      </a:r>
                      <a:r>
                        <a:rPr sz="1400" spc="-10" dirty="0">
                          <a:latin typeface="Calibri"/>
                          <a:cs typeface="Calibri"/>
                        </a:rPr>
                        <a:t>darah </a:t>
                      </a:r>
                      <a:r>
                        <a:rPr sz="1400" spc="-5" dirty="0">
                          <a:latin typeface="Calibri"/>
                          <a:cs typeface="Calibri"/>
                        </a:rPr>
                        <a:t> Kelainan</a:t>
                      </a:r>
                      <a:r>
                        <a:rPr sz="1400" spc="-15" dirty="0">
                          <a:latin typeface="Calibri"/>
                          <a:cs typeface="Calibri"/>
                        </a:rPr>
                        <a:t> </a:t>
                      </a:r>
                      <a:r>
                        <a:rPr sz="1400" dirty="0">
                          <a:latin typeface="Calibri"/>
                          <a:cs typeface="Calibri"/>
                        </a:rPr>
                        <a:t>ginjal</a:t>
                      </a:r>
                      <a:endParaRPr sz="1400">
                        <a:latin typeface="Calibri"/>
                        <a:cs typeface="Calibri"/>
                      </a:endParaRPr>
                    </a:p>
                  </a:txBody>
                  <a:tcPr marL="0" marR="0" marT="0" marB="0">
                    <a:lnR w="19050">
                      <a:solidFill>
                        <a:srgbClr val="ED7D31"/>
                      </a:solidFill>
                      <a:prstDash val="solid"/>
                    </a:lnR>
                    <a:lnT w="19050">
                      <a:solidFill>
                        <a:srgbClr val="ED7D31"/>
                      </a:solidFill>
                      <a:prstDash val="solid"/>
                    </a:lnT>
                    <a:lnB w="19050">
                      <a:solidFill>
                        <a:srgbClr val="ED7D31"/>
                      </a:solidFill>
                      <a:prstDash val="solid"/>
                    </a:lnB>
                    <a:solidFill>
                      <a:srgbClr val="FCECE8"/>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5926362" y="6494779"/>
            <a:ext cx="6067425" cy="208279"/>
          </a:xfrm>
          <a:prstGeom prst="rect">
            <a:avLst/>
          </a:prstGeom>
        </p:spPr>
        <p:txBody>
          <a:bodyPr vert="horz" wrap="square" lIns="0" tIns="12700" rIns="0" bIns="0" rtlCol="0">
            <a:spAutoFit/>
          </a:bodyPr>
          <a:lstStyle/>
          <a:p>
            <a:pPr marL="38100">
              <a:lnSpc>
                <a:spcPct val="100000"/>
              </a:lnSpc>
              <a:spcBef>
                <a:spcPts val="100"/>
              </a:spcBef>
            </a:pPr>
            <a:r>
              <a:rPr sz="1200" spc="-5" dirty="0">
                <a:latin typeface="Calibri"/>
                <a:cs typeface="Calibri"/>
              </a:rPr>
              <a:t>Sumber:</a:t>
            </a:r>
            <a:r>
              <a:rPr sz="1200" spc="5" dirty="0">
                <a:latin typeface="Calibri"/>
                <a:cs typeface="Calibri"/>
              </a:rPr>
              <a:t> </a:t>
            </a:r>
            <a:r>
              <a:rPr sz="1200" spc="-10" dirty="0">
                <a:latin typeface="Calibri"/>
                <a:cs typeface="Calibri"/>
              </a:rPr>
              <a:t>WHO.</a:t>
            </a:r>
            <a:r>
              <a:rPr sz="1200" dirty="0">
                <a:latin typeface="Calibri"/>
                <a:cs typeface="Calibri"/>
              </a:rPr>
              <a:t> </a:t>
            </a:r>
            <a:r>
              <a:rPr sz="1200" spc="-5" dirty="0">
                <a:latin typeface="Calibri"/>
                <a:cs typeface="Calibri"/>
              </a:rPr>
              <a:t>Dengue</a:t>
            </a:r>
            <a:r>
              <a:rPr sz="1200" spc="10" dirty="0">
                <a:latin typeface="Calibri"/>
                <a:cs typeface="Calibri"/>
              </a:rPr>
              <a:t> </a:t>
            </a:r>
            <a:r>
              <a:rPr sz="1200" spc="-5" dirty="0">
                <a:latin typeface="Calibri"/>
                <a:cs typeface="Calibri"/>
              </a:rPr>
              <a:t>guidelines</a:t>
            </a:r>
            <a:r>
              <a:rPr sz="1200" spc="5" dirty="0">
                <a:latin typeface="Calibri"/>
                <a:cs typeface="Calibri"/>
              </a:rPr>
              <a:t> </a:t>
            </a:r>
            <a:r>
              <a:rPr sz="1200" spc="-10" dirty="0">
                <a:latin typeface="Calibri"/>
                <a:cs typeface="Calibri"/>
              </a:rPr>
              <a:t>for</a:t>
            </a:r>
            <a:r>
              <a:rPr sz="1200" dirty="0">
                <a:latin typeface="Calibri"/>
                <a:cs typeface="Calibri"/>
              </a:rPr>
              <a:t> </a:t>
            </a:r>
            <a:r>
              <a:rPr sz="1200" spc="-5" dirty="0">
                <a:latin typeface="Calibri"/>
                <a:cs typeface="Calibri"/>
              </a:rPr>
              <a:t>diagnosis,</a:t>
            </a:r>
            <a:r>
              <a:rPr sz="1200" dirty="0">
                <a:latin typeface="Calibri"/>
                <a:cs typeface="Calibri"/>
              </a:rPr>
              <a:t> </a:t>
            </a:r>
            <a:r>
              <a:rPr sz="1200" spc="-10" dirty="0">
                <a:latin typeface="Calibri"/>
                <a:cs typeface="Calibri"/>
              </a:rPr>
              <a:t>treatment</a:t>
            </a:r>
            <a:r>
              <a:rPr sz="1200" dirty="0">
                <a:latin typeface="Calibri"/>
                <a:cs typeface="Calibri"/>
              </a:rPr>
              <a:t> </a:t>
            </a:r>
            <a:r>
              <a:rPr sz="1200" spc="-5" dirty="0">
                <a:latin typeface="Calibri"/>
                <a:cs typeface="Calibri"/>
              </a:rPr>
              <a:t>and</a:t>
            </a:r>
            <a:r>
              <a:rPr sz="1200" dirty="0">
                <a:latin typeface="Calibri"/>
                <a:cs typeface="Calibri"/>
              </a:rPr>
              <a:t> </a:t>
            </a:r>
            <a:r>
              <a:rPr sz="1200" spc="-10" dirty="0">
                <a:latin typeface="Calibri"/>
                <a:cs typeface="Calibri"/>
              </a:rPr>
              <a:t>control,</a:t>
            </a:r>
            <a:r>
              <a:rPr sz="1200" dirty="0">
                <a:latin typeface="Calibri"/>
                <a:cs typeface="Calibri"/>
              </a:rPr>
              <a:t> </a:t>
            </a:r>
            <a:r>
              <a:rPr sz="1200" spc="-5" dirty="0">
                <a:latin typeface="Calibri"/>
                <a:cs typeface="Calibri"/>
              </a:rPr>
              <a:t>2009.</a:t>
            </a:r>
            <a:r>
              <a:rPr sz="1200" spc="-7" baseline="27777" dirty="0">
                <a:latin typeface="Calibri"/>
                <a:cs typeface="Calibri"/>
              </a:rPr>
              <a:t>1</a:t>
            </a:r>
            <a:r>
              <a:rPr sz="1200" spc="135" baseline="27777" dirty="0">
                <a:latin typeface="Calibri"/>
                <a:cs typeface="Calibri"/>
              </a:rPr>
              <a:t> </a:t>
            </a:r>
            <a:r>
              <a:rPr sz="1200" spc="-10" dirty="0">
                <a:latin typeface="Calibri"/>
                <a:cs typeface="Calibri"/>
              </a:rPr>
              <a:t>dengan</a:t>
            </a:r>
            <a:r>
              <a:rPr sz="1200" dirty="0">
                <a:latin typeface="Calibri"/>
                <a:cs typeface="Calibri"/>
              </a:rPr>
              <a:t> </a:t>
            </a:r>
            <a:r>
              <a:rPr sz="1200" spc="-5" dirty="0">
                <a:latin typeface="Calibri"/>
                <a:cs typeface="Calibri"/>
              </a:rPr>
              <a:t>modifikasi</a:t>
            </a:r>
            <a:endParaRPr sz="12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09174" y="200026"/>
            <a:ext cx="10545445" cy="6402070"/>
            <a:chOff x="1509174" y="200026"/>
            <a:chExt cx="10545445" cy="6402070"/>
          </a:xfrm>
        </p:grpSpPr>
        <p:pic>
          <p:nvPicPr>
            <p:cNvPr id="3" name="object 3"/>
            <p:cNvPicPr/>
            <p:nvPr/>
          </p:nvPicPr>
          <p:blipFill>
            <a:blip r:embed="rId2" cstate="print"/>
            <a:stretch>
              <a:fillRect/>
            </a:stretch>
          </p:blipFill>
          <p:spPr>
            <a:xfrm>
              <a:off x="1538817" y="200026"/>
              <a:ext cx="10515600" cy="6401466"/>
            </a:xfrm>
            <a:prstGeom prst="rect">
              <a:avLst/>
            </a:prstGeom>
          </p:spPr>
        </p:pic>
        <p:sp>
          <p:nvSpPr>
            <p:cNvPr id="4" name="object 4"/>
            <p:cNvSpPr/>
            <p:nvPr/>
          </p:nvSpPr>
          <p:spPr>
            <a:xfrm>
              <a:off x="1515524" y="4182532"/>
              <a:ext cx="2125345" cy="237490"/>
            </a:xfrm>
            <a:custGeom>
              <a:avLst/>
              <a:gdLst/>
              <a:ahLst/>
              <a:cxnLst/>
              <a:rect l="l" t="t" r="r" b="b"/>
              <a:pathLst>
                <a:path w="2125345" h="237489">
                  <a:moveTo>
                    <a:pt x="0" y="118533"/>
                  </a:moveTo>
                  <a:lnTo>
                    <a:pt x="44988" y="84299"/>
                  </a:lnTo>
                  <a:lnTo>
                    <a:pt x="98757" y="68562"/>
                  </a:lnTo>
                  <a:lnTo>
                    <a:pt x="171186" y="53990"/>
                  </a:lnTo>
                  <a:lnTo>
                    <a:pt x="213883" y="47198"/>
                  </a:lnTo>
                  <a:lnTo>
                    <a:pt x="260629" y="40766"/>
                  </a:lnTo>
                  <a:lnTo>
                    <a:pt x="311218" y="34717"/>
                  </a:lnTo>
                  <a:lnTo>
                    <a:pt x="365444" y="29074"/>
                  </a:lnTo>
                  <a:lnTo>
                    <a:pt x="423103" y="23859"/>
                  </a:lnTo>
                  <a:lnTo>
                    <a:pt x="483988" y="19096"/>
                  </a:lnTo>
                  <a:lnTo>
                    <a:pt x="547893" y="14807"/>
                  </a:lnTo>
                  <a:lnTo>
                    <a:pt x="614615" y="11016"/>
                  </a:lnTo>
                  <a:lnTo>
                    <a:pt x="683947" y="7746"/>
                  </a:lnTo>
                  <a:lnTo>
                    <a:pt x="755683" y="5018"/>
                  </a:lnTo>
                  <a:lnTo>
                    <a:pt x="829619" y="2857"/>
                  </a:lnTo>
                  <a:lnTo>
                    <a:pt x="905548" y="1285"/>
                  </a:lnTo>
                  <a:lnTo>
                    <a:pt x="983266" y="325"/>
                  </a:lnTo>
                  <a:lnTo>
                    <a:pt x="1062567" y="0"/>
                  </a:lnTo>
                  <a:lnTo>
                    <a:pt x="1141867" y="325"/>
                  </a:lnTo>
                  <a:lnTo>
                    <a:pt x="1219585" y="1285"/>
                  </a:lnTo>
                  <a:lnTo>
                    <a:pt x="1295514" y="2857"/>
                  </a:lnTo>
                  <a:lnTo>
                    <a:pt x="1369450" y="5018"/>
                  </a:lnTo>
                  <a:lnTo>
                    <a:pt x="1441186" y="7746"/>
                  </a:lnTo>
                  <a:lnTo>
                    <a:pt x="1510518" y="11016"/>
                  </a:lnTo>
                  <a:lnTo>
                    <a:pt x="1577239" y="14807"/>
                  </a:lnTo>
                  <a:lnTo>
                    <a:pt x="1641145" y="19096"/>
                  </a:lnTo>
                  <a:lnTo>
                    <a:pt x="1702030" y="23859"/>
                  </a:lnTo>
                  <a:lnTo>
                    <a:pt x="1759688" y="29074"/>
                  </a:lnTo>
                  <a:lnTo>
                    <a:pt x="1813914" y="34717"/>
                  </a:lnTo>
                  <a:lnTo>
                    <a:pt x="1864503" y="40766"/>
                  </a:lnTo>
                  <a:lnTo>
                    <a:pt x="1911249" y="47198"/>
                  </a:lnTo>
                  <a:lnTo>
                    <a:pt x="1953947" y="53990"/>
                  </a:lnTo>
                  <a:lnTo>
                    <a:pt x="1992390" y="61119"/>
                  </a:lnTo>
                  <a:lnTo>
                    <a:pt x="2055695" y="76296"/>
                  </a:lnTo>
                  <a:lnTo>
                    <a:pt x="2099519" y="92547"/>
                  </a:lnTo>
                  <a:lnTo>
                    <a:pt x="2125133" y="118533"/>
                  </a:lnTo>
                  <a:lnTo>
                    <a:pt x="2122218" y="127379"/>
                  </a:lnTo>
                  <a:lnTo>
                    <a:pt x="2080145" y="152767"/>
                  </a:lnTo>
                  <a:lnTo>
                    <a:pt x="2026375" y="168504"/>
                  </a:lnTo>
                  <a:lnTo>
                    <a:pt x="1953947" y="183076"/>
                  </a:lnTo>
                  <a:lnTo>
                    <a:pt x="1911249" y="189868"/>
                  </a:lnTo>
                  <a:lnTo>
                    <a:pt x="1864503" y="196300"/>
                  </a:lnTo>
                  <a:lnTo>
                    <a:pt x="1813914" y="202349"/>
                  </a:lnTo>
                  <a:lnTo>
                    <a:pt x="1759688" y="207992"/>
                  </a:lnTo>
                  <a:lnTo>
                    <a:pt x="1702030" y="213207"/>
                  </a:lnTo>
                  <a:lnTo>
                    <a:pt x="1641145" y="217970"/>
                  </a:lnTo>
                  <a:lnTo>
                    <a:pt x="1577239" y="222259"/>
                  </a:lnTo>
                  <a:lnTo>
                    <a:pt x="1510518" y="226050"/>
                  </a:lnTo>
                  <a:lnTo>
                    <a:pt x="1441186" y="229320"/>
                  </a:lnTo>
                  <a:lnTo>
                    <a:pt x="1369450" y="232048"/>
                  </a:lnTo>
                  <a:lnTo>
                    <a:pt x="1295514" y="234209"/>
                  </a:lnTo>
                  <a:lnTo>
                    <a:pt x="1219585" y="235781"/>
                  </a:lnTo>
                  <a:lnTo>
                    <a:pt x="1141867" y="236741"/>
                  </a:lnTo>
                  <a:lnTo>
                    <a:pt x="1062567" y="237067"/>
                  </a:lnTo>
                  <a:lnTo>
                    <a:pt x="983266" y="236741"/>
                  </a:lnTo>
                  <a:lnTo>
                    <a:pt x="905548" y="235781"/>
                  </a:lnTo>
                  <a:lnTo>
                    <a:pt x="829619" y="234209"/>
                  </a:lnTo>
                  <a:lnTo>
                    <a:pt x="755683" y="232048"/>
                  </a:lnTo>
                  <a:lnTo>
                    <a:pt x="683947" y="229320"/>
                  </a:lnTo>
                  <a:lnTo>
                    <a:pt x="614615" y="226050"/>
                  </a:lnTo>
                  <a:lnTo>
                    <a:pt x="547893" y="222259"/>
                  </a:lnTo>
                  <a:lnTo>
                    <a:pt x="483988" y="217970"/>
                  </a:lnTo>
                  <a:lnTo>
                    <a:pt x="423103" y="213207"/>
                  </a:lnTo>
                  <a:lnTo>
                    <a:pt x="365444" y="207992"/>
                  </a:lnTo>
                  <a:lnTo>
                    <a:pt x="311218" y="202349"/>
                  </a:lnTo>
                  <a:lnTo>
                    <a:pt x="260629" y="196300"/>
                  </a:lnTo>
                  <a:lnTo>
                    <a:pt x="213883" y="189868"/>
                  </a:lnTo>
                  <a:lnTo>
                    <a:pt x="171186" y="183076"/>
                  </a:lnTo>
                  <a:lnTo>
                    <a:pt x="132742" y="175947"/>
                  </a:lnTo>
                  <a:lnTo>
                    <a:pt x="69437" y="160769"/>
                  </a:lnTo>
                  <a:lnTo>
                    <a:pt x="25613" y="144519"/>
                  </a:lnTo>
                  <a:lnTo>
                    <a:pt x="0" y="118533"/>
                  </a:lnTo>
                  <a:close/>
                </a:path>
              </a:pathLst>
            </a:custGeom>
            <a:ln w="12700">
              <a:solidFill>
                <a:srgbClr val="C00000"/>
              </a:solidFill>
            </a:ln>
          </p:spPr>
          <p:txBody>
            <a:bodyPr wrap="square" lIns="0" tIns="0" rIns="0" bIns="0" rtlCol="0"/>
            <a:lstStyle/>
            <a:p>
              <a:endParaRPr/>
            </a:p>
          </p:txBody>
        </p:sp>
        <p:sp>
          <p:nvSpPr>
            <p:cNvPr id="5" name="object 5"/>
            <p:cNvSpPr/>
            <p:nvPr/>
          </p:nvSpPr>
          <p:spPr>
            <a:xfrm>
              <a:off x="4513793" y="4182532"/>
              <a:ext cx="2125345" cy="237490"/>
            </a:xfrm>
            <a:custGeom>
              <a:avLst/>
              <a:gdLst/>
              <a:ahLst/>
              <a:cxnLst/>
              <a:rect l="l" t="t" r="r" b="b"/>
              <a:pathLst>
                <a:path w="2125345" h="237489">
                  <a:moveTo>
                    <a:pt x="0" y="118533"/>
                  </a:moveTo>
                  <a:lnTo>
                    <a:pt x="44988" y="84299"/>
                  </a:lnTo>
                  <a:lnTo>
                    <a:pt x="98757" y="68562"/>
                  </a:lnTo>
                  <a:lnTo>
                    <a:pt x="171186" y="53990"/>
                  </a:lnTo>
                  <a:lnTo>
                    <a:pt x="213883" y="47198"/>
                  </a:lnTo>
                  <a:lnTo>
                    <a:pt x="260629" y="40766"/>
                  </a:lnTo>
                  <a:lnTo>
                    <a:pt x="311218" y="34717"/>
                  </a:lnTo>
                  <a:lnTo>
                    <a:pt x="365444" y="29074"/>
                  </a:lnTo>
                  <a:lnTo>
                    <a:pt x="423103" y="23859"/>
                  </a:lnTo>
                  <a:lnTo>
                    <a:pt x="483988" y="19096"/>
                  </a:lnTo>
                  <a:lnTo>
                    <a:pt x="547893" y="14807"/>
                  </a:lnTo>
                  <a:lnTo>
                    <a:pt x="614615" y="11016"/>
                  </a:lnTo>
                  <a:lnTo>
                    <a:pt x="683947" y="7746"/>
                  </a:lnTo>
                  <a:lnTo>
                    <a:pt x="755683" y="5018"/>
                  </a:lnTo>
                  <a:lnTo>
                    <a:pt x="829619" y="2857"/>
                  </a:lnTo>
                  <a:lnTo>
                    <a:pt x="905548" y="1285"/>
                  </a:lnTo>
                  <a:lnTo>
                    <a:pt x="983266" y="325"/>
                  </a:lnTo>
                  <a:lnTo>
                    <a:pt x="1062567" y="0"/>
                  </a:lnTo>
                  <a:lnTo>
                    <a:pt x="1141867" y="325"/>
                  </a:lnTo>
                  <a:lnTo>
                    <a:pt x="1219585" y="1285"/>
                  </a:lnTo>
                  <a:lnTo>
                    <a:pt x="1295514" y="2857"/>
                  </a:lnTo>
                  <a:lnTo>
                    <a:pt x="1369450" y="5018"/>
                  </a:lnTo>
                  <a:lnTo>
                    <a:pt x="1441186" y="7746"/>
                  </a:lnTo>
                  <a:lnTo>
                    <a:pt x="1510518" y="11016"/>
                  </a:lnTo>
                  <a:lnTo>
                    <a:pt x="1577239" y="14807"/>
                  </a:lnTo>
                  <a:lnTo>
                    <a:pt x="1641145" y="19096"/>
                  </a:lnTo>
                  <a:lnTo>
                    <a:pt x="1702030" y="23859"/>
                  </a:lnTo>
                  <a:lnTo>
                    <a:pt x="1759688" y="29074"/>
                  </a:lnTo>
                  <a:lnTo>
                    <a:pt x="1813914" y="34717"/>
                  </a:lnTo>
                  <a:lnTo>
                    <a:pt x="1864503" y="40766"/>
                  </a:lnTo>
                  <a:lnTo>
                    <a:pt x="1911249" y="47198"/>
                  </a:lnTo>
                  <a:lnTo>
                    <a:pt x="1953947" y="53990"/>
                  </a:lnTo>
                  <a:lnTo>
                    <a:pt x="1992390" y="61119"/>
                  </a:lnTo>
                  <a:lnTo>
                    <a:pt x="2055695" y="76296"/>
                  </a:lnTo>
                  <a:lnTo>
                    <a:pt x="2099519" y="92547"/>
                  </a:lnTo>
                  <a:lnTo>
                    <a:pt x="2125133" y="118533"/>
                  </a:lnTo>
                  <a:lnTo>
                    <a:pt x="2122218" y="127379"/>
                  </a:lnTo>
                  <a:lnTo>
                    <a:pt x="2080145" y="152767"/>
                  </a:lnTo>
                  <a:lnTo>
                    <a:pt x="2026375" y="168504"/>
                  </a:lnTo>
                  <a:lnTo>
                    <a:pt x="1953947" y="183076"/>
                  </a:lnTo>
                  <a:lnTo>
                    <a:pt x="1911249" y="189868"/>
                  </a:lnTo>
                  <a:lnTo>
                    <a:pt x="1864503" y="196300"/>
                  </a:lnTo>
                  <a:lnTo>
                    <a:pt x="1813914" y="202349"/>
                  </a:lnTo>
                  <a:lnTo>
                    <a:pt x="1759688" y="207992"/>
                  </a:lnTo>
                  <a:lnTo>
                    <a:pt x="1702030" y="213207"/>
                  </a:lnTo>
                  <a:lnTo>
                    <a:pt x="1641145" y="217970"/>
                  </a:lnTo>
                  <a:lnTo>
                    <a:pt x="1577239" y="222259"/>
                  </a:lnTo>
                  <a:lnTo>
                    <a:pt x="1510518" y="226050"/>
                  </a:lnTo>
                  <a:lnTo>
                    <a:pt x="1441186" y="229320"/>
                  </a:lnTo>
                  <a:lnTo>
                    <a:pt x="1369450" y="232048"/>
                  </a:lnTo>
                  <a:lnTo>
                    <a:pt x="1295514" y="234209"/>
                  </a:lnTo>
                  <a:lnTo>
                    <a:pt x="1219585" y="235781"/>
                  </a:lnTo>
                  <a:lnTo>
                    <a:pt x="1141867" y="236741"/>
                  </a:lnTo>
                  <a:lnTo>
                    <a:pt x="1062567" y="237067"/>
                  </a:lnTo>
                  <a:lnTo>
                    <a:pt x="983266" y="236741"/>
                  </a:lnTo>
                  <a:lnTo>
                    <a:pt x="905548" y="235781"/>
                  </a:lnTo>
                  <a:lnTo>
                    <a:pt x="829619" y="234209"/>
                  </a:lnTo>
                  <a:lnTo>
                    <a:pt x="755683" y="232048"/>
                  </a:lnTo>
                  <a:lnTo>
                    <a:pt x="683947" y="229320"/>
                  </a:lnTo>
                  <a:lnTo>
                    <a:pt x="614615" y="226050"/>
                  </a:lnTo>
                  <a:lnTo>
                    <a:pt x="547893" y="222259"/>
                  </a:lnTo>
                  <a:lnTo>
                    <a:pt x="483988" y="217970"/>
                  </a:lnTo>
                  <a:lnTo>
                    <a:pt x="423103" y="213207"/>
                  </a:lnTo>
                  <a:lnTo>
                    <a:pt x="365444" y="207992"/>
                  </a:lnTo>
                  <a:lnTo>
                    <a:pt x="311218" y="202349"/>
                  </a:lnTo>
                  <a:lnTo>
                    <a:pt x="260629" y="196300"/>
                  </a:lnTo>
                  <a:lnTo>
                    <a:pt x="213883" y="189868"/>
                  </a:lnTo>
                  <a:lnTo>
                    <a:pt x="171186" y="183076"/>
                  </a:lnTo>
                  <a:lnTo>
                    <a:pt x="132742" y="175947"/>
                  </a:lnTo>
                  <a:lnTo>
                    <a:pt x="69437" y="160769"/>
                  </a:lnTo>
                  <a:lnTo>
                    <a:pt x="25613" y="144519"/>
                  </a:lnTo>
                  <a:lnTo>
                    <a:pt x="0" y="118533"/>
                  </a:lnTo>
                  <a:close/>
                </a:path>
              </a:pathLst>
            </a:custGeom>
            <a:ln w="12700">
              <a:solidFill>
                <a:srgbClr val="C00000"/>
              </a:solidFill>
            </a:ln>
          </p:spPr>
          <p:txBody>
            <a:bodyPr wrap="square" lIns="0" tIns="0" rIns="0" bIns="0" rtlCol="0"/>
            <a:lstStyle/>
            <a:p>
              <a:endParaRPr/>
            </a:p>
          </p:txBody>
        </p:sp>
        <p:sp>
          <p:nvSpPr>
            <p:cNvPr id="6" name="object 6"/>
            <p:cNvSpPr/>
            <p:nvPr/>
          </p:nvSpPr>
          <p:spPr>
            <a:xfrm>
              <a:off x="8695268" y="4182532"/>
              <a:ext cx="2125345" cy="237490"/>
            </a:xfrm>
            <a:custGeom>
              <a:avLst/>
              <a:gdLst/>
              <a:ahLst/>
              <a:cxnLst/>
              <a:rect l="l" t="t" r="r" b="b"/>
              <a:pathLst>
                <a:path w="2125345" h="237489">
                  <a:moveTo>
                    <a:pt x="0" y="118533"/>
                  </a:moveTo>
                  <a:lnTo>
                    <a:pt x="44988" y="84299"/>
                  </a:lnTo>
                  <a:lnTo>
                    <a:pt x="98757" y="68562"/>
                  </a:lnTo>
                  <a:lnTo>
                    <a:pt x="171186" y="53990"/>
                  </a:lnTo>
                  <a:lnTo>
                    <a:pt x="213883" y="47198"/>
                  </a:lnTo>
                  <a:lnTo>
                    <a:pt x="260629" y="40766"/>
                  </a:lnTo>
                  <a:lnTo>
                    <a:pt x="311218" y="34717"/>
                  </a:lnTo>
                  <a:lnTo>
                    <a:pt x="365444" y="29074"/>
                  </a:lnTo>
                  <a:lnTo>
                    <a:pt x="423103" y="23859"/>
                  </a:lnTo>
                  <a:lnTo>
                    <a:pt x="483988" y="19096"/>
                  </a:lnTo>
                  <a:lnTo>
                    <a:pt x="547893" y="14807"/>
                  </a:lnTo>
                  <a:lnTo>
                    <a:pt x="614615" y="11016"/>
                  </a:lnTo>
                  <a:lnTo>
                    <a:pt x="683947" y="7746"/>
                  </a:lnTo>
                  <a:lnTo>
                    <a:pt x="755683" y="5018"/>
                  </a:lnTo>
                  <a:lnTo>
                    <a:pt x="829619" y="2857"/>
                  </a:lnTo>
                  <a:lnTo>
                    <a:pt x="905548" y="1285"/>
                  </a:lnTo>
                  <a:lnTo>
                    <a:pt x="983266" y="325"/>
                  </a:lnTo>
                  <a:lnTo>
                    <a:pt x="1062567" y="0"/>
                  </a:lnTo>
                  <a:lnTo>
                    <a:pt x="1141867" y="325"/>
                  </a:lnTo>
                  <a:lnTo>
                    <a:pt x="1219585" y="1285"/>
                  </a:lnTo>
                  <a:lnTo>
                    <a:pt x="1295514" y="2857"/>
                  </a:lnTo>
                  <a:lnTo>
                    <a:pt x="1369450" y="5018"/>
                  </a:lnTo>
                  <a:lnTo>
                    <a:pt x="1441186" y="7746"/>
                  </a:lnTo>
                  <a:lnTo>
                    <a:pt x="1510518" y="11016"/>
                  </a:lnTo>
                  <a:lnTo>
                    <a:pt x="1577239" y="14807"/>
                  </a:lnTo>
                  <a:lnTo>
                    <a:pt x="1641145" y="19096"/>
                  </a:lnTo>
                  <a:lnTo>
                    <a:pt x="1702030" y="23859"/>
                  </a:lnTo>
                  <a:lnTo>
                    <a:pt x="1759688" y="29074"/>
                  </a:lnTo>
                  <a:lnTo>
                    <a:pt x="1813914" y="34717"/>
                  </a:lnTo>
                  <a:lnTo>
                    <a:pt x="1864503" y="40766"/>
                  </a:lnTo>
                  <a:lnTo>
                    <a:pt x="1911249" y="47198"/>
                  </a:lnTo>
                  <a:lnTo>
                    <a:pt x="1953947" y="53990"/>
                  </a:lnTo>
                  <a:lnTo>
                    <a:pt x="1992390" y="61119"/>
                  </a:lnTo>
                  <a:lnTo>
                    <a:pt x="2055695" y="76296"/>
                  </a:lnTo>
                  <a:lnTo>
                    <a:pt x="2099519" y="92547"/>
                  </a:lnTo>
                  <a:lnTo>
                    <a:pt x="2125133" y="118533"/>
                  </a:lnTo>
                  <a:lnTo>
                    <a:pt x="2122218" y="127379"/>
                  </a:lnTo>
                  <a:lnTo>
                    <a:pt x="2080145" y="152767"/>
                  </a:lnTo>
                  <a:lnTo>
                    <a:pt x="2026375" y="168504"/>
                  </a:lnTo>
                  <a:lnTo>
                    <a:pt x="1953947" y="183076"/>
                  </a:lnTo>
                  <a:lnTo>
                    <a:pt x="1911249" y="189868"/>
                  </a:lnTo>
                  <a:lnTo>
                    <a:pt x="1864503" y="196300"/>
                  </a:lnTo>
                  <a:lnTo>
                    <a:pt x="1813914" y="202349"/>
                  </a:lnTo>
                  <a:lnTo>
                    <a:pt x="1759688" y="207992"/>
                  </a:lnTo>
                  <a:lnTo>
                    <a:pt x="1702030" y="213207"/>
                  </a:lnTo>
                  <a:lnTo>
                    <a:pt x="1641145" y="217970"/>
                  </a:lnTo>
                  <a:lnTo>
                    <a:pt x="1577239" y="222259"/>
                  </a:lnTo>
                  <a:lnTo>
                    <a:pt x="1510518" y="226050"/>
                  </a:lnTo>
                  <a:lnTo>
                    <a:pt x="1441186" y="229320"/>
                  </a:lnTo>
                  <a:lnTo>
                    <a:pt x="1369450" y="232048"/>
                  </a:lnTo>
                  <a:lnTo>
                    <a:pt x="1295514" y="234209"/>
                  </a:lnTo>
                  <a:lnTo>
                    <a:pt x="1219585" y="235781"/>
                  </a:lnTo>
                  <a:lnTo>
                    <a:pt x="1141867" y="236741"/>
                  </a:lnTo>
                  <a:lnTo>
                    <a:pt x="1062567" y="237067"/>
                  </a:lnTo>
                  <a:lnTo>
                    <a:pt x="983266" y="236741"/>
                  </a:lnTo>
                  <a:lnTo>
                    <a:pt x="905548" y="235781"/>
                  </a:lnTo>
                  <a:lnTo>
                    <a:pt x="829619" y="234209"/>
                  </a:lnTo>
                  <a:lnTo>
                    <a:pt x="755683" y="232048"/>
                  </a:lnTo>
                  <a:lnTo>
                    <a:pt x="683947" y="229320"/>
                  </a:lnTo>
                  <a:lnTo>
                    <a:pt x="614615" y="226050"/>
                  </a:lnTo>
                  <a:lnTo>
                    <a:pt x="547893" y="222259"/>
                  </a:lnTo>
                  <a:lnTo>
                    <a:pt x="483988" y="217970"/>
                  </a:lnTo>
                  <a:lnTo>
                    <a:pt x="423103" y="213207"/>
                  </a:lnTo>
                  <a:lnTo>
                    <a:pt x="365444" y="207992"/>
                  </a:lnTo>
                  <a:lnTo>
                    <a:pt x="311218" y="202349"/>
                  </a:lnTo>
                  <a:lnTo>
                    <a:pt x="260629" y="196300"/>
                  </a:lnTo>
                  <a:lnTo>
                    <a:pt x="213883" y="189868"/>
                  </a:lnTo>
                  <a:lnTo>
                    <a:pt x="171186" y="183076"/>
                  </a:lnTo>
                  <a:lnTo>
                    <a:pt x="132742" y="175947"/>
                  </a:lnTo>
                  <a:lnTo>
                    <a:pt x="69437" y="160769"/>
                  </a:lnTo>
                  <a:lnTo>
                    <a:pt x="25613" y="144519"/>
                  </a:lnTo>
                  <a:lnTo>
                    <a:pt x="0" y="118533"/>
                  </a:lnTo>
                  <a:close/>
                </a:path>
              </a:pathLst>
            </a:custGeom>
            <a:ln w="12700">
              <a:solidFill>
                <a:srgbClr val="C00000"/>
              </a:solidFill>
            </a:ln>
          </p:spPr>
          <p:txBody>
            <a:bodyPr wrap="square" lIns="0" tIns="0" rIns="0" bIns="0" rtlCol="0"/>
            <a:lstStyle/>
            <a:p>
              <a:endParaRPr/>
            </a:p>
          </p:txBody>
        </p:sp>
      </p:grpSp>
      <p:sp>
        <p:nvSpPr>
          <p:cNvPr id="7" name="object 7"/>
          <p:cNvSpPr/>
          <p:nvPr/>
        </p:nvSpPr>
        <p:spPr>
          <a:xfrm>
            <a:off x="184144" y="3793065"/>
            <a:ext cx="1187450" cy="1253490"/>
          </a:xfrm>
          <a:custGeom>
            <a:avLst/>
            <a:gdLst/>
            <a:ahLst/>
            <a:cxnLst/>
            <a:rect l="l" t="t" r="r" b="b"/>
            <a:pathLst>
              <a:path w="1187450" h="1253489">
                <a:moveTo>
                  <a:pt x="593728" y="0"/>
                </a:moveTo>
                <a:lnTo>
                  <a:pt x="593728" y="313267"/>
                </a:lnTo>
                <a:lnTo>
                  <a:pt x="0" y="313267"/>
                </a:lnTo>
                <a:lnTo>
                  <a:pt x="0" y="939801"/>
                </a:lnTo>
                <a:lnTo>
                  <a:pt x="593728" y="939801"/>
                </a:lnTo>
                <a:lnTo>
                  <a:pt x="593728" y="1253068"/>
                </a:lnTo>
                <a:lnTo>
                  <a:pt x="1187455" y="626534"/>
                </a:lnTo>
                <a:lnTo>
                  <a:pt x="593728" y="0"/>
                </a:lnTo>
                <a:close/>
              </a:path>
            </a:pathLst>
          </a:custGeom>
          <a:solidFill>
            <a:srgbClr val="C00000"/>
          </a:solidFill>
        </p:spPr>
        <p:txBody>
          <a:bodyPr wrap="square" lIns="0" tIns="0" rIns="0" bIns="0" rtlCol="0"/>
          <a:lstStyle/>
          <a:p>
            <a:endParaRPr/>
          </a:p>
        </p:txBody>
      </p:sp>
      <p:sp>
        <p:nvSpPr>
          <p:cNvPr id="8" name="object 8"/>
          <p:cNvSpPr txBox="1">
            <a:spLocks noGrp="1"/>
          </p:cNvSpPr>
          <p:nvPr>
            <p:ph type="title"/>
          </p:nvPr>
        </p:nvSpPr>
        <p:spPr>
          <a:xfrm>
            <a:off x="78741" y="1069340"/>
            <a:ext cx="2332990" cy="683260"/>
          </a:xfrm>
          <a:prstGeom prst="rect">
            <a:avLst/>
          </a:prstGeom>
        </p:spPr>
        <p:txBody>
          <a:bodyPr vert="horz" wrap="square" lIns="0" tIns="12700" rIns="0" bIns="0" rtlCol="0">
            <a:spAutoFit/>
          </a:bodyPr>
          <a:lstStyle/>
          <a:p>
            <a:pPr marL="12700">
              <a:lnSpc>
                <a:spcPct val="100000"/>
              </a:lnSpc>
              <a:spcBef>
                <a:spcPts val="100"/>
              </a:spcBef>
            </a:pPr>
            <a:r>
              <a:rPr sz="2400" spc="-10" dirty="0">
                <a:latin typeface="Calibri"/>
                <a:cs typeface="Calibri"/>
              </a:rPr>
              <a:t>Perjalanan</a:t>
            </a:r>
            <a:r>
              <a:rPr sz="2400" spc="-40" dirty="0">
                <a:latin typeface="Calibri"/>
                <a:cs typeface="Calibri"/>
              </a:rPr>
              <a:t> </a:t>
            </a:r>
            <a:r>
              <a:rPr sz="2400" spc="-5" dirty="0">
                <a:latin typeface="Calibri"/>
                <a:cs typeface="Calibri"/>
              </a:rPr>
              <a:t>dengue</a:t>
            </a:r>
            <a:endParaRPr sz="2400">
              <a:latin typeface="Calibri"/>
              <a:cs typeface="Calibri"/>
            </a:endParaRPr>
          </a:p>
          <a:p>
            <a:pPr marL="12700">
              <a:lnSpc>
                <a:spcPct val="100000"/>
              </a:lnSpc>
              <a:spcBef>
                <a:spcPts val="20"/>
              </a:spcBef>
            </a:pPr>
            <a:r>
              <a:rPr sz="1900" spc="-15" dirty="0">
                <a:latin typeface="Calibri"/>
                <a:cs typeface="Calibri"/>
              </a:rPr>
              <a:t>(dalam</a:t>
            </a:r>
            <a:r>
              <a:rPr sz="1900" spc="-65" dirty="0">
                <a:latin typeface="Calibri"/>
                <a:cs typeface="Calibri"/>
              </a:rPr>
              <a:t> </a:t>
            </a:r>
            <a:r>
              <a:rPr sz="1900" dirty="0">
                <a:latin typeface="Calibri"/>
                <a:cs typeface="Calibri"/>
              </a:rPr>
              <a:t>1</a:t>
            </a:r>
            <a:r>
              <a:rPr sz="1900" spc="-40" dirty="0">
                <a:latin typeface="Calibri"/>
                <a:cs typeface="Calibri"/>
              </a:rPr>
              <a:t> </a:t>
            </a:r>
            <a:r>
              <a:rPr sz="1900" spc="-20" dirty="0">
                <a:latin typeface="Calibri"/>
                <a:cs typeface="Calibri"/>
              </a:rPr>
              <a:t>minggu):</a:t>
            </a:r>
            <a:endParaRPr sz="19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5817" y="139700"/>
            <a:ext cx="7998459" cy="574040"/>
          </a:xfrm>
          <a:prstGeom prst="rect">
            <a:avLst/>
          </a:prstGeom>
        </p:spPr>
        <p:txBody>
          <a:bodyPr vert="horz" wrap="square" lIns="0" tIns="12700" rIns="0" bIns="0" rtlCol="0">
            <a:spAutoFit/>
          </a:bodyPr>
          <a:lstStyle/>
          <a:p>
            <a:pPr marL="12700">
              <a:lnSpc>
                <a:spcPct val="100000"/>
              </a:lnSpc>
              <a:spcBef>
                <a:spcPts val="100"/>
              </a:spcBef>
            </a:pPr>
            <a:r>
              <a:rPr sz="3600" b="1" spc="-15" dirty="0">
                <a:solidFill>
                  <a:srgbClr val="C00000"/>
                </a:solidFill>
                <a:latin typeface="Calibri"/>
                <a:cs typeface="Calibri"/>
              </a:rPr>
              <a:t>Perubahan</a:t>
            </a:r>
            <a:r>
              <a:rPr sz="3600" b="1" spc="-10" dirty="0">
                <a:solidFill>
                  <a:srgbClr val="C00000"/>
                </a:solidFill>
                <a:latin typeface="Calibri"/>
                <a:cs typeface="Calibri"/>
              </a:rPr>
              <a:t> </a:t>
            </a:r>
            <a:r>
              <a:rPr sz="3600" b="1" spc="-5" dirty="0">
                <a:solidFill>
                  <a:srgbClr val="C00000"/>
                </a:solidFill>
                <a:latin typeface="Calibri"/>
                <a:cs typeface="Calibri"/>
              </a:rPr>
              <a:t>dari</a:t>
            </a:r>
            <a:r>
              <a:rPr sz="3600" b="1" spc="-10" dirty="0">
                <a:solidFill>
                  <a:srgbClr val="C00000"/>
                </a:solidFill>
                <a:latin typeface="Calibri"/>
                <a:cs typeface="Calibri"/>
              </a:rPr>
              <a:t> </a:t>
            </a:r>
            <a:r>
              <a:rPr sz="3600" b="1" spc="-35" dirty="0">
                <a:solidFill>
                  <a:srgbClr val="C00000"/>
                </a:solidFill>
                <a:latin typeface="Calibri"/>
                <a:cs typeface="Calibri"/>
              </a:rPr>
              <a:t>Fase</a:t>
            </a:r>
            <a:r>
              <a:rPr sz="3600" b="1" spc="-10" dirty="0">
                <a:solidFill>
                  <a:srgbClr val="C00000"/>
                </a:solidFill>
                <a:latin typeface="Calibri"/>
                <a:cs typeface="Calibri"/>
              </a:rPr>
              <a:t> Demam</a:t>
            </a:r>
            <a:r>
              <a:rPr sz="3600" b="1" spc="-15" dirty="0">
                <a:solidFill>
                  <a:srgbClr val="C00000"/>
                </a:solidFill>
                <a:latin typeface="Calibri"/>
                <a:cs typeface="Calibri"/>
              </a:rPr>
              <a:t> </a:t>
            </a:r>
            <a:r>
              <a:rPr sz="3600" b="1" spc="-55" dirty="0">
                <a:solidFill>
                  <a:srgbClr val="C00000"/>
                </a:solidFill>
                <a:latin typeface="Calibri"/>
                <a:cs typeface="Calibri"/>
              </a:rPr>
              <a:t>ke</a:t>
            </a:r>
            <a:r>
              <a:rPr sz="3600" b="1" spc="-15" dirty="0">
                <a:solidFill>
                  <a:srgbClr val="C00000"/>
                </a:solidFill>
                <a:latin typeface="Calibri"/>
                <a:cs typeface="Calibri"/>
              </a:rPr>
              <a:t> </a:t>
            </a:r>
            <a:r>
              <a:rPr sz="3600" b="1" spc="-35" dirty="0">
                <a:solidFill>
                  <a:srgbClr val="C00000"/>
                </a:solidFill>
                <a:latin typeface="Calibri"/>
                <a:cs typeface="Calibri"/>
              </a:rPr>
              <a:t>Fase</a:t>
            </a:r>
            <a:r>
              <a:rPr sz="3600" b="1" spc="-10" dirty="0">
                <a:solidFill>
                  <a:srgbClr val="C00000"/>
                </a:solidFill>
                <a:latin typeface="Calibri"/>
                <a:cs typeface="Calibri"/>
              </a:rPr>
              <a:t> </a:t>
            </a:r>
            <a:r>
              <a:rPr sz="3600" b="1" spc="-15" dirty="0">
                <a:solidFill>
                  <a:srgbClr val="C00000"/>
                </a:solidFill>
                <a:latin typeface="Calibri"/>
                <a:cs typeface="Calibri"/>
              </a:rPr>
              <a:t>Kritis</a:t>
            </a:r>
            <a:endParaRPr sz="3600">
              <a:latin typeface="Calibri"/>
              <a:cs typeface="Calibri"/>
            </a:endParaRPr>
          </a:p>
        </p:txBody>
      </p:sp>
      <p:sp>
        <p:nvSpPr>
          <p:cNvPr id="3" name="object 3"/>
          <p:cNvSpPr txBox="1"/>
          <p:nvPr/>
        </p:nvSpPr>
        <p:spPr>
          <a:xfrm>
            <a:off x="10423652" y="6646164"/>
            <a:ext cx="191770" cy="238760"/>
          </a:xfrm>
          <a:prstGeom prst="rect">
            <a:avLst/>
          </a:prstGeom>
        </p:spPr>
        <p:txBody>
          <a:bodyPr vert="horz" wrap="square" lIns="0" tIns="12700" rIns="0" bIns="0" rtlCol="0">
            <a:spAutoFit/>
          </a:bodyPr>
          <a:lstStyle/>
          <a:p>
            <a:pPr marL="12700">
              <a:lnSpc>
                <a:spcPct val="100000"/>
              </a:lnSpc>
              <a:spcBef>
                <a:spcPts val="100"/>
              </a:spcBef>
            </a:pPr>
            <a:r>
              <a:rPr sz="1400" spc="-60" dirty="0">
                <a:solidFill>
                  <a:srgbClr val="898989"/>
                </a:solidFill>
                <a:latin typeface="Calibri"/>
                <a:cs typeface="Calibri"/>
              </a:rPr>
              <a:t>19</a:t>
            </a:r>
            <a:endParaRPr sz="1400">
              <a:latin typeface="Calibri"/>
              <a:cs typeface="Calibri"/>
            </a:endParaRPr>
          </a:p>
        </p:txBody>
      </p:sp>
      <p:sp>
        <p:nvSpPr>
          <p:cNvPr id="4" name="object 4"/>
          <p:cNvSpPr txBox="1"/>
          <p:nvPr/>
        </p:nvSpPr>
        <p:spPr>
          <a:xfrm>
            <a:off x="2100629" y="807719"/>
            <a:ext cx="7495540" cy="1562100"/>
          </a:xfrm>
          <a:prstGeom prst="rect">
            <a:avLst/>
          </a:prstGeom>
        </p:spPr>
        <p:txBody>
          <a:bodyPr vert="horz" wrap="square" lIns="0" tIns="43180" rIns="0" bIns="0" rtlCol="0">
            <a:spAutoFit/>
          </a:bodyPr>
          <a:lstStyle/>
          <a:p>
            <a:pPr marL="355600" indent="-342900">
              <a:lnSpc>
                <a:spcPct val="100000"/>
              </a:lnSpc>
              <a:spcBef>
                <a:spcPts val="340"/>
              </a:spcBef>
              <a:buFont typeface="Arial MT"/>
              <a:buChar char="•"/>
              <a:tabLst>
                <a:tab pos="354965" algn="l"/>
                <a:tab pos="355600" algn="l"/>
              </a:tabLst>
            </a:pPr>
            <a:r>
              <a:rPr sz="2300" spc="-15" dirty="0">
                <a:latin typeface="Calibri Light"/>
                <a:cs typeface="Calibri Light"/>
              </a:rPr>
              <a:t>Biasanya</a:t>
            </a:r>
            <a:r>
              <a:rPr sz="2300" spc="10" dirty="0">
                <a:latin typeface="Calibri Light"/>
                <a:cs typeface="Calibri Light"/>
              </a:rPr>
              <a:t> </a:t>
            </a:r>
            <a:r>
              <a:rPr sz="2300" spc="-10" dirty="0">
                <a:latin typeface="Calibri Light"/>
                <a:cs typeface="Calibri Light"/>
              </a:rPr>
              <a:t>terjadi</a:t>
            </a:r>
            <a:r>
              <a:rPr sz="2300" spc="15" dirty="0">
                <a:latin typeface="Calibri Light"/>
                <a:cs typeface="Calibri Light"/>
              </a:rPr>
              <a:t> </a:t>
            </a:r>
            <a:r>
              <a:rPr sz="2300" dirty="0">
                <a:latin typeface="Calibri Light"/>
                <a:cs typeface="Calibri Light"/>
              </a:rPr>
              <a:t>pada</a:t>
            </a:r>
            <a:r>
              <a:rPr sz="2300" spc="10" dirty="0">
                <a:latin typeface="Calibri Light"/>
                <a:cs typeface="Calibri Light"/>
              </a:rPr>
              <a:t> </a:t>
            </a:r>
            <a:r>
              <a:rPr sz="2300" spc="-5" dirty="0">
                <a:latin typeface="Calibri Light"/>
                <a:cs typeface="Calibri Light"/>
              </a:rPr>
              <a:t>hari</a:t>
            </a:r>
            <a:r>
              <a:rPr sz="2300" spc="15" dirty="0">
                <a:latin typeface="Calibri Light"/>
                <a:cs typeface="Calibri Light"/>
              </a:rPr>
              <a:t> </a:t>
            </a:r>
            <a:r>
              <a:rPr sz="2300" spc="-25" dirty="0">
                <a:latin typeface="Calibri Light"/>
                <a:cs typeface="Calibri Light"/>
              </a:rPr>
              <a:t>ke-4</a:t>
            </a:r>
            <a:r>
              <a:rPr sz="2300" dirty="0">
                <a:latin typeface="Calibri Light"/>
                <a:cs typeface="Calibri Light"/>
              </a:rPr>
              <a:t> </a:t>
            </a:r>
            <a:r>
              <a:rPr sz="2300" spc="-10" dirty="0">
                <a:latin typeface="Calibri Light"/>
                <a:cs typeface="Calibri Light"/>
              </a:rPr>
              <a:t>hingga</a:t>
            </a:r>
            <a:r>
              <a:rPr sz="2300" spc="10" dirty="0">
                <a:latin typeface="Calibri Light"/>
                <a:cs typeface="Calibri Light"/>
              </a:rPr>
              <a:t> </a:t>
            </a:r>
            <a:r>
              <a:rPr sz="2300" spc="-25" dirty="0">
                <a:latin typeface="Calibri Light"/>
                <a:cs typeface="Calibri Light"/>
              </a:rPr>
              <a:t>ke-7</a:t>
            </a:r>
            <a:endParaRPr sz="2300">
              <a:latin typeface="Calibri Light"/>
              <a:cs typeface="Calibri Light"/>
            </a:endParaRPr>
          </a:p>
          <a:p>
            <a:pPr marL="355600" marR="5080" indent="-342900">
              <a:lnSpc>
                <a:spcPct val="108700"/>
              </a:lnSpc>
              <a:buFont typeface="Arial MT"/>
              <a:buChar char="•"/>
              <a:tabLst>
                <a:tab pos="354965" algn="l"/>
                <a:tab pos="355600" algn="l"/>
              </a:tabLst>
            </a:pPr>
            <a:r>
              <a:rPr sz="2300" spc="-5" dirty="0">
                <a:latin typeface="Calibri Light"/>
                <a:cs typeface="Calibri Light"/>
              </a:rPr>
              <a:t>Bisa</a:t>
            </a:r>
            <a:r>
              <a:rPr sz="2300" spc="5" dirty="0">
                <a:latin typeface="Calibri Light"/>
                <a:cs typeface="Calibri Light"/>
              </a:rPr>
              <a:t> </a:t>
            </a:r>
            <a:r>
              <a:rPr sz="2300" dirty="0">
                <a:latin typeface="Calibri Light"/>
                <a:cs typeface="Calibri Light"/>
              </a:rPr>
              <a:t>muncul</a:t>
            </a:r>
            <a:r>
              <a:rPr sz="2300" spc="5" dirty="0">
                <a:latin typeface="Calibri Light"/>
                <a:cs typeface="Calibri Light"/>
              </a:rPr>
              <a:t> </a:t>
            </a:r>
            <a:r>
              <a:rPr sz="2300" dirty="0">
                <a:latin typeface="Calibri Light"/>
                <a:cs typeface="Calibri Light"/>
              </a:rPr>
              <a:t>lebih</a:t>
            </a:r>
            <a:r>
              <a:rPr sz="2300" spc="5" dirty="0">
                <a:latin typeface="Calibri Light"/>
                <a:cs typeface="Calibri Light"/>
              </a:rPr>
              <a:t> </a:t>
            </a:r>
            <a:r>
              <a:rPr sz="2300" spc="-10" dirty="0">
                <a:latin typeface="Calibri Light"/>
                <a:cs typeface="Calibri Light"/>
              </a:rPr>
              <a:t>awal</a:t>
            </a:r>
            <a:r>
              <a:rPr sz="2300" spc="5" dirty="0">
                <a:latin typeface="Calibri Light"/>
                <a:cs typeface="Calibri Light"/>
              </a:rPr>
              <a:t> </a:t>
            </a:r>
            <a:r>
              <a:rPr sz="2300" dirty="0">
                <a:latin typeface="Calibri Light"/>
                <a:cs typeface="Calibri Light"/>
              </a:rPr>
              <a:t>pada</a:t>
            </a:r>
            <a:r>
              <a:rPr sz="2300" spc="5" dirty="0">
                <a:latin typeface="Calibri Light"/>
                <a:cs typeface="Calibri Light"/>
              </a:rPr>
              <a:t> </a:t>
            </a:r>
            <a:r>
              <a:rPr sz="2300" spc="-5" dirty="0">
                <a:latin typeface="Calibri Light"/>
                <a:cs typeface="Calibri Light"/>
              </a:rPr>
              <a:t>hari</a:t>
            </a:r>
            <a:r>
              <a:rPr sz="2300" spc="5" dirty="0">
                <a:latin typeface="Calibri Light"/>
                <a:cs typeface="Calibri Light"/>
              </a:rPr>
              <a:t> </a:t>
            </a:r>
            <a:r>
              <a:rPr sz="2300" spc="-5" dirty="0">
                <a:latin typeface="Calibri Light"/>
                <a:cs typeface="Calibri Light"/>
              </a:rPr>
              <a:t>sakit</a:t>
            </a:r>
            <a:r>
              <a:rPr sz="2300" spc="-10" dirty="0">
                <a:latin typeface="Calibri Light"/>
                <a:cs typeface="Calibri Light"/>
              </a:rPr>
              <a:t> </a:t>
            </a:r>
            <a:r>
              <a:rPr sz="2300" spc="-20" dirty="0">
                <a:latin typeface="Calibri Light"/>
                <a:cs typeface="Calibri Light"/>
              </a:rPr>
              <a:t>ke-3</a:t>
            </a:r>
            <a:r>
              <a:rPr sz="2300" dirty="0">
                <a:latin typeface="Calibri Light"/>
                <a:cs typeface="Calibri Light"/>
              </a:rPr>
              <a:t> </a:t>
            </a:r>
            <a:r>
              <a:rPr sz="2300" spc="-15" dirty="0">
                <a:latin typeface="Calibri Light"/>
                <a:cs typeface="Calibri Light"/>
              </a:rPr>
              <a:t>atau</a:t>
            </a:r>
            <a:r>
              <a:rPr sz="2300" dirty="0">
                <a:latin typeface="Calibri Light"/>
                <a:cs typeface="Calibri Light"/>
              </a:rPr>
              <a:t> lebih </a:t>
            </a:r>
            <a:r>
              <a:rPr sz="2300" spc="-5" dirty="0">
                <a:latin typeface="Calibri Light"/>
                <a:cs typeface="Calibri Light"/>
              </a:rPr>
              <a:t>lambat </a:t>
            </a:r>
            <a:r>
              <a:rPr sz="2300" spc="-505" dirty="0">
                <a:latin typeface="Calibri Light"/>
                <a:cs typeface="Calibri Light"/>
              </a:rPr>
              <a:t> </a:t>
            </a:r>
            <a:r>
              <a:rPr sz="2300" dirty="0">
                <a:latin typeface="Calibri Light"/>
                <a:cs typeface="Calibri Light"/>
              </a:rPr>
              <a:t>pada</a:t>
            </a:r>
            <a:r>
              <a:rPr sz="2300" spc="5" dirty="0">
                <a:latin typeface="Calibri Light"/>
                <a:cs typeface="Calibri Light"/>
              </a:rPr>
              <a:t> </a:t>
            </a:r>
            <a:r>
              <a:rPr sz="2300" dirty="0">
                <a:latin typeface="Calibri Light"/>
                <a:cs typeface="Calibri Light"/>
              </a:rPr>
              <a:t>hari</a:t>
            </a:r>
            <a:r>
              <a:rPr sz="2300" spc="10" dirty="0">
                <a:latin typeface="Calibri Light"/>
                <a:cs typeface="Calibri Light"/>
              </a:rPr>
              <a:t> </a:t>
            </a:r>
            <a:r>
              <a:rPr sz="2300" spc="-5" dirty="0">
                <a:latin typeface="Calibri Light"/>
                <a:cs typeface="Calibri Light"/>
              </a:rPr>
              <a:t>sakit </a:t>
            </a:r>
            <a:r>
              <a:rPr sz="2300" spc="-25" dirty="0">
                <a:latin typeface="Calibri Light"/>
                <a:cs typeface="Calibri Light"/>
              </a:rPr>
              <a:t>ke-7</a:t>
            </a:r>
            <a:r>
              <a:rPr sz="2300" dirty="0">
                <a:latin typeface="Calibri Light"/>
                <a:cs typeface="Calibri Light"/>
              </a:rPr>
              <a:t> </a:t>
            </a:r>
            <a:r>
              <a:rPr sz="2300" spc="-15" dirty="0">
                <a:latin typeface="Calibri Light"/>
                <a:cs typeface="Calibri Light"/>
              </a:rPr>
              <a:t>atau</a:t>
            </a:r>
            <a:r>
              <a:rPr sz="2300" spc="5" dirty="0">
                <a:latin typeface="Calibri Light"/>
                <a:cs typeface="Calibri Light"/>
              </a:rPr>
              <a:t> </a:t>
            </a:r>
            <a:r>
              <a:rPr sz="2300" spc="-25" dirty="0">
                <a:latin typeface="Calibri Light"/>
                <a:cs typeface="Calibri Light"/>
              </a:rPr>
              <a:t>ke-8</a:t>
            </a:r>
            <a:endParaRPr sz="2300">
              <a:latin typeface="Calibri Light"/>
              <a:cs typeface="Calibri Light"/>
            </a:endParaRPr>
          </a:p>
          <a:p>
            <a:pPr marL="355600" indent="-342900">
              <a:lnSpc>
                <a:spcPct val="100000"/>
              </a:lnSpc>
              <a:spcBef>
                <a:spcPts val="335"/>
              </a:spcBef>
              <a:buFont typeface="Arial MT"/>
              <a:buChar char="•"/>
              <a:tabLst>
                <a:tab pos="354965" algn="l"/>
                <a:tab pos="355600" algn="l"/>
              </a:tabLst>
            </a:pPr>
            <a:r>
              <a:rPr sz="2300" spc="-15" dirty="0">
                <a:latin typeface="Calibri Light"/>
                <a:cs typeface="Calibri Light"/>
              </a:rPr>
              <a:t>Bertepatan</a:t>
            </a:r>
            <a:r>
              <a:rPr sz="2300" spc="10" dirty="0">
                <a:latin typeface="Calibri Light"/>
                <a:cs typeface="Calibri Light"/>
              </a:rPr>
              <a:t> </a:t>
            </a:r>
            <a:r>
              <a:rPr sz="2300" spc="-10" dirty="0">
                <a:latin typeface="Calibri Light"/>
                <a:cs typeface="Calibri Light"/>
              </a:rPr>
              <a:t>dengan</a:t>
            </a:r>
            <a:r>
              <a:rPr sz="2300" spc="15" dirty="0">
                <a:latin typeface="Calibri Light"/>
                <a:cs typeface="Calibri Light"/>
              </a:rPr>
              <a:t> </a:t>
            </a:r>
            <a:r>
              <a:rPr sz="2300" spc="-15" dirty="0">
                <a:latin typeface="Calibri Light"/>
                <a:cs typeface="Calibri Light"/>
              </a:rPr>
              <a:t>terjadinya</a:t>
            </a:r>
            <a:r>
              <a:rPr sz="2300" spc="10" dirty="0">
                <a:latin typeface="Calibri Light"/>
                <a:cs typeface="Calibri Light"/>
              </a:rPr>
              <a:t> </a:t>
            </a:r>
            <a:r>
              <a:rPr sz="2300" i="1" spc="-15" dirty="0">
                <a:latin typeface="Calibri Light"/>
                <a:cs typeface="Calibri Light"/>
              </a:rPr>
              <a:t>defervescence</a:t>
            </a:r>
            <a:endParaRPr sz="2300">
              <a:latin typeface="Calibri Light"/>
              <a:cs typeface="Calibri Light"/>
            </a:endParaRPr>
          </a:p>
        </p:txBody>
      </p:sp>
      <p:sp>
        <p:nvSpPr>
          <p:cNvPr id="5" name="object 5"/>
          <p:cNvSpPr txBox="1"/>
          <p:nvPr/>
        </p:nvSpPr>
        <p:spPr>
          <a:xfrm>
            <a:off x="2063751" y="3795754"/>
            <a:ext cx="3961129" cy="2681605"/>
          </a:xfrm>
          <a:prstGeom prst="rect">
            <a:avLst/>
          </a:prstGeom>
          <a:solidFill>
            <a:srgbClr val="F1DCDB"/>
          </a:solidFill>
        </p:spPr>
        <p:txBody>
          <a:bodyPr vert="horz" wrap="square" lIns="0" tIns="44450" rIns="0" bIns="0" rtlCol="0">
            <a:spAutoFit/>
          </a:bodyPr>
          <a:lstStyle/>
          <a:p>
            <a:pPr marL="100330">
              <a:lnSpc>
                <a:spcPct val="100000"/>
              </a:lnSpc>
              <a:spcBef>
                <a:spcPts val="350"/>
              </a:spcBef>
            </a:pPr>
            <a:r>
              <a:rPr sz="2400" b="1" i="1" spc="-20" dirty="0">
                <a:latin typeface="Calibri"/>
                <a:cs typeface="Calibri"/>
              </a:rPr>
              <a:t>Warning</a:t>
            </a:r>
            <a:r>
              <a:rPr sz="2400" b="1" i="1" spc="-50" dirty="0">
                <a:latin typeface="Calibri"/>
                <a:cs typeface="Calibri"/>
              </a:rPr>
              <a:t> </a:t>
            </a:r>
            <a:r>
              <a:rPr sz="2400" b="1" i="1" spc="-10" dirty="0">
                <a:latin typeface="Calibri"/>
                <a:cs typeface="Calibri"/>
              </a:rPr>
              <a:t>signs</a:t>
            </a:r>
            <a:r>
              <a:rPr sz="2400" b="1" i="1" spc="-35" dirty="0">
                <a:latin typeface="Calibri"/>
                <a:cs typeface="Calibri"/>
              </a:rPr>
              <a:t> </a:t>
            </a:r>
            <a:r>
              <a:rPr sz="2400" b="1" spc="-10" dirty="0">
                <a:latin typeface="Calibri"/>
                <a:cs typeface="Calibri"/>
              </a:rPr>
              <a:t>klinis</a:t>
            </a:r>
            <a:endParaRPr sz="2400">
              <a:latin typeface="Calibri"/>
              <a:cs typeface="Calibri"/>
            </a:endParaRPr>
          </a:p>
          <a:p>
            <a:pPr marL="548640" indent="-457834">
              <a:lnSpc>
                <a:spcPct val="100000"/>
              </a:lnSpc>
              <a:spcBef>
                <a:spcPts val="225"/>
              </a:spcBef>
              <a:buSzPct val="90909"/>
              <a:buAutoNum type="arabicPeriod"/>
              <a:tabLst>
                <a:tab pos="548005" algn="l"/>
                <a:tab pos="548640" algn="l"/>
              </a:tabLst>
            </a:pPr>
            <a:r>
              <a:rPr sz="2200" spc="-15" dirty="0">
                <a:latin typeface="Calibri"/>
                <a:cs typeface="Calibri"/>
              </a:rPr>
              <a:t>Nyeri</a:t>
            </a:r>
            <a:r>
              <a:rPr sz="2200" spc="-45" dirty="0">
                <a:latin typeface="Calibri"/>
                <a:cs typeface="Calibri"/>
              </a:rPr>
              <a:t> </a:t>
            </a:r>
            <a:r>
              <a:rPr sz="2200" spc="-15" dirty="0">
                <a:latin typeface="Calibri"/>
                <a:cs typeface="Calibri"/>
              </a:rPr>
              <a:t>abdomen</a:t>
            </a:r>
            <a:r>
              <a:rPr sz="2200" spc="-40" dirty="0">
                <a:latin typeface="Calibri"/>
                <a:cs typeface="Calibri"/>
              </a:rPr>
              <a:t> </a:t>
            </a:r>
            <a:r>
              <a:rPr sz="2200" spc="-20" dirty="0">
                <a:latin typeface="Calibri"/>
                <a:cs typeface="Calibri"/>
              </a:rPr>
              <a:t>hebat</a:t>
            </a:r>
            <a:endParaRPr sz="2200">
              <a:latin typeface="Calibri"/>
              <a:cs typeface="Calibri"/>
            </a:endParaRPr>
          </a:p>
          <a:p>
            <a:pPr marL="548640" indent="-457834">
              <a:lnSpc>
                <a:spcPct val="100000"/>
              </a:lnSpc>
              <a:spcBef>
                <a:spcPts val="360"/>
              </a:spcBef>
              <a:buSzPct val="90909"/>
              <a:buAutoNum type="arabicPeriod"/>
              <a:tabLst>
                <a:tab pos="548005" algn="l"/>
                <a:tab pos="548640" algn="l"/>
              </a:tabLst>
            </a:pPr>
            <a:r>
              <a:rPr sz="2200" spc="-20" dirty="0">
                <a:latin typeface="Calibri"/>
                <a:cs typeface="Calibri"/>
              </a:rPr>
              <a:t>Muntah</a:t>
            </a:r>
            <a:r>
              <a:rPr sz="2200" spc="-45" dirty="0">
                <a:latin typeface="Calibri"/>
                <a:cs typeface="Calibri"/>
              </a:rPr>
              <a:t> </a:t>
            </a:r>
            <a:r>
              <a:rPr sz="2200" spc="-20" dirty="0">
                <a:latin typeface="Calibri"/>
                <a:cs typeface="Calibri"/>
              </a:rPr>
              <a:t>persisten</a:t>
            </a:r>
            <a:endParaRPr sz="2200">
              <a:latin typeface="Calibri"/>
              <a:cs typeface="Calibri"/>
            </a:endParaRPr>
          </a:p>
          <a:p>
            <a:pPr marL="548640" indent="-457834">
              <a:lnSpc>
                <a:spcPct val="100000"/>
              </a:lnSpc>
              <a:spcBef>
                <a:spcPts val="265"/>
              </a:spcBef>
              <a:buSzPct val="90909"/>
              <a:buAutoNum type="arabicPeriod"/>
              <a:tabLst>
                <a:tab pos="548005" algn="l"/>
                <a:tab pos="548640" algn="l"/>
              </a:tabLst>
            </a:pPr>
            <a:r>
              <a:rPr sz="2200" spc="-20" dirty="0">
                <a:latin typeface="Calibri"/>
                <a:cs typeface="Calibri"/>
              </a:rPr>
              <a:t>Perdarahan</a:t>
            </a:r>
            <a:r>
              <a:rPr sz="2200" spc="-30" dirty="0">
                <a:latin typeface="Calibri"/>
                <a:cs typeface="Calibri"/>
              </a:rPr>
              <a:t> </a:t>
            </a:r>
            <a:r>
              <a:rPr sz="2200" spc="-15" dirty="0">
                <a:latin typeface="Calibri"/>
                <a:cs typeface="Calibri"/>
              </a:rPr>
              <a:t>mukosa</a:t>
            </a:r>
            <a:endParaRPr sz="2200">
              <a:latin typeface="Calibri"/>
              <a:cs typeface="Calibri"/>
            </a:endParaRPr>
          </a:p>
          <a:p>
            <a:pPr marL="548640" indent="-457834">
              <a:lnSpc>
                <a:spcPct val="100000"/>
              </a:lnSpc>
              <a:spcBef>
                <a:spcPts val="265"/>
              </a:spcBef>
              <a:buSzPct val="90909"/>
              <a:buAutoNum type="arabicPeriod"/>
              <a:tabLst>
                <a:tab pos="548005" algn="l"/>
                <a:tab pos="548640" algn="l"/>
              </a:tabLst>
            </a:pPr>
            <a:r>
              <a:rPr sz="2200" spc="-20" dirty="0">
                <a:latin typeface="Calibri"/>
                <a:cs typeface="Calibri"/>
              </a:rPr>
              <a:t>Letargi,</a:t>
            </a:r>
            <a:r>
              <a:rPr sz="2200" spc="-30" dirty="0">
                <a:latin typeface="Calibri"/>
                <a:cs typeface="Calibri"/>
              </a:rPr>
              <a:t> </a:t>
            </a:r>
            <a:r>
              <a:rPr sz="2200" spc="-15" dirty="0">
                <a:latin typeface="Calibri"/>
                <a:cs typeface="Calibri"/>
              </a:rPr>
              <a:t>kelelahan</a:t>
            </a:r>
            <a:endParaRPr sz="2200">
              <a:latin typeface="Calibri"/>
              <a:cs typeface="Calibri"/>
            </a:endParaRPr>
          </a:p>
          <a:p>
            <a:pPr marL="548640" indent="-457834">
              <a:lnSpc>
                <a:spcPct val="100000"/>
              </a:lnSpc>
              <a:spcBef>
                <a:spcPts val="260"/>
              </a:spcBef>
              <a:buSzPct val="90909"/>
              <a:buAutoNum type="arabicPeriod"/>
              <a:tabLst>
                <a:tab pos="548005" algn="l"/>
                <a:tab pos="548640" algn="l"/>
              </a:tabLst>
            </a:pPr>
            <a:r>
              <a:rPr sz="2200" spc="-15" dirty="0">
                <a:latin typeface="Calibri"/>
                <a:cs typeface="Calibri"/>
              </a:rPr>
              <a:t>Pembesaran</a:t>
            </a:r>
            <a:r>
              <a:rPr sz="2200" spc="-35" dirty="0">
                <a:latin typeface="Calibri"/>
                <a:cs typeface="Calibri"/>
              </a:rPr>
              <a:t> </a:t>
            </a:r>
            <a:r>
              <a:rPr sz="2200" spc="-10" dirty="0">
                <a:latin typeface="Calibri"/>
                <a:cs typeface="Calibri"/>
              </a:rPr>
              <a:t>hepar</a:t>
            </a:r>
            <a:r>
              <a:rPr sz="2200" spc="-30" dirty="0">
                <a:latin typeface="Calibri"/>
                <a:cs typeface="Calibri"/>
              </a:rPr>
              <a:t> </a:t>
            </a:r>
            <a:r>
              <a:rPr sz="2200" dirty="0">
                <a:latin typeface="Calibri"/>
                <a:cs typeface="Calibri"/>
              </a:rPr>
              <a:t>&gt;</a:t>
            </a:r>
            <a:r>
              <a:rPr sz="2200" spc="-10" dirty="0">
                <a:latin typeface="Calibri"/>
                <a:cs typeface="Calibri"/>
              </a:rPr>
              <a:t> </a:t>
            </a:r>
            <a:r>
              <a:rPr sz="2200" dirty="0">
                <a:latin typeface="Calibri"/>
                <a:cs typeface="Calibri"/>
              </a:rPr>
              <a:t>2</a:t>
            </a:r>
            <a:r>
              <a:rPr sz="2200" spc="-20" dirty="0">
                <a:latin typeface="Calibri"/>
                <a:cs typeface="Calibri"/>
              </a:rPr>
              <a:t> </a:t>
            </a:r>
            <a:r>
              <a:rPr sz="2200" spc="-10" dirty="0">
                <a:latin typeface="Calibri"/>
                <a:cs typeface="Calibri"/>
              </a:rPr>
              <a:t>cm</a:t>
            </a:r>
            <a:endParaRPr sz="2200">
              <a:latin typeface="Calibri"/>
              <a:cs typeface="Calibri"/>
            </a:endParaRPr>
          </a:p>
          <a:p>
            <a:pPr marL="548640" indent="-457834">
              <a:lnSpc>
                <a:spcPct val="100000"/>
              </a:lnSpc>
              <a:spcBef>
                <a:spcPts val="240"/>
              </a:spcBef>
              <a:buSzPct val="90909"/>
              <a:buAutoNum type="arabicPeriod"/>
              <a:tabLst>
                <a:tab pos="548005" algn="l"/>
                <a:tab pos="548640" algn="l"/>
              </a:tabLst>
            </a:pPr>
            <a:r>
              <a:rPr sz="2200" spc="-15" dirty="0">
                <a:latin typeface="Calibri"/>
                <a:cs typeface="Calibri"/>
              </a:rPr>
              <a:t>Akumulasi</a:t>
            </a:r>
            <a:r>
              <a:rPr sz="2200" spc="-30" dirty="0">
                <a:latin typeface="Calibri"/>
                <a:cs typeface="Calibri"/>
              </a:rPr>
              <a:t> </a:t>
            </a:r>
            <a:r>
              <a:rPr sz="2200" spc="-20" dirty="0">
                <a:latin typeface="Calibri"/>
                <a:cs typeface="Calibri"/>
              </a:rPr>
              <a:t>cairan</a:t>
            </a:r>
            <a:r>
              <a:rPr sz="2200" spc="-30" dirty="0">
                <a:latin typeface="Calibri"/>
                <a:cs typeface="Calibri"/>
              </a:rPr>
              <a:t> </a:t>
            </a:r>
            <a:r>
              <a:rPr sz="2200" spc="-10" dirty="0">
                <a:latin typeface="Calibri"/>
                <a:cs typeface="Calibri"/>
              </a:rPr>
              <a:t>klinis</a:t>
            </a:r>
            <a:endParaRPr sz="2200">
              <a:latin typeface="Calibri"/>
              <a:cs typeface="Calibri"/>
            </a:endParaRPr>
          </a:p>
        </p:txBody>
      </p:sp>
      <p:sp>
        <p:nvSpPr>
          <p:cNvPr id="6" name="object 6"/>
          <p:cNvSpPr txBox="1"/>
          <p:nvPr/>
        </p:nvSpPr>
        <p:spPr>
          <a:xfrm>
            <a:off x="6167502" y="3810000"/>
            <a:ext cx="4177029" cy="2072005"/>
          </a:xfrm>
          <a:prstGeom prst="rect">
            <a:avLst/>
          </a:prstGeom>
          <a:solidFill>
            <a:srgbClr val="F1DCDB"/>
          </a:solidFill>
        </p:spPr>
        <p:txBody>
          <a:bodyPr vert="horz" wrap="square" lIns="0" tIns="45720" rIns="0" bIns="0" rtlCol="0">
            <a:spAutoFit/>
          </a:bodyPr>
          <a:lstStyle/>
          <a:p>
            <a:pPr marL="99695">
              <a:lnSpc>
                <a:spcPct val="100000"/>
              </a:lnSpc>
              <a:spcBef>
                <a:spcPts val="360"/>
              </a:spcBef>
            </a:pPr>
            <a:r>
              <a:rPr sz="2400" b="1" i="1" spc="-20" dirty="0">
                <a:latin typeface="Calibri"/>
                <a:cs typeface="Calibri"/>
              </a:rPr>
              <a:t>Warning</a:t>
            </a:r>
            <a:r>
              <a:rPr sz="2400" b="1" i="1" spc="-45" dirty="0">
                <a:latin typeface="Calibri"/>
                <a:cs typeface="Calibri"/>
              </a:rPr>
              <a:t> </a:t>
            </a:r>
            <a:r>
              <a:rPr sz="2400" b="1" i="1" spc="-10" dirty="0">
                <a:latin typeface="Calibri"/>
                <a:cs typeface="Calibri"/>
              </a:rPr>
              <a:t>signs</a:t>
            </a:r>
            <a:r>
              <a:rPr sz="2400" b="1" i="1" spc="-40" dirty="0">
                <a:latin typeface="Calibri"/>
                <a:cs typeface="Calibri"/>
              </a:rPr>
              <a:t> </a:t>
            </a:r>
            <a:r>
              <a:rPr sz="2400" b="1" spc="-15" dirty="0">
                <a:latin typeface="Calibri"/>
                <a:cs typeface="Calibri"/>
              </a:rPr>
              <a:t>laboratorium</a:t>
            </a:r>
            <a:endParaRPr sz="2400">
              <a:latin typeface="Calibri"/>
              <a:cs typeface="Calibri"/>
            </a:endParaRPr>
          </a:p>
          <a:p>
            <a:pPr marL="549275" indent="-457200">
              <a:lnSpc>
                <a:spcPct val="100000"/>
              </a:lnSpc>
              <a:spcBef>
                <a:spcPts val="1325"/>
              </a:spcBef>
              <a:buSzPct val="90909"/>
              <a:buAutoNum type="arabicPeriod"/>
              <a:tabLst>
                <a:tab pos="548640" algn="l"/>
                <a:tab pos="549275" algn="l"/>
              </a:tabLst>
            </a:pPr>
            <a:r>
              <a:rPr sz="2200" spc="-10" dirty="0">
                <a:latin typeface="Calibri"/>
                <a:cs typeface="Calibri"/>
              </a:rPr>
              <a:t>Leukopenia</a:t>
            </a:r>
            <a:endParaRPr sz="2200">
              <a:latin typeface="Calibri"/>
              <a:cs typeface="Calibri"/>
            </a:endParaRPr>
          </a:p>
          <a:p>
            <a:pPr marL="548640" marR="845819" indent="-457200">
              <a:lnSpc>
                <a:spcPts val="2900"/>
              </a:lnSpc>
              <a:spcBef>
                <a:spcPts val="120"/>
              </a:spcBef>
              <a:buSzPct val="90909"/>
              <a:buAutoNum type="arabicPeriod"/>
              <a:tabLst>
                <a:tab pos="548640" algn="l"/>
                <a:tab pos="549275" algn="l"/>
              </a:tabLst>
            </a:pPr>
            <a:r>
              <a:rPr sz="2200" spc="-10" dirty="0">
                <a:latin typeface="Calibri"/>
                <a:cs typeface="Calibri"/>
              </a:rPr>
              <a:t>Penurunan</a:t>
            </a:r>
            <a:r>
              <a:rPr sz="2200" spc="-45" dirty="0">
                <a:latin typeface="Calibri"/>
                <a:cs typeface="Calibri"/>
              </a:rPr>
              <a:t> </a:t>
            </a:r>
            <a:r>
              <a:rPr sz="2200" spc="-10" dirty="0">
                <a:latin typeface="Calibri"/>
                <a:cs typeface="Calibri"/>
              </a:rPr>
              <a:t>cepat</a:t>
            </a:r>
            <a:r>
              <a:rPr sz="2200" spc="-40" dirty="0">
                <a:latin typeface="Calibri"/>
                <a:cs typeface="Calibri"/>
              </a:rPr>
              <a:t> </a:t>
            </a:r>
            <a:r>
              <a:rPr sz="2200" spc="-5" dirty="0">
                <a:latin typeface="Calibri"/>
                <a:cs typeface="Calibri"/>
              </a:rPr>
              <a:t>jumlah </a:t>
            </a:r>
            <a:r>
              <a:rPr sz="2200" spc="-484" dirty="0">
                <a:latin typeface="Calibri"/>
                <a:cs typeface="Calibri"/>
              </a:rPr>
              <a:t> </a:t>
            </a:r>
            <a:r>
              <a:rPr sz="2200" spc="-10" dirty="0">
                <a:latin typeface="Calibri"/>
                <a:cs typeface="Calibri"/>
              </a:rPr>
              <a:t>trombosit</a:t>
            </a:r>
            <a:endParaRPr sz="2200">
              <a:latin typeface="Calibri"/>
              <a:cs typeface="Calibri"/>
            </a:endParaRPr>
          </a:p>
          <a:p>
            <a:pPr marL="549275" indent="-457200">
              <a:lnSpc>
                <a:spcPct val="100000"/>
              </a:lnSpc>
              <a:spcBef>
                <a:spcPts val="130"/>
              </a:spcBef>
              <a:buSzPct val="90909"/>
              <a:buAutoNum type="arabicPeriod"/>
              <a:tabLst>
                <a:tab pos="548640" algn="l"/>
                <a:tab pos="549275" algn="l"/>
              </a:tabLst>
            </a:pPr>
            <a:r>
              <a:rPr sz="2200" spc="-20" dirty="0">
                <a:latin typeface="Calibri"/>
                <a:cs typeface="Calibri"/>
              </a:rPr>
              <a:t>Peningkatan</a:t>
            </a:r>
            <a:r>
              <a:rPr sz="2200" spc="-15" dirty="0">
                <a:latin typeface="Calibri"/>
                <a:cs typeface="Calibri"/>
              </a:rPr>
              <a:t> </a:t>
            </a:r>
            <a:r>
              <a:rPr sz="2200" spc="-10" dirty="0">
                <a:latin typeface="Calibri"/>
                <a:cs typeface="Calibri"/>
              </a:rPr>
              <a:t>hematokrit</a:t>
            </a:r>
            <a:endParaRPr sz="2200">
              <a:latin typeface="Calibri"/>
              <a:cs typeface="Calibri"/>
            </a:endParaRPr>
          </a:p>
        </p:txBody>
      </p:sp>
      <p:sp>
        <p:nvSpPr>
          <p:cNvPr id="7" name="object 7"/>
          <p:cNvSpPr txBox="1"/>
          <p:nvPr/>
        </p:nvSpPr>
        <p:spPr>
          <a:xfrm>
            <a:off x="2063750" y="2638450"/>
            <a:ext cx="8280400" cy="942975"/>
          </a:xfrm>
          <a:prstGeom prst="rect">
            <a:avLst/>
          </a:prstGeom>
          <a:solidFill>
            <a:srgbClr val="F1DCDB"/>
          </a:solidFill>
        </p:spPr>
        <p:txBody>
          <a:bodyPr vert="horz" wrap="square" lIns="0" tIns="135255" rIns="0" bIns="0" rtlCol="0">
            <a:spAutoFit/>
          </a:bodyPr>
          <a:lstStyle/>
          <a:p>
            <a:pPr marL="90805">
              <a:lnSpc>
                <a:spcPct val="100000"/>
              </a:lnSpc>
              <a:spcBef>
                <a:spcPts val="1065"/>
              </a:spcBef>
            </a:pPr>
            <a:r>
              <a:rPr sz="2400" spc="-35" dirty="0">
                <a:latin typeface="Calibri"/>
                <a:cs typeface="Calibri"/>
              </a:rPr>
              <a:t>Terjadi</a:t>
            </a:r>
            <a:r>
              <a:rPr sz="2400" spc="-45" dirty="0">
                <a:latin typeface="Calibri"/>
                <a:cs typeface="Calibri"/>
              </a:rPr>
              <a:t> </a:t>
            </a:r>
            <a:r>
              <a:rPr sz="2400" i="1" spc="-5" dirty="0">
                <a:latin typeface="Calibri"/>
                <a:cs typeface="Calibri"/>
              </a:rPr>
              <a:t>warning</a:t>
            </a:r>
            <a:r>
              <a:rPr sz="2400" i="1" spc="-40" dirty="0">
                <a:latin typeface="Calibri"/>
                <a:cs typeface="Calibri"/>
              </a:rPr>
              <a:t> </a:t>
            </a:r>
            <a:r>
              <a:rPr sz="2400" i="1" spc="-5" dirty="0">
                <a:latin typeface="Calibri"/>
                <a:cs typeface="Calibri"/>
              </a:rPr>
              <a:t>signs</a:t>
            </a:r>
            <a:r>
              <a:rPr sz="2400" spc="-5" dirty="0">
                <a:latin typeface="Calibri"/>
                <a:cs typeface="Calibri"/>
              </a:rPr>
              <a:t>:</a:t>
            </a:r>
            <a:endParaRPr sz="2400">
              <a:latin typeface="Calibri"/>
              <a:cs typeface="Calibri"/>
            </a:endParaRPr>
          </a:p>
          <a:p>
            <a:pPr marL="90805">
              <a:lnSpc>
                <a:spcPct val="100000"/>
              </a:lnSpc>
              <a:spcBef>
                <a:spcPts val="219"/>
              </a:spcBef>
            </a:pPr>
            <a:r>
              <a:rPr sz="2300" spc="-15" dirty="0">
                <a:latin typeface="Calibri Light"/>
                <a:cs typeface="Calibri Light"/>
              </a:rPr>
              <a:t>Kenali </a:t>
            </a:r>
            <a:r>
              <a:rPr sz="2300" spc="-10" dirty="0">
                <a:latin typeface="Calibri Light"/>
                <a:cs typeface="Calibri Light"/>
              </a:rPr>
              <a:t>pasien</a:t>
            </a:r>
            <a:r>
              <a:rPr sz="2300" spc="-15" dirty="0">
                <a:latin typeface="Calibri Light"/>
                <a:cs typeface="Calibri Light"/>
              </a:rPr>
              <a:t> </a:t>
            </a:r>
            <a:r>
              <a:rPr sz="2300" spc="-10" dirty="0">
                <a:latin typeface="Calibri Light"/>
                <a:cs typeface="Calibri Light"/>
              </a:rPr>
              <a:t>dengue</a:t>
            </a:r>
            <a:r>
              <a:rPr sz="2300" spc="-15" dirty="0">
                <a:latin typeface="Calibri Light"/>
                <a:cs typeface="Calibri Light"/>
              </a:rPr>
              <a:t> dengan </a:t>
            </a:r>
            <a:r>
              <a:rPr sz="2300" spc="-30" dirty="0">
                <a:latin typeface="Calibri Light"/>
                <a:cs typeface="Calibri Light"/>
              </a:rPr>
              <a:t>syok</a:t>
            </a:r>
            <a:r>
              <a:rPr sz="2300" spc="-20" dirty="0">
                <a:latin typeface="Calibri Light"/>
                <a:cs typeface="Calibri Light"/>
              </a:rPr>
              <a:t> </a:t>
            </a:r>
            <a:r>
              <a:rPr sz="2300" spc="-25" dirty="0">
                <a:latin typeface="Calibri Light"/>
                <a:cs typeface="Calibri Light"/>
              </a:rPr>
              <a:t>atau</a:t>
            </a:r>
            <a:r>
              <a:rPr sz="2300" spc="-15" dirty="0">
                <a:latin typeface="Calibri Light"/>
                <a:cs typeface="Calibri Light"/>
              </a:rPr>
              <a:t> </a:t>
            </a:r>
            <a:r>
              <a:rPr sz="2300" spc="-25" dirty="0">
                <a:latin typeface="Calibri Light"/>
                <a:cs typeface="Calibri Light"/>
              </a:rPr>
              <a:t>berisiko</a:t>
            </a:r>
            <a:r>
              <a:rPr sz="2300" spc="-20" dirty="0">
                <a:latin typeface="Calibri Light"/>
                <a:cs typeface="Calibri Light"/>
              </a:rPr>
              <a:t> </a:t>
            </a:r>
            <a:r>
              <a:rPr sz="2300" spc="-15" dirty="0">
                <a:latin typeface="Calibri Light"/>
                <a:cs typeface="Calibri Light"/>
              </a:rPr>
              <a:t>mengalami </a:t>
            </a:r>
            <a:r>
              <a:rPr sz="2300" spc="-30" dirty="0">
                <a:latin typeface="Calibri Light"/>
                <a:cs typeface="Calibri Light"/>
              </a:rPr>
              <a:t>syok</a:t>
            </a:r>
            <a:endParaRPr sz="2300">
              <a:latin typeface="Calibri Light"/>
              <a:cs typeface="Calibri Light"/>
            </a:endParaRPr>
          </a:p>
        </p:txBody>
      </p:sp>
      <p:sp>
        <p:nvSpPr>
          <p:cNvPr id="8" name="object 8"/>
          <p:cNvSpPr/>
          <p:nvPr/>
        </p:nvSpPr>
        <p:spPr>
          <a:xfrm>
            <a:off x="5029200" y="6629400"/>
            <a:ext cx="2133600" cy="175260"/>
          </a:xfrm>
          <a:custGeom>
            <a:avLst/>
            <a:gdLst/>
            <a:ahLst/>
            <a:cxnLst/>
            <a:rect l="l" t="t" r="r" b="b"/>
            <a:pathLst>
              <a:path w="2133600" h="175259">
                <a:moveTo>
                  <a:pt x="2133600" y="0"/>
                </a:moveTo>
                <a:lnTo>
                  <a:pt x="0" y="0"/>
                </a:lnTo>
                <a:lnTo>
                  <a:pt x="0" y="175047"/>
                </a:lnTo>
                <a:lnTo>
                  <a:pt x="2133600" y="175047"/>
                </a:lnTo>
                <a:lnTo>
                  <a:pt x="2133600" y="0"/>
                </a:lnTo>
                <a:close/>
              </a:path>
            </a:pathLst>
          </a:custGeom>
          <a:solidFill>
            <a:srgbClr val="A5A5A5"/>
          </a:solidFill>
        </p:spPr>
        <p:txBody>
          <a:bodyPr wrap="square" lIns="0" tIns="0" rIns="0" bIns="0" rtlCol="0"/>
          <a:lstStyle/>
          <a:p>
            <a:endParaRPr/>
          </a:p>
        </p:txBody>
      </p:sp>
      <p:sp>
        <p:nvSpPr>
          <p:cNvPr id="9" name="object 9"/>
          <p:cNvSpPr txBox="1"/>
          <p:nvPr/>
        </p:nvSpPr>
        <p:spPr>
          <a:xfrm>
            <a:off x="5263356" y="6605016"/>
            <a:ext cx="1655445" cy="193040"/>
          </a:xfrm>
          <a:prstGeom prst="rect">
            <a:avLst/>
          </a:prstGeom>
        </p:spPr>
        <p:txBody>
          <a:bodyPr vert="horz" wrap="square" lIns="0" tIns="12700" rIns="0" bIns="0" rtlCol="0">
            <a:spAutoFit/>
          </a:bodyPr>
          <a:lstStyle/>
          <a:p>
            <a:pPr marL="12700">
              <a:lnSpc>
                <a:spcPct val="100000"/>
              </a:lnSpc>
              <a:spcBef>
                <a:spcPts val="100"/>
              </a:spcBef>
            </a:pPr>
            <a:r>
              <a:rPr sz="1100" spc="65" dirty="0">
                <a:solidFill>
                  <a:srgbClr val="FFFFFF"/>
                </a:solidFill>
                <a:latin typeface="Calibri"/>
                <a:cs typeface="Calibri"/>
              </a:rPr>
              <a:t>Perjalanan</a:t>
            </a:r>
            <a:r>
              <a:rPr sz="1100" spc="125" dirty="0">
                <a:solidFill>
                  <a:srgbClr val="FFFFFF"/>
                </a:solidFill>
                <a:latin typeface="Calibri"/>
                <a:cs typeface="Calibri"/>
              </a:rPr>
              <a:t> </a:t>
            </a:r>
            <a:r>
              <a:rPr sz="1100" spc="65" dirty="0">
                <a:solidFill>
                  <a:srgbClr val="FFFFFF"/>
                </a:solidFill>
                <a:latin typeface="Calibri"/>
                <a:cs typeface="Calibri"/>
              </a:rPr>
              <a:t>Klinis</a:t>
            </a:r>
            <a:r>
              <a:rPr sz="1100" spc="135" dirty="0">
                <a:solidFill>
                  <a:srgbClr val="FFFFFF"/>
                </a:solidFill>
                <a:latin typeface="Calibri"/>
                <a:cs typeface="Calibri"/>
              </a:rPr>
              <a:t> </a:t>
            </a:r>
            <a:r>
              <a:rPr sz="1100" spc="60" dirty="0">
                <a:solidFill>
                  <a:srgbClr val="FFFFFF"/>
                </a:solidFill>
                <a:latin typeface="Calibri"/>
                <a:cs typeface="Calibri"/>
              </a:rPr>
              <a:t>Dengue</a:t>
            </a:r>
            <a:endParaRPr sz="11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1745" y="487171"/>
            <a:ext cx="10182860" cy="574040"/>
          </a:xfrm>
          <a:prstGeom prst="rect">
            <a:avLst/>
          </a:prstGeom>
        </p:spPr>
        <p:txBody>
          <a:bodyPr vert="horz" wrap="square" lIns="0" tIns="12700" rIns="0" bIns="0" rtlCol="0">
            <a:spAutoFit/>
          </a:bodyPr>
          <a:lstStyle/>
          <a:p>
            <a:pPr marL="12700">
              <a:lnSpc>
                <a:spcPct val="100000"/>
              </a:lnSpc>
              <a:spcBef>
                <a:spcPts val="100"/>
              </a:spcBef>
            </a:pPr>
            <a:r>
              <a:rPr sz="3600" b="1" spc="-15" dirty="0">
                <a:solidFill>
                  <a:srgbClr val="C00000"/>
                </a:solidFill>
                <a:latin typeface="Calibri"/>
                <a:cs typeface="Calibri"/>
              </a:rPr>
              <a:t>Apakah</a:t>
            </a:r>
            <a:r>
              <a:rPr sz="3600" b="1" dirty="0">
                <a:solidFill>
                  <a:srgbClr val="C00000"/>
                </a:solidFill>
                <a:latin typeface="Calibri"/>
                <a:cs typeface="Calibri"/>
              </a:rPr>
              <a:t> </a:t>
            </a:r>
            <a:r>
              <a:rPr sz="3600" b="1" spc="-10" dirty="0">
                <a:solidFill>
                  <a:srgbClr val="C00000"/>
                </a:solidFill>
                <a:latin typeface="Calibri"/>
                <a:cs typeface="Calibri"/>
              </a:rPr>
              <a:t>Semua</a:t>
            </a:r>
            <a:r>
              <a:rPr sz="3600" b="1" spc="-15" dirty="0">
                <a:solidFill>
                  <a:srgbClr val="C00000"/>
                </a:solidFill>
                <a:latin typeface="Calibri"/>
                <a:cs typeface="Calibri"/>
              </a:rPr>
              <a:t> </a:t>
            </a:r>
            <a:r>
              <a:rPr sz="3600" b="1" spc="-20" dirty="0">
                <a:solidFill>
                  <a:srgbClr val="C00000"/>
                </a:solidFill>
                <a:latin typeface="Calibri"/>
                <a:cs typeface="Calibri"/>
              </a:rPr>
              <a:t>Pasien</a:t>
            </a:r>
            <a:r>
              <a:rPr sz="3600" b="1" spc="-5" dirty="0">
                <a:solidFill>
                  <a:srgbClr val="C00000"/>
                </a:solidFill>
                <a:latin typeface="Calibri"/>
                <a:cs typeface="Calibri"/>
              </a:rPr>
              <a:t> Dengue</a:t>
            </a:r>
            <a:r>
              <a:rPr sz="3600" b="1" spc="-10" dirty="0">
                <a:solidFill>
                  <a:srgbClr val="C00000"/>
                </a:solidFill>
                <a:latin typeface="Calibri"/>
                <a:cs typeface="Calibri"/>
              </a:rPr>
              <a:t> </a:t>
            </a:r>
            <a:r>
              <a:rPr sz="3600" b="1" spc="-15" dirty="0">
                <a:solidFill>
                  <a:srgbClr val="C00000"/>
                </a:solidFill>
                <a:latin typeface="Calibri"/>
                <a:cs typeface="Calibri"/>
              </a:rPr>
              <a:t>Mengalami</a:t>
            </a:r>
            <a:r>
              <a:rPr sz="3600" b="1" spc="-5" dirty="0">
                <a:solidFill>
                  <a:srgbClr val="C00000"/>
                </a:solidFill>
                <a:latin typeface="Calibri"/>
                <a:cs typeface="Calibri"/>
              </a:rPr>
              <a:t> </a:t>
            </a:r>
            <a:r>
              <a:rPr sz="3600" b="1" spc="-35" dirty="0">
                <a:solidFill>
                  <a:srgbClr val="C00000"/>
                </a:solidFill>
                <a:latin typeface="Calibri"/>
                <a:cs typeface="Calibri"/>
              </a:rPr>
              <a:t>Fase</a:t>
            </a:r>
            <a:r>
              <a:rPr sz="3600" b="1" spc="-10" dirty="0">
                <a:solidFill>
                  <a:srgbClr val="C00000"/>
                </a:solidFill>
                <a:latin typeface="Calibri"/>
                <a:cs typeface="Calibri"/>
              </a:rPr>
              <a:t> </a:t>
            </a:r>
            <a:r>
              <a:rPr sz="3600" b="1" spc="-15" dirty="0">
                <a:solidFill>
                  <a:srgbClr val="C00000"/>
                </a:solidFill>
                <a:latin typeface="Calibri"/>
                <a:cs typeface="Calibri"/>
              </a:rPr>
              <a:t>Kritis?</a:t>
            </a:r>
            <a:endParaRPr sz="3600">
              <a:latin typeface="Calibri"/>
              <a:cs typeface="Calibri"/>
            </a:endParaRPr>
          </a:p>
        </p:txBody>
      </p:sp>
      <p:sp>
        <p:nvSpPr>
          <p:cNvPr id="3" name="object 3"/>
          <p:cNvSpPr txBox="1"/>
          <p:nvPr/>
        </p:nvSpPr>
        <p:spPr>
          <a:xfrm>
            <a:off x="10423652" y="6582156"/>
            <a:ext cx="191770" cy="238760"/>
          </a:xfrm>
          <a:prstGeom prst="rect">
            <a:avLst/>
          </a:prstGeom>
        </p:spPr>
        <p:txBody>
          <a:bodyPr vert="horz" wrap="square" lIns="0" tIns="12700" rIns="0" bIns="0" rtlCol="0">
            <a:spAutoFit/>
          </a:bodyPr>
          <a:lstStyle/>
          <a:p>
            <a:pPr marL="12700">
              <a:lnSpc>
                <a:spcPct val="100000"/>
              </a:lnSpc>
              <a:spcBef>
                <a:spcPts val="100"/>
              </a:spcBef>
            </a:pPr>
            <a:r>
              <a:rPr sz="1400" spc="-60" dirty="0">
                <a:solidFill>
                  <a:srgbClr val="898989"/>
                </a:solidFill>
                <a:latin typeface="Calibri"/>
                <a:cs typeface="Calibri"/>
              </a:rPr>
              <a:t>21</a:t>
            </a:r>
            <a:endParaRPr sz="1400">
              <a:latin typeface="Calibri"/>
              <a:cs typeface="Calibri"/>
            </a:endParaRPr>
          </a:p>
        </p:txBody>
      </p:sp>
      <p:sp>
        <p:nvSpPr>
          <p:cNvPr id="4" name="object 4"/>
          <p:cNvSpPr txBox="1"/>
          <p:nvPr/>
        </p:nvSpPr>
        <p:spPr>
          <a:xfrm>
            <a:off x="2135187" y="1390261"/>
            <a:ext cx="7993380" cy="546100"/>
          </a:xfrm>
          <a:prstGeom prst="rect">
            <a:avLst/>
          </a:prstGeom>
          <a:solidFill>
            <a:srgbClr val="D6E3BC"/>
          </a:solidFill>
        </p:spPr>
        <p:txBody>
          <a:bodyPr vert="horz" wrap="square" lIns="0" tIns="46990" rIns="0" bIns="0" rtlCol="0">
            <a:spAutoFit/>
          </a:bodyPr>
          <a:lstStyle/>
          <a:p>
            <a:pPr marL="898525">
              <a:lnSpc>
                <a:spcPct val="100000"/>
              </a:lnSpc>
              <a:spcBef>
                <a:spcPts val="370"/>
              </a:spcBef>
            </a:pPr>
            <a:r>
              <a:rPr sz="2600" b="1" spc="60" dirty="0">
                <a:latin typeface="Calibri"/>
                <a:cs typeface="Calibri"/>
              </a:rPr>
              <a:t>TIDAK</a:t>
            </a:r>
            <a:r>
              <a:rPr sz="2600" b="1" spc="200" dirty="0">
                <a:latin typeface="Calibri"/>
                <a:cs typeface="Calibri"/>
              </a:rPr>
              <a:t> </a:t>
            </a:r>
            <a:r>
              <a:rPr sz="2600" b="1" spc="80" dirty="0">
                <a:latin typeface="Calibri"/>
                <a:cs typeface="Calibri"/>
              </a:rPr>
              <a:t>semua</a:t>
            </a:r>
            <a:r>
              <a:rPr sz="2600" b="1" spc="195" dirty="0">
                <a:latin typeface="Calibri"/>
                <a:cs typeface="Calibri"/>
              </a:rPr>
              <a:t> </a:t>
            </a:r>
            <a:r>
              <a:rPr sz="2600" b="1" spc="80" dirty="0">
                <a:latin typeface="Calibri"/>
                <a:cs typeface="Calibri"/>
              </a:rPr>
              <a:t>pasien</a:t>
            </a:r>
            <a:r>
              <a:rPr sz="2600" b="1" spc="195" dirty="0">
                <a:latin typeface="Calibri"/>
                <a:cs typeface="Calibri"/>
              </a:rPr>
              <a:t> </a:t>
            </a:r>
            <a:r>
              <a:rPr sz="2600" b="1" spc="80" dirty="0">
                <a:latin typeface="Calibri"/>
                <a:cs typeface="Calibri"/>
              </a:rPr>
              <a:t>mengalami</a:t>
            </a:r>
            <a:r>
              <a:rPr sz="2600" b="1" spc="190" dirty="0">
                <a:latin typeface="Calibri"/>
                <a:cs typeface="Calibri"/>
              </a:rPr>
              <a:t> </a:t>
            </a:r>
            <a:r>
              <a:rPr sz="2600" b="1" spc="65" dirty="0">
                <a:latin typeface="Calibri"/>
                <a:cs typeface="Calibri"/>
              </a:rPr>
              <a:t>fase</a:t>
            </a:r>
            <a:r>
              <a:rPr sz="2600" b="1" spc="200" dirty="0">
                <a:latin typeface="Calibri"/>
                <a:cs typeface="Calibri"/>
              </a:rPr>
              <a:t> </a:t>
            </a:r>
            <a:r>
              <a:rPr sz="2600" b="1" spc="80" dirty="0">
                <a:latin typeface="Calibri"/>
                <a:cs typeface="Calibri"/>
              </a:rPr>
              <a:t>kritis</a:t>
            </a:r>
            <a:endParaRPr sz="2600">
              <a:latin typeface="Calibri"/>
              <a:cs typeface="Calibri"/>
            </a:endParaRPr>
          </a:p>
        </p:txBody>
      </p:sp>
      <p:sp>
        <p:nvSpPr>
          <p:cNvPr id="5" name="object 5"/>
          <p:cNvSpPr txBox="1"/>
          <p:nvPr/>
        </p:nvSpPr>
        <p:spPr>
          <a:xfrm>
            <a:off x="2100262" y="2789200"/>
            <a:ext cx="8028305" cy="2865120"/>
          </a:xfrm>
          <a:prstGeom prst="rect">
            <a:avLst/>
          </a:prstGeom>
          <a:solidFill>
            <a:srgbClr val="D6E3BC"/>
          </a:solidFill>
        </p:spPr>
        <p:txBody>
          <a:bodyPr vert="horz" wrap="square" lIns="0" tIns="66675" rIns="0" bIns="0" rtlCol="0">
            <a:spAutoFit/>
          </a:bodyPr>
          <a:lstStyle/>
          <a:p>
            <a:pPr marL="90805" marR="207010">
              <a:lnSpc>
                <a:spcPct val="118300"/>
              </a:lnSpc>
              <a:spcBef>
                <a:spcPts val="525"/>
              </a:spcBef>
            </a:pPr>
            <a:r>
              <a:rPr sz="2400" spc="55" dirty="0">
                <a:latin typeface="Calibri"/>
                <a:cs typeface="Calibri"/>
              </a:rPr>
              <a:t>Perjalanan</a:t>
            </a:r>
            <a:r>
              <a:rPr sz="2400" spc="130" dirty="0">
                <a:latin typeface="Calibri"/>
                <a:cs typeface="Calibri"/>
              </a:rPr>
              <a:t> </a:t>
            </a:r>
            <a:r>
              <a:rPr sz="2400" spc="55" dirty="0">
                <a:latin typeface="Calibri"/>
                <a:cs typeface="Calibri"/>
              </a:rPr>
              <a:t>klinis</a:t>
            </a:r>
            <a:r>
              <a:rPr sz="2400" spc="130" dirty="0">
                <a:latin typeface="Calibri"/>
                <a:cs typeface="Calibri"/>
              </a:rPr>
              <a:t> </a:t>
            </a:r>
            <a:r>
              <a:rPr sz="2400" spc="55" dirty="0">
                <a:latin typeface="Calibri"/>
                <a:cs typeface="Calibri"/>
              </a:rPr>
              <a:t>pasien</a:t>
            </a:r>
            <a:r>
              <a:rPr sz="2400" spc="135" dirty="0">
                <a:latin typeface="Calibri"/>
                <a:cs typeface="Calibri"/>
              </a:rPr>
              <a:t> </a:t>
            </a:r>
            <a:r>
              <a:rPr sz="2400" spc="45" dirty="0">
                <a:latin typeface="Calibri"/>
                <a:cs typeface="Calibri"/>
              </a:rPr>
              <a:t>dengan</a:t>
            </a:r>
            <a:r>
              <a:rPr sz="2400" spc="140" dirty="0">
                <a:latin typeface="Calibri"/>
                <a:cs typeface="Calibri"/>
              </a:rPr>
              <a:t> </a:t>
            </a:r>
            <a:r>
              <a:rPr sz="2400" spc="50" dirty="0">
                <a:latin typeface="Calibri"/>
                <a:cs typeface="Calibri"/>
              </a:rPr>
              <a:t>peningkatan</a:t>
            </a:r>
            <a:r>
              <a:rPr sz="2400" spc="135" dirty="0">
                <a:latin typeface="Calibri"/>
                <a:cs typeface="Calibri"/>
              </a:rPr>
              <a:t> </a:t>
            </a:r>
            <a:r>
              <a:rPr sz="2400" spc="60" dirty="0">
                <a:latin typeface="Calibri"/>
                <a:cs typeface="Calibri"/>
              </a:rPr>
              <a:t>permeabilitas </a:t>
            </a:r>
            <a:r>
              <a:rPr sz="2400" spc="-525" dirty="0">
                <a:latin typeface="Calibri"/>
                <a:cs typeface="Calibri"/>
              </a:rPr>
              <a:t> </a:t>
            </a:r>
            <a:r>
              <a:rPr sz="2400" spc="50" dirty="0">
                <a:latin typeface="Calibri"/>
                <a:cs typeface="Calibri"/>
              </a:rPr>
              <a:t>vaskular</a:t>
            </a:r>
            <a:r>
              <a:rPr sz="2400" spc="125" dirty="0">
                <a:latin typeface="Calibri"/>
                <a:cs typeface="Calibri"/>
              </a:rPr>
              <a:t> </a:t>
            </a:r>
            <a:r>
              <a:rPr sz="2400" spc="40" dirty="0">
                <a:latin typeface="Calibri"/>
                <a:cs typeface="Calibri"/>
              </a:rPr>
              <a:t>yang</a:t>
            </a:r>
            <a:r>
              <a:rPr sz="2400" spc="130" dirty="0">
                <a:latin typeface="Calibri"/>
                <a:cs typeface="Calibri"/>
              </a:rPr>
              <a:t> </a:t>
            </a:r>
            <a:r>
              <a:rPr sz="2400" spc="55" dirty="0">
                <a:latin typeface="Calibri"/>
                <a:cs typeface="Calibri"/>
              </a:rPr>
              <a:t>tidak</a:t>
            </a:r>
            <a:r>
              <a:rPr sz="2400" spc="125" dirty="0">
                <a:latin typeface="Calibri"/>
                <a:cs typeface="Calibri"/>
              </a:rPr>
              <a:t> </a:t>
            </a:r>
            <a:r>
              <a:rPr sz="2400" spc="60" dirty="0">
                <a:latin typeface="Calibri"/>
                <a:cs typeface="Calibri"/>
              </a:rPr>
              <a:t>bermakna,</a:t>
            </a:r>
            <a:r>
              <a:rPr sz="2400" spc="130" dirty="0">
                <a:latin typeface="Calibri"/>
                <a:cs typeface="Calibri"/>
              </a:rPr>
              <a:t> </a:t>
            </a:r>
            <a:r>
              <a:rPr sz="2400" spc="65" dirty="0">
                <a:latin typeface="Calibri"/>
                <a:cs typeface="Calibri"/>
              </a:rPr>
              <a:t>sbb.:</a:t>
            </a:r>
            <a:endParaRPr sz="2400">
              <a:latin typeface="Calibri"/>
              <a:cs typeface="Calibri"/>
            </a:endParaRPr>
          </a:p>
          <a:p>
            <a:pPr marL="377825" marR="856615" indent="-286385">
              <a:lnSpc>
                <a:spcPts val="3500"/>
              </a:lnSpc>
              <a:spcBef>
                <a:spcPts val="200"/>
              </a:spcBef>
              <a:buChar char="•"/>
              <a:tabLst>
                <a:tab pos="377190" algn="l"/>
                <a:tab pos="377825" algn="l"/>
              </a:tabLst>
            </a:pPr>
            <a:r>
              <a:rPr sz="2400" spc="50" dirty="0">
                <a:latin typeface="Calibri"/>
                <a:cs typeface="Calibri"/>
              </a:rPr>
              <a:t>Demam</a:t>
            </a:r>
            <a:r>
              <a:rPr sz="2400" spc="120" dirty="0">
                <a:latin typeface="Calibri"/>
                <a:cs typeface="Calibri"/>
              </a:rPr>
              <a:t> </a:t>
            </a:r>
            <a:r>
              <a:rPr sz="2400" spc="55" dirty="0">
                <a:latin typeface="Calibri"/>
                <a:cs typeface="Calibri"/>
              </a:rPr>
              <a:t>turun</a:t>
            </a:r>
            <a:r>
              <a:rPr sz="2400" spc="120" dirty="0">
                <a:latin typeface="Calibri"/>
                <a:cs typeface="Calibri"/>
              </a:rPr>
              <a:t> </a:t>
            </a:r>
            <a:r>
              <a:rPr sz="2400" dirty="0">
                <a:latin typeface="Wingdings"/>
                <a:cs typeface="Wingdings"/>
              </a:rPr>
              <a:t></a:t>
            </a:r>
            <a:r>
              <a:rPr sz="2400" spc="65" dirty="0">
                <a:latin typeface="Times New Roman"/>
                <a:cs typeface="Times New Roman"/>
              </a:rPr>
              <a:t> </a:t>
            </a:r>
            <a:r>
              <a:rPr sz="2400" spc="45" dirty="0">
                <a:latin typeface="Calibri"/>
                <a:cs typeface="Calibri"/>
              </a:rPr>
              <a:t>kondisi</a:t>
            </a:r>
            <a:r>
              <a:rPr sz="2400" spc="120" dirty="0">
                <a:latin typeface="Calibri"/>
                <a:cs typeface="Calibri"/>
              </a:rPr>
              <a:t> </a:t>
            </a:r>
            <a:r>
              <a:rPr sz="2400" spc="50" dirty="0">
                <a:latin typeface="Calibri"/>
                <a:cs typeface="Calibri"/>
              </a:rPr>
              <a:t>umum</a:t>
            </a:r>
            <a:r>
              <a:rPr sz="2400" spc="120" dirty="0">
                <a:latin typeface="Calibri"/>
                <a:cs typeface="Calibri"/>
              </a:rPr>
              <a:t> </a:t>
            </a:r>
            <a:r>
              <a:rPr sz="2400" spc="55" dirty="0">
                <a:latin typeface="Calibri"/>
                <a:cs typeface="Calibri"/>
              </a:rPr>
              <a:t>membaik</a:t>
            </a:r>
            <a:r>
              <a:rPr sz="2400" spc="125" dirty="0">
                <a:latin typeface="Calibri"/>
                <a:cs typeface="Calibri"/>
              </a:rPr>
              <a:t> </a:t>
            </a:r>
            <a:r>
              <a:rPr sz="2400" spc="45" dirty="0">
                <a:latin typeface="Calibri"/>
                <a:cs typeface="Calibri"/>
              </a:rPr>
              <a:t>dan</a:t>
            </a:r>
            <a:r>
              <a:rPr sz="2400" spc="125" dirty="0">
                <a:latin typeface="Calibri"/>
                <a:cs typeface="Calibri"/>
              </a:rPr>
              <a:t> </a:t>
            </a:r>
            <a:r>
              <a:rPr sz="2400" spc="45" dirty="0">
                <a:latin typeface="Calibri"/>
                <a:cs typeface="Calibri"/>
              </a:rPr>
              <a:t>nafsu </a:t>
            </a:r>
            <a:r>
              <a:rPr sz="2400" spc="-530" dirty="0">
                <a:latin typeface="Calibri"/>
                <a:cs typeface="Calibri"/>
              </a:rPr>
              <a:t> </a:t>
            </a:r>
            <a:r>
              <a:rPr sz="2400" spc="45" dirty="0">
                <a:latin typeface="Calibri"/>
                <a:cs typeface="Calibri"/>
              </a:rPr>
              <a:t>makan</a:t>
            </a:r>
            <a:r>
              <a:rPr sz="2400" spc="130" dirty="0">
                <a:latin typeface="Calibri"/>
                <a:cs typeface="Calibri"/>
              </a:rPr>
              <a:t> </a:t>
            </a:r>
            <a:r>
              <a:rPr sz="2400" spc="50" dirty="0">
                <a:latin typeface="Calibri"/>
                <a:cs typeface="Calibri"/>
              </a:rPr>
              <a:t>pulih</a:t>
            </a:r>
            <a:endParaRPr sz="2400">
              <a:latin typeface="Calibri"/>
              <a:cs typeface="Calibri"/>
            </a:endParaRPr>
          </a:p>
          <a:p>
            <a:pPr marL="377825" indent="-287020">
              <a:lnSpc>
                <a:spcPct val="100000"/>
              </a:lnSpc>
              <a:spcBef>
                <a:spcPts val="310"/>
              </a:spcBef>
              <a:buChar char="•"/>
              <a:tabLst>
                <a:tab pos="377190" algn="l"/>
                <a:tab pos="377825" algn="l"/>
              </a:tabLst>
            </a:pPr>
            <a:r>
              <a:rPr sz="2400" spc="55" dirty="0">
                <a:latin typeface="Calibri"/>
                <a:cs typeface="Calibri"/>
              </a:rPr>
              <a:t>Mungkin</a:t>
            </a:r>
            <a:r>
              <a:rPr sz="2400" spc="110" dirty="0">
                <a:latin typeface="Calibri"/>
                <a:cs typeface="Calibri"/>
              </a:rPr>
              <a:t> </a:t>
            </a:r>
            <a:r>
              <a:rPr sz="2400" spc="50" dirty="0">
                <a:latin typeface="Calibri"/>
                <a:cs typeface="Calibri"/>
              </a:rPr>
              <a:t>terdapat</a:t>
            </a:r>
            <a:r>
              <a:rPr sz="2400" spc="110" dirty="0">
                <a:latin typeface="Calibri"/>
                <a:cs typeface="Calibri"/>
              </a:rPr>
              <a:t> </a:t>
            </a:r>
            <a:r>
              <a:rPr sz="2400" spc="55" dirty="0">
                <a:latin typeface="Calibri"/>
                <a:cs typeface="Calibri"/>
              </a:rPr>
              <a:t>lekopenia</a:t>
            </a:r>
            <a:endParaRPr sz="2400">
              <a:latin typeface="Calibri"/>
              <a:cs typeface="Calibri"/>
            </a:endParaRPr>
          </a:p>
          <a:p>
            <a:pPr marL="377825" indent="-287020">
              <a:lnSpc>
                <a:spcPct val="100000"/>
              </a:lnSpc>
              <a:spcBef>
                <a:spcPts val="625"/>
              </a:spcBef>
              <a:buChar char="•"/>
              <a:tabLst>
                <a:tab pos="377190" algn="l"/>
                <a:tab pos="377825" algn="l"/>
              </a:tabLst>
            </a:pPr>
            <a:r>
              <a:rPr sz="2400" spc="45" dirty="0">
                <a:latin typeface="Calibri"/>
                <a:cs typeface="Calibri"/>
              </a:rPr>
              <a:t>Trombositopenia</a:t>
            </a:r>
            <a:r>
              <a:rPr sz="2400" spc="125" dirty="0">
                <a:latin typeface="Calibri"/>
                <a:cs typeface="Calibri"/>
              </a:rPr>
              <a:t> </a:t>
            </a:r>
            <a:r>
              <a:rPr sz="2400" spc="45" dirty="0">
                <a:latin typeface="Calibri"/>
                <a:cs typeface="Calibri"/>
              </a:rPr>
              <a:t>ringan</a:t>
            </a:r>
            <a:r>
              <a:rPr sz="2400" spc="130" dirty="0">
                <a:latin typeface="Calibri"/>
                <a:cs typeface="Calibri"/>
              </a:rPr>
              <a:t> </a:t>
            </a:r>
            <a:r>
              <a:rPr sz="2400" spc="50" dirty="0">
                <a:latin typeface="Calibri"/>
                <a:cs typeface="Calibri"/>
              </a:rPr>
              <a:t>hingga</a:t>
            </a:r>
            <a:r>
              <a:rPr sz="2400" spc="140" dirty="0">
                <a:latin typeface="Calibri"/>
                <a:cs typeface="Calibri"/>
              </a:rPr>
              <a:t> </a:t>
            </a:r>
            <a:r>
              <a:rPr sz="2400" spc="55" dirty="0">
                <a:latin typeface="Calibri"/>
                <a:cs typeface="Calibri"/>
              </a:rPr>
              <a:t>sedang</a:t>
            </a:r>
            <a:endParaRPr sz="2400">
              <a:latin typeface="Calibri"/>
              <a:cs typeface="Calibri"/>
            </a:endParaRPr>
          </a:p>
        </p:txBody>
      </p:sp>
      <p:sp>
        <p:nvSpPr>
          <p:cNvPr id="6" name="object 6"/>
          <p:cNvSpPr/>
          <p:nvPr/>
        </p:nvSpPr>
        <p:spPr>
          <a:xfrm>
            <a:off x="5029200" y="6629400"/>
            <a:ext cx="2133600" cy="161925"/>
          </a:xfrm>
          <a:custGeom>
            <a:avLst/>
            <a:gdLst/>
            <a:ahLst/>
            <a:cxnLst/>
            <a:rect l="l" t="t" r="r" b="b"/>
            <a:pathLst>
              <a:path w="2133600" h="161925">
                <a:moveTo>
                  <a:pt x="2133600" y="0"/>
                </a:moveTo>
                <a:lnTo>
                  <a:pt x="0" y="0"/>
                </a:lnTo>
                <a:lnTo>
                  <a:pt x="0" y="161582"/>
                </a:lnTo>
                <a:lnTo>
                  <a:pt x="2133600" y="161582"/>
                </a:lnTo>
                <a:lnTo>
                  <a:pt x="2133600" y="0"/>
                </a:lnTo>
                <a:close/>
              </a:path>
            </a:pathLst>
          </a:custGeom>
          <a:solidFill>
            <a:srgbClr val="A5A5A5"/>
          </a:solidFill>
        </p:spPr>
        <p:txBody>
          <a:bodyPr wrap="square" lIns="0" tIns="0" rIns="0" bIns="0" rtlCol="0"/>
          <a:lstStyle/>
          <a:p>
            <a:endParaRPr/>
          </a:p>
        </p:txBody>
      </p:sp>
      <p:sp>
        <p:nvSpPr>
          <p:cNvPr id="7" name="object 7"/>
          <p:cNvSpPr txBox="1"/>
          <p:nvPr/>
        </p:nvSpPr>
        <p:spPr>
          <a:xfrm>
            <a:off x="5263356" y="6605016"/>
            <a:ext cx="1655445" cy="193040"/>
          </a:xfrm>
          <a:prstGeom prst="rect">
            <a:avLst/>
          </a:prstGeom>
        </p:spPr>
        <p:txBody>
          <a:bodyPr vert="horz" wrap="square" lIns="0" tIns="12700" rIns="0" bIns="0" rtlCol="0">
            <a:spAutoFit/>
          </a:bodyPr>
          <a:lstStyle/>
          <a:p>
            <a:pPr marL="12700">
              <a:lnSpc>
                <a:spcPct val="100000"/>
              </a:lnSpc>
              <a:spcBef>
                <a:spcPts val="100"/>
              </a:spcBef>
            </a:pPr>
            <a:r>
              <a:rPr sz="1100" spc="65" dirty="0">
                <a:solidFill>
                  <a:srgbClr val="FFFFFF"/>
                </a:solidFill>
                <a:latin typeface="Calibri"/>
                <a:cs typeface="Calibri"/>
              </a:rPr>
              <a:t>Perjalanan</a:t>
            </a:r>
            <a:r>
              <a:rPr sz="1100" spc="125" dirty="0">
                <a:solidFill>
                  <a:srgbClr val="FFFFFF"/>
                </a:solidFill>
                <a:latin typeface="Calibri"/>
                <a:cs typeface="Calibri"/>
              </a:rPr>
              <a:t> </a:t>
            </a:r>
            <a:r>
              <a:rPr sz="1100" spc="65" dirty="0">
                <a:solidFill>
                  <a:srgbClr val="FFFFFF"/>
                </a:solidFill>
                <a:latin typeface="Calibri"/>
                <a:cs typeface="Calibri"/>
              </a:rPr>
              <a:t>Klinis</a:t>
            </a:r>
            <a:r>
              <a:rPr sz="1100" spc="135" dirty="0">
                <a:solidFill>
                  <a:srgbClr val="FFFFFF"/>
                </a:solidFill>
                <a:latin typeface="Calibri"/>
                <a:cs typeface="Calibri"/>
              </a:rPr>
              <a:t> </a:t>
            </a:r>
            <a:r>
              <a:rPr sz="1100" spc="60" dirty="0">
                <a:solidFill>
                  <a:srgbClr val="FFFFFF"/>
                </a:solidFill>
                <a:latin typeface="Calibri"/>
                <a:cs typeface="Calibri"/>
              </a:rPr>
              <a:t>Dengue</a:t>
            </a:r>
            <a:endParaRPr sz="11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08411" y="6604507"/>
            <a:ext cx="18097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alibri"/>
                <a:cs typeface="Calibri"/>
              </a:rPr>
              <a:t>24</a:t>
            </a:r>
            <a:endParaRPr sz="1200">
              <a:latin typeface="Calibri"/>
              <a:cs typeface="Calibri"/>
            </a:endParaRPr>
          </a:p>
        </p:txBody>
      </p:sp>
      <p:sp>
        <p:nvSpPr>
          <p:cNvPr id="3" name="object 3"/>
          <p:cNvSpPr txBox="1">
            <a:spLocks noGrp="1"/>
          </p:cNvSpPr>
          <p:nvPr>
            <p:ph type="title"/>
          </p:nvPr>
        </p:nvSpPr>
        <p:spPr>
          <a:xfrm>
            <a:off x="2232279" y="138683"/>
            <a:ext cx="7893050" cy="513080"/>
          </a:xfrm>
          <a:prstGeom prst="rect">
            <a:avLst/>
          </a:prstGeom>
        </p:spPr>
        <p:txBody>
          <a:bodyPr vert="horz" wrap="square" lIns="0" tIns="12700" rIns="0" bIns="0" rtlCol="0">
            <a:spAutoFit/>
          </a:bodyPr>
          <a:lstStyle/>
          <a:p>
            <a:pPr marL="12700">
              <a:lnSpc>
                <a:spcPct val="100000"/>
              </a:lnSpc>
              <a:spcBef>
                <a:spcPts val="100"/>
              </a:spcBef>
            </a:pPr>
            <a:r>
              <a:rPr sz="3200" b="1" i="1" spc="-10" dirty="0">
                <a:solidFill>
                  <a:srgbClr val="C00000"/>
                </a:solidFill>
                <a:latin typeface="Calibri"/>
                <a:cs typeface="Calibri"/>
              </a:rPr>
              <a:t>Pitfall</a:t>
            </a:r>
            <a:r>
              <a:rPr sz="3200" b="1" spc="-10" dirty="0">
                <a:solidFill>
                  <a:srgbClr val="C00000"/>
                </a:solidFill>
                <a:latin typeface="Calibri"/>
                <a:cs typeface="Calibri"/>
              </a:rPr>
              <a:t>:</a:t>
            </a:r>
            <a:r>
              <a:rPr sz="3200" b="1" spc="-15" dirty="0">
                <a:solidFill>
                  <a:srgbClr val="C00000"/>
                </a:solidFill>
                <a:latin typeface="Calibri"/>
                <a:cs typeface="Calibri"/>
              </a:rPr>
              <a:t> </a:t>
            </a:r>
            <a:r>
              <a:rPr sz="3200" b="1" spc="-20" dirty="0">
                <a:solidFill>
                  <a:srgbClr val="C00000"/>
                </a:solidFill>
                <a:latin typeface="Calibri"/>
                <a:cs typeface="Calibri"/>
              </a:rPr>
              <a:t>Mengapa </a:t>
            </a:r>
            <a:r>
              <a:rPr sz="3200" b="1" spc="-25" dirty="0">
                <a:solidFill>
                  <a:srgbClr val="C00000"/>
                </a:solidFill>
                <a:latin typeface="Calibri"/>
                <a:cs typeface="Calibri"/>
              </a:rPr>
              <a:t>Syok</a:t>
            </a:r>
            <a:r>
              <a:rPr sz="3200" b="1" spc="-15" dirty="0">
                <a:solidFill>
                  <a:srgbClr val="C00000"/>
                </a:solidFill>
                <a:latin typeface="Calibri"/>
                <a:cs typeface="Calibri"/>
              </a:rPr>
              <a:t> </a:t>
            </a:r>
            <a:r>
              <a:rPr sz="3200" b="1" spc="-10" dirty="0">
                <a:solidFill>
                  <a:srgbClr val="C00000"/>
                </a:solidFill>
                <a:latin typeface="Calibri"/>
                <a:cs typeface="Calibri"/>
              </a:rPr>
              <a:t>Dengue Mudah</a:t>
            </a:r>
            <a:r>
              <a:rPr sz="3200" b="1" spc="-15" dirty="0">
                <a:solidFill>
                  <a:srgbClr val="C00000"/>
                </a:solidFill>
                <a:latin typeface="Calibri"/>
                <a:cs typeface="Calibri"/>
              </a:rPr>
              <a:t> </a:t>
            </a:r>
            <a:r>
              <a:rPr sz="3200" b="1" spc="-55" dirty="0">
                <a:solidFill>
                  <a:srgbClr val="C00000"/>
                </a:solidFill>
                <a:latin typeface="Calibri"/>
                <a:cs typeface="Calibri"/>
              </a:rPr>
              <a:t>Terlewat</a:t>
            </a:r>
            <a:endParaRPr sz="3200">
              <a:latin typeface="Calibri"/>
              <a:cs typeface="Calibri"/>
            </a:endParaRPr>
          </a:p>
        </p:txBody>
      </p:sp>
      <p:sp>
        <p:nvSpPr>
          <p:cNvPr id="4" name="object 4"/>
          <p:cNvSpPr/>
          <p:nvPr/>
        </p:nvSpPr>
        <p:spPr>
          <a:xfrm>
            <a:off x="2133601" y="1491127"/>
            <a:ext cx="7921625" cy="3919220"/>
          </a:xfrm>
          <a:custGeom>
            <a:avLst/>
            <a:gdLst/>
            <a:ahLst/>
            <a:cxnLst/>
            <a:rect l="l" t="t" r="r" b="b"/>
            <a:pathLst>
              <a:path w="7921625" h="3919220">
                <a:moveTo>
                  <a:pt x="7921625" y="0"/>
                </a:moveTo>
                <a:lnTo>
                  <a:pt x="0" y="0"/>
                </a:lnTo>
                <a:lnTo>
                  <a:pt x="0" y="3919073"/>
                </a:lnTo>
                <a:lnTo>
                  <a:pt x="7921625" y="3919073"/>
                </a:lnTo>
                <a:lnTo>
                  <a:pt x="7921625" y="0"/>
                </a:lnTo>
                <a:close/>
              </a:path>
            </a:pathLst>
          </a:custGeom>
          <a:solidFill>
            <a:srgbClr val="D6E3BC"/>
          </a:solidFill>
        </p:spPr>
        <p:txBody>
          <a:bodyPr wrap="square" lIns="0" tIns="0" rIns="0" bIns="0" rtlCol="0"/>
          <a:lstStyle/>
          <a:p>
            <a:endParaRPr/>
          </a:p>
        </p:txBody>
      </p:sp>
      <p:sp>
        <p:nvSpPr>
          <p:cNvPr id="5" name="object 5"/>
          <p:cNvSpPr txBox="1"/>
          <p:nvPr/>
        </p:nvSpPr>
        <p:spPr>
          <a:xfrm>
            <a:off x="2534603" y="1464563"/>
            <a:ext cx="7205345" cy="3835400"/>
          </a:xfrm>
          <a:prstGeom prst="rect">
            <a:avLst/>
          </a:prstGeom>
        </p:spPr>
        <p:txBody>
          <a:bodyPr vert="horz" wrap="square" lIns="0" tIns="13970" rIns="0" bIns="0" rtlCol="0">
            <a:spAutoFit/>
          </a:bodyPr>
          <a:lstStyle/>
          <a:p>
            <a:pPr marL="12700" marR="405765" algn="ctr">
              <a:lnSpc>
                <a:spcPct val="150400"/>
              </a:lnSpc>
              <a:spcBef>
                <a:spcPts val="110"/>
              </a:spcBef>
            </a:pPr>
            <a:r>
              <a:rPr sz="2600" spc="-20" dirty="0">
                <a:latin typeface="Calibri"/>
                <a:cs typeface="Calibri"/>
              </a:rPr>
              <a:t>Bahkan </a:t>
            </a:r>
            <a:r>
              <a:rPr sz="2600" spc="-10" dirty="0">
                <a:latin typeface="Calibri"/>
                <a:cs typeface="Calibri"/>
              </a:rPr>
              <a:t>dalam </a:t>
            </a:r>
            <a:r>
              <a:rPr sz="2600" spc="-25" dirty="0">
                <a:latin typeface="Calibri"/>
                <a:cs typeface="Calibri"/>
              </a:rPr>
              <a:t>keadaan </a:t>
            </a:r>
            <a:r>
              <a:rPr sz="2600" spc="-30" dirty="0">
                <a:latin typeface="Calibri"/>
                <a:cs typeface="Calibri"/>
              </a:rPr>
              <a:t>syok </a:t>
            </a:r>
            <a:r>
              <a:rPr sz="2600" spc="-25" dirty="0">
                <a:latin typeface="Calibri"/>
                <a:cs typeface="Calibri"/>
              </a:rPr>
              <a:t>berat, </a:t>
            </a:r>
            <a:r>
              <a:rPr sz="2600" spc="-15" dirty="0">
                <a:latin typeface="Calibri"/>
                <a:cs typeface="Calibri"/>
              </a:rPr>
              <a:t>tampilan pasien </a:t>
            </a:r>
            <a:r>
              <a:rPr sz="2600" spc="-575" dirty="0">
                <a:latin typeface="Calibri"/>
                <a:cs typeface="Calibri"/>
              </a:rPr>
              <a:t> </a:t>
            </a:r>
            <a:r>
              <a:rPr sz="2600" spc="-15" dirty="0">
                <a:latin typeface="Calibri"/>
                <a:cs typeface="Calibri"/>
              </a:rPr>
              <a:t>dapat menipu. </a:t>
            </a:r>
            <a:r>
              <a:rPr sz="2600" spc="-25" dirty="0">
                <a:latin typeface="Calibri"/>
                <a:cs typeface="Calibri"/>
              </a:rPr>
              <a:t>Pasien </a:t>
            </a:r>
            <a:r>
              <a:rPr sz="2600" spc="-15" dirty="0">
                <a:latin typeface="Calibri"/>
                <a:cs typeface="Calibri"/>
              </a:rPr>
              <a:t>tampak </a:t>
            </a:r>
            <a:r>
              <a:rPr sz="2600" spc="-10" dirty="0">
                <a:latin typeface="Calibri"/>
                <a:cs typeface="Calibri"/>
              </a:rPr>
              <a:t>normal </a:t>
            </a:r>
            <a:r>
              <a:rPr sz="2600" spc="-20" dirty="0">
                <a:latin typeface="Calibri"/>
                <a:cs typeface="Calibri"/>
              </a:rPr>
              <a:t>atau </a:t>
            </a:r>
            <a:r>
              <a:rPr sz="2600" spc="-25" dirty="0">
                <a:latin typeface="Calibri"/>
                <a:cs typeface="Calibri"/>
              </a:rPr>
              <a:t>“stabil” </a:t>
            </a:r>
            <a:r>
              <a:rPr sz="2600" spc="-20" dirty="0">
                <a:latin typeface="Calibri"/>
                <a:cs typeface="Calibri"/>
              </a:rPr>
              <a:t> dengan</a:t>
            </a:r>
            <a:r>
              <a:rPr sz="2600" spc="-30" dirty="0">
                <a:latin typeface="Calibri"/>
                <a:cs typeface="Calibri"/>
              </a:rPr>
              <a:t> </a:t>
            </a:r>
            <a:r>
              <a:rPr sz="2600" spc="-25" dirty="0">
                <a:latin typeface="Calibri"/>
                <a:cs typeface="Calibri"/>
              </a:rPr>
              <a:t>kesadaran </a:t>
            </a:r>
            <a:r>
              <a:rPr sz="2600" spc="-10" dirty="0">
                <a:latin typeface="Calibri"/>
                <a:cs typeface="Calibri"/>
              </a:rPr>
              <a:t>baik</a:t>
            </a:r>
            <a:endParaRPr sz="2600">
              <a:latin typeface="Calibri"/>
              <a:cs typeface="Calibri"/>
            </a:endParaRPr>
          </a:p>
          <a:p>
            <a:pPr marL="19685" marR="5080" algn="ctr">
              <a:lnSpc>
                <a:spcPct val="150800"/>
              </a:lnSpc>
              <a:spcBef>
                <a:spcPts val="1800"/>
              </a:spcBef>
            </a:pPr>
            <a:r>
              <a:rPr sz="2600" spc="-15" dirty="0">
                <a:latin typeface="Calibri"/>
                <a:cs typeface="Calibri"/>
              </a:rPr>
              <a:t>Pemeriksaan</a:t>
            </a:r>
            <a:r>
              <a:rPr sz="2600" spc="-25" dirty="0">
                <a:latin typeface="Calibri"/>
                <a:cs typeface="Calibri"/>
              </a:rPr>
              <a:t> </a:t>
            </a:r>
            <a:r>
              <a:rPr sz="2600" spc="-10" dirty="0">
                <a:latin typeface="Calibri"/>
                <a:cs typeface="Calibri"/>
              </a:rPr>
              <a:t>fisis</a:t>
            </a:r>
            <a:r>
              <a:rPr sz="2600" spc="-15" dirty="0">
                <a:latin typeface="Calibri"/>
                <a:cs typeface="Calibri"/>
              </a:rPr>
              <a:t> </a:t>
            </a:r>
            <a:r>
              <a:rPr sz="2600" spc="-20" dirty="0">
                <a:latin typeface="Calibri"/>
                <a:cs typeface="Calibri"/>
              </a:rPr>
              <a:t>secara</a:t>
            </a:r>
            <a:r>
              <a:rPr sz="2600" spc="-5" dirty="0">
                <a:latin typeface="Calibri"/>
                <a:cs typeface="Calibri"/>
              </a:rPr>
              <a:t> </a:t>
            </a:r>
            <a:r>
              <a:rPr sz="2600" spc="-10" dirty="0">
                <a:latin typeface="Calibri"/>
                <a:cs typeface="Calibri"/>
              </a:rPr>
              <a:t>cermat</a:t>
            </a:r>
            <a:r>
              <a:rPr sz="2600" spc="-15" dirty="0">
                <a:latin typeface="Calibri"/>
                <a:cs typeface="Calibri"/>
              </a:rPr>
              <a:t> </a:t>
            </a:r>
            <a:r>
              <a:rPr sz="2600" spc="-20" dirty="0">
                <a:latin typeface="Calibri"/>
                <a:cs typeface="Calibri"/>
              </a:rPr>
              <a:t>sangat</a:t>
            </a:r>
            <a:r>
              <a:rPr sz="2600" spc="-5" dirty="0">
                <a:latin typeface="Calibri"/>
                <a:cs typeface="Calibri"/>
              </a:rPr>
              <a:t> </a:t>
            </a:r>
            <a:r>
              <a:rPr sz="2600" spc="-15" dirty="0">
                <a:latin typeface="Calibri"/>
                <a:cs typeface="Calibri"/>
              </a:rPr>
              <a:t>penting</a:t>
            </a:r>
            <a:r>
              <a:rPr sz="2600" spc="-10" dirty="0">
                <a:latin typeface="Calibri"/>
                <a:cs typeface="Calibri"/>
              </a:rPr>
              <a:t> </a:t>
            </a:r>
            <a:r>
              <a:rPr sz="2600" spc="-5" dirty="0">
                <a:latin typeface="Calibri"/>
                <a:cs typeface="Calibri"/>
              </a:rPr>
              <a:t>dalam </a:t>
            </a:r>
            <a:r>
              <a:rPr sz="2600" spc="-575" dirty="0">
                <a:latin typeface="Calibri"/>
                <a:cs typeface="Calibri"/>
              </a:rPr>
              <a:t> </a:t>
            </a:r>
            <a:r>
              <a:rPr sz="2600" spc="-15" dirty="0">
                <a:latin typeface="Calibri"/>
                <a:cs typeface="Calibri"/>
              </a:rPr>
              <a:t>mengenali </a:t>
            </a:r>
            <a:r>
              <a:rPr sz="2600" spc="-10" dirty="0">
                <a:latin typeface="Calibri"/>
                <a:cs typeface="Calibri"/>
              </a:rPr>
              <a:t>pasien</a:t>
            </a:r>
            <a:r>
              <a:rPr sz="2600" spc="-15" dirty="0">
                <a:latin typeface="Calibri"/>
                <a:cs typeface="Calibri"/>
              </a:rPr>
              <a:t> </a:t>
            </a:r>
            <a:r>
              <a:rPr sz="2600" spc="-25" dirty="0">
                <a:latin typeface="Calibri"/>
                <a:cs typeface="Calibri"/>
              </a:rPr>
              <a:t>syok</a:t>
            </a:r>
            <a:r>
              <a:rPr sz="2600" spc="-10" dirty="0">
                <a:latin typeface="Calibri"/>
                <a:cs typeface="Calibri"/>
              </a:rPr>
              <a:t> sebelum</a:t>
            </a:r>
            <a:r>
              <a:rPr sz="2600" spc="-15" dirty="0">
                <a:latin typeface="Calibri"/>
                <a:cs typeface="Calibri"/>
              </a:rPr>
              <a:t> </a:t>
            </a:r>
            <a:r>
              <a:rPr sz="2600" spc="-10" dirty="0">
                <a:latin typeface="Calibri"/>
                <a:cs typeface="Calibri"/>
              </a:rPr>
              <a:t>jatuh</a:t>
            </a:r>
            <a:r>
              <a:rPr sz="2600" spc="-15" dirty="0">
                <a:latin typeface="Calibri"/>
                <a:cs typeface="Calibri"/>
              </a:rPr>
              <a:t> </a:t>
            </a:r>
            <a:r>
              <a:rPr sz="2600" spc="-20" dirty="0">
                <a:latin typeface="Calibri"/>
                <a:cs typeface="Calibri"/>
              </a:rPr>
              <a:t>kedalam</a:t>
            </a:r>
            <a:endParaRPr sz="2600">
              <a:latin typeface="Calibri"/>
              <a:cs typeface="Calibri"/>
            </a:endParaRPr>
          </a:p>
          <a:p>
            <a:pPr marL="4445" algn="ctr">
              <a:lnSpc>
                <a:spcPct val="100000"/>
              </a:lnSpc>
              <a:spcBef>
                <a:spcPts val="1585"/>
              </a:spcBef>
            </a:pPr>
            <a:r>
              <a:rPr sz="2600" spc="-20" dirty="0">
                <a:latin typeface="Calibri"/>
                <a:cs typeface="Calibri"/>
              </a:rPr>
              <a:t>fase</a:t>
            </a:r>
            <a:r>
              <a:rPr sz="2600" spc="-45" dirty="0">
                <a:latin typeface="Calibri"/>
                <a:cs typeface="Calibri"/>
              </a:rPr>
              <a:t> </a:t>
            </a:r>
            <a:r>
              <a:rPr sz="2600" i="1" spc="-10" dirty="0">
                <a:latin typeface="Calibri"/>
                <a:cs typeface="Calibri"/>
              </a:rPr>
              <a:t>decompensated</a:t>
            </a:r>
            <a:r>
              <a:rPr sz="2600" i="1" spc="-40" dirty="0">
                <a:latin typeface="Calibri"/>
                <a:cs typeface="Calibri"/>
              </a:rPr>
              <a:t> </a:t>
            </a:r>
            <a:r>
              <a:rPr sz="2600" i="1" spc="-5" dirty="0">
                <a:latin typeface="Calibri"/>
                <a:cs typeface="Calibri"/>
              </a:rPr>
              <a:t>shock</a:t>
            </a:r>
            <a:endParaRPr sz="2600">
              <a:latin typeface="Calibri"/>
              <a:cs typeface="Calibri"/>
            </a:endParaRPr>
          </a:p>
        </p:txBody>
      </p:sp>
      <p:sp>
        <p:nvSpPr>
          <p:cNvPr id="6" name="object 6"/>
          <p:cNvSpPr/>
          <p:nvPr/>
        </p:nvSpPr>
        <p:spPr>
          <a:xfrm>
            <a:off x="5029200" y="6629400"/>
            <a:ext cx="2133600" cy="154305"/>
          </a:xfrm>
          <a:custGeom>
            <a:avLst/>
            <a:gdLst/>
            <a:ahLst/>
            <a:cxnLst/>
            <a:rect l="l" t="t" r="r" b="b"/>
            <a:pathLst>
              <a:path w="2133600" h="154304">
                <a:moveTo>
                  <a:pt x="2133600" y="0"/>
                </a:moveTo>
                <a:lnTo>
                  <a:pt x="0" y="0"/>
                </a:lnTo>
                <a:lnTo>
                  <a:pt x="0" y="153887"/>
                </a:lnTo>
                <a:lnTo>
                  <a:pt x="2133600" y="153887"/>
                </a:lnTo>
                <a:lnTo>
                  <a:pt x="2133600" y="0"/>
                </a:lnTo>
                <a:close/>
              </a:path>
            </a:pathLst>
          </a:custGeom>
          <a:solidFill>
            <a:srgbClr val="A5A5A5"/>
          </a:solidFill>
        </p:spPr>
        <p:txBody>
          <a:bodyPr wrap="square" lIns="0" tIns="0" rIns="0" bIns="0" rtlCol="0"/>
          <a:lstStyle/>
          <a:p>
            <a:endParaRPr/>
          </a:p>
        </p:txBody>
      </p:sp>
      <p:sp>
        <p:nvSpPr>
          <p:cNvPr id="7" name="object 7"/>
          <p:cNvSpPr txBox="1"/>
          <p:nvPr/>
        </p:nvSpPr>
        <p:spPr>
          <a:xfrm>
            <a:off x="5295900" y="6602476"/>
            <a:ext cx="1587500" cy="177800"/>
          </a:xfrm>
          <a:prstGeom prst="rect">
            <a:avLst/>
          </a:prstGeom>
        </p:spPr>
        <p:txBody>
          <a:bodyPr vert="horz" wrap="square" lIns="0" tIns="12700" rIns="0" bIns="0" rtlCol="0">
            <a:spAutoFit/>
          </a:bodyPr>
          <a:lstStyle/>
          <a:p>
            <a:pPr marL="12700">
              <a:lnSpc>
                <a:spcPct val="100000"/>
              </a:lnSpc>
              <a:spcBef>
                <a:spcPts val="100"/>
              </a:spcBef>
            </a:pPr>
            <a:r>
              <a:rPr sz="1000" spc="85" dirty="0">
                <a:solidFill>
                  <a:srgbClr val="FFFFFF"/>
                </a:solidFill>
                <a:latin typeface="Calibri"/>
                <a:cs typeface="Calibri"/>
              </a:rPr>
              <a:t>Perjalanan</a:t>
            </a:r>
            <a:r>
              <a:rPr sz="1000" spc="165" dirty="0">
                <a:solidFill>
                  <a:srgbClr val="FFFFFF"/>
                </a:solidFill>
                <a:latin typeface="Calibri"/>
                <a:cs typeface="Calibri"/>
              </a:rPr>
              <a:t> </a:t>
            </a:r>
            <a:r>
              <a:rPr sz="1000" spc="80" dirty="0">
                <a:solidFill>
                  <a:srgbClr val="FFFFFF"/>
                </a:solidFill>
                <a:latin typeface="Calibri"/>
                <a:cs typeface="Calibri"/>
              </a:rPr>
              <a:t>Klinis</a:t>
            </a:r>
            <a:r>
              <a:rPr sz="1000" spc="165" dirty="0">
                <a:solidFill>
                  <a:srgbClr val="FFFFFF"/>
                </a:solidFill>
                <a:latin typeface="Calibri"/>
                <a:cs typeface="Calibri"/>
              </a:rPr>
              <a:t> </a:t>
            </a:r>
            <a:r>
              <a:rPr sz="1000" spc="80" dirty="0">
                <a:solidFill>
                  <a:srgbClr val="FFFFFF"/>
                </a:solidFill>
                <a:latin typeface="Calibri"/>
                <a:cs typeface="Calibri"/>
              </a:rPr>
              <a:t>Dengue</a:t>
            </a:r>
            <a:endParaRPr sz="10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4300" y="383831"/>
            <a:ext cx="12077700" cy="5735955"/>
            <a:chOff x="114300" y="383831"/>
            <a:chExt cx="12077700" cy="5735955"/>
          </a:xfrm>
        </p:grpSpPr>
        <p:pic>
          <p:nvPicPr>
            <p:cNvPr id="3" name="object 3"/>
            <p:cNvPicPr/>
            <p:nvPr/>
          </p:nvPicPr>
          <p:blipFill>
            <a:blip r:embed="rId2" cstate="print"/>
            <a:stretch>
              <a:fillRect/>
            </a:stretch>
          </p:blipFill>
          <p:spPr>
            <a:xfrm>
              <a:off x="1963032" y="383831"/>
              <a:ext cx="8622417" cy="5035314"/>
            </a:xfrm>
            <a:prstGeom prst="rect">
              <a:avLst/>
            </a:prstGeom>
          </p:spPr>
        </p:pic>
        <p:pic>
          <p:nvPicPr>
            <p:cNvPr id="4" name="object 4"/>
            <p:cNvPicPr/>
            <p:nvPr/>
          </p:nvPicPr>
          <p:blipFill>
            <a:blip r:embed="rId3" cstate="print"/>
            <a:stretch>
              <a:fillRect/>
            </a:stretch>
          </p:blipFill>
          <p:spPr>
            <a:xfrm>
              <a:off x="114300" y="5141801"/>
              <a:ext cx="12077700" cy="977364"/>
            </a:xfrm>
            <a:prstGeom prst="rect">
              <a:avLst/>
            </a:prstGeom>
          </p:spPr>
        </p:pic>
      </p:grpSp>
      <p:sp>
        <p:nvSpPr>
          <p:cNvPr id="5" name="object 5"/>
          <p:cNvSpPr txBox="1"/>
          <p:nvPr/>
        </p:nvSpPr>
        <p:spPr>
          <a:xfrm>
            <a:off x="8443277" y="6184391"/>
            <a:ext cx="3669665" cy="385445"/>
          </a:xfrm>
          <a:prstGeom prst="rect">
            <a:avLst/>
          </a:prstGeom>
        </p:spPr>
        <p:txBody>
          <a:bodyPr vert="horz" wrap="square" lIns="0" tIns="12700" rIns="0" bIns="0" rtlCol="0">
            <a:spAutoFit/>
          </a:bodyPr>
          <a:lstStyle/>
          <a:p>
            <a:pPr marL="295275" marR="5080" indent="-282575">
              <a:lnSpc>
                <a:spcPct val="107300"/>
              </a:lnSpc>
              <a:spcBef>
                <a:spcPts val="100"/>
              </a:spcBef>
            </a:pPr>
            <a:r>
              <a:rPr sz="1100" spc="-10" dirty="0">
                <a:solidFill>
                  <a:srgbClr val="212121"/>
                </a:solidFill>
                <a:latin typeface="Calibri"/>
                <a:cs typeface="Calibri"/>
              </a:rPr>
              <a:t>Simmons</a:t>
            </a:r>
            <a:r>
              <a:rPr sz="1100" spc="-5" dirty="0">
                <a:solidFill>
                  <a:srgbClr val="212121"/>
                </a:solidFill>
                <a:latin typeface="Calibri"/>
                <a:cs typeface="Calibri"/>
              </a:rPr>
              <a:t> CP,</a:t>
            </a:r>
            <a:r>
              <a:rPr sz="1100" spc="5" dirty="0">
                <a:solidFill>
                  <a:srgbClr val="212121"/>
                </a:solidFill>
                <a:latin typeface="Calibri"/>
                <a:cs typeface="Calibri"/>
              </a:rPr>
              <a:t> </a:t>
            </a:r>
            <a:r>
              <a:rPr sz="1100" dirty="0">
                <a:solidFill>
                  <a:srgbClr val="212121"/>
                </a:solidFill>
                <a:latin typeface="Calibri"/>
                <a:cs typeface="Calibri"/>
              </a:rPr>
              <a:t>et </a:t>
            </a:r>
            <a:r>
              <a:rPr sz="1100" spc="-5" dirty="0">
                <a:solidFill>
                  <a:srgbClr val="212121"/>
                </a:solidFill>
                <a:latin typeface="Calibri"/>
                <a:cs typeface="Calibri"/>
              </a:rPr>
              <a:t>al.</a:t>
            </a:r>
            <a:r>
              <a:rPr sz="1100" dirty="0">
                <a:solidFill>
                  <a:srgbClr val="212121"/>
                </a:solidFill>
                <a:latin typeface="Calibri"/>
                <a:cs typeface="Calibri"/>
              </a:rPr>
              <a:t> </a:t>
            </a:r>
            <a:r>
              <a:rPr sz="1100" spc="-5" dirty="0">
                <a:solidFill>
                  <a:srgbClr val="212121"/>
                </a:solidFill>
                <a:latin typeface="Calibri"/>
                <a:cs typeface="Calibri"/>
              </a:rPr>
              <a:t>Recent</a:t>
            </a:r>
            <a:r>
              <a:rPr sz="1100" dirty="0">
                <a:solidFill>
                  <a:srgbClr val="212121"/>
                </a:solidFill>
                <a:latin typeface="Calibri"/>
                <a:cs typeface="Calibri"/>
              </a:rPr>
              <a:t> </a:t>
            </a:r>
            <a:r>
              <a:rPr sz="1100" spc="-5" dirty="0">
                <a:solidFill>
                  <a:srgbClr val="212121"/>
                </a:solidFill>
                <a:latin typeface="Calibri"/>
                <a:cs typeface="Calibri"/>
              </a:rPr>
              <a:t>advances</a:t>
            </a:r>
            <a:r>
              <a:rPr sz="1100" dirty="0">
                <a:solidFill>
                  <a:srgbClr val="212121"/>
                </a:solidFill>
                <a:latin typeface="Calibri"/>
                <a:cs typeface="Calibri"/>
              </a:rPr>
              <a:t> </a:t>
            </a:r>
            <a:r>
              <a:rPr sz="1100" spc="-5" dirty="0">
                <a:solidFill>
                  <a:srgbClr val="212121"/>
                </a:solidFill>
                <a:latin typeface="Calibri"/>
                <a:cs typeface="Calibri"/>
              </a:rPr>
              <a:t>in</a:t>
            </a:r>
            <a:r>
              <a:rPr sz="1100" dirty="0">
                <a:solidFill>
                  <a:srgbClr val="212121"/>
                </a:solidFill>
                <a:latin typeface="Calibri"/>
                <a:cs typeface="Calibri"/>
              </a:rPr>
              <a:t> </a:t>
            </a:r>
            <a:r>
              <a:rPr sz="1100" spc="-5" dirty="0">
                <a:solidFill>
                  <a:srgbClr val="212121"/>
                </a:solidFill>
                <a:latin typeface="Calibri"/>
                <a:cs typeface="Calibri"/>
              </a:rPr>
              <a:t>dengue</a:t>
            </a:r>
            <a:r>
              <a:rPr sz="1100" spc="5" dirty="0">
                <a:solidFill>
                  <a:srgbClr val="212121"/>
                </a:solidFill>
                <a:latin typeface="Calibri"/>
                <a:cs typeface="Calibri"/>
              </a:rPr>
              <a:t> </a:t>
            </a:r>
            <a:r>
              <a:rPr sz="1100" spc="-10" dirty="0">
                <a:solidFill>
                  <a:srgbClr val="212121"/>
                </a:solidFill>
                <a:latin typeface="Calibri"/>
                <a:cs typeface="Calibri"/>
              </a:rPr>
              <a:t>pathogenesis</a:t>
            </a:r>
            <a:r>
              <a:rPr sz="1100" dirty="0">
                <a:solidFill>
                  <a:srgbClr val="212121"/>
                </a:solidFill>
                <a:latin typeface="Calibri"/>
                <a:cs typeface="Calibri"/>
              </a:rPr>
              <a:t> </a:t>
            </a:r>
            <a:r>
              <a:rPr sz="1100" spc="-5" dirty="0">
                <a:solidFill>
                  <a:srgbClr val="212121"/>
                </a:solidFill>
                <a:latin typeface="Calibri"/>
                <a:cs typeface="Calibri"/>
              </a:rPr>
              <a:t>and </a:t>
            </a:r>
            <a:r>
              <a:rPr sz="1100" spc="-235" dirty="0">
                <a:solidFill>
                  <a:srgbClr val="212121"/>
                </a:solidFill>
                <a:latin typeface="Calibri"/>
                <a:cs typeface="Calibri"/>
              </a:rPr>
              <a:t> </a:t>
            </a:r>
            <a:r>
              <a:rPr sz="1100" spc="-5" dirty="0">
                <a:solidFill>
                  <a:srgbClr val="212121"/>
                </a:solidFill>
                <a:latin typeface="Calibri"/>
                <a:cs typeface="Calibri"/>
              </a:rPr>
              <a:t>clinical management. Vaccine. </a:t>
            </a:r>
            <a:r>
              <a:rPr sz="1100" dirty="0">
                <a:solidFill>
                  <a:srgbClr val="212121"/>
                </a:solidFill>
                <a:latin typeface="Calibri"/>
                <a:cs typeface="Calibri"/>
              </a:rPr>
              <a:t>2015</a:t>
            </a:r>
            <a:r>
              <a:rPr sz="1100" spc="10" dirty="0">
                <a:solidFill>
                  <a:srgbClr val="212121"/>
                </a:solidFill>
                <a:latin typeface="Calibri"/>
                <a:cs typeface="Calibri"/>
              </a:rPr>
              <a:t> </a:t>
            </a:r>
            <a:r>
              <a:rPr sz="1100" spc="-5" dirty="0">
                <a:solidFill>
                  <a:srgbClr val="212121"/>
                </a:solidFill>
                <a:latin typeface="Calibri"/>
                <a:cs typeface="Calibri"/>
              </a:rPr>
              <a:t>Dec </a:t>
            </a:r>
            <a:r>
              <a:rPr sz="1100" dirty="0">
                <a:solidFill>
                  <a:srgbClr val="212121"/>
                </a:solidFill>
                <a:latin typeface="Calibri"/>
                <a:cs typeface="Calibri"/>
              </a:rPr>
              <a:t>10;33(50):7061-8.</a:t>
            </a:r>
            <a:endParaRPr sz="11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1366" y="2295166"/>
            <a:ext cx="4654550" cy="1599565"/>
          </a:xfrm>
          <a:prstGeom prst="rect">
            <a:avLst/>
          </a:prstGeom>
          <a:ln w="12700">
            <a:solidFill>
              <a:srgbClr val="5B9BD5"/>
            </a:solidFill>
          </a:ln>
        </p:spPr>
        <p:txBody>
          <a:bodyPr vert="horz" wrap="square" lIns="0" tIns="174625" rIns="0" bIns="0" rtlCol="0">
            <a:spAutoFit/>
          </a:bodyPr>
          <a:lstStyle/>
          <a:p>
            <a:pPr marL="90805" marR="578485">
              <a:lnSpc>
                <a:spcPts val="4700"/>
              </a:lnSpc>
              <a:spcBef>
                <a:spcPts val="1375"/>
              </a:spcBef>
            </a:pPr>
            <a:r>
              <a:rPr sz="4400" spc="-15" dirty="0">
                <a:latin typeface="Calibri"/>
                <a:cs typeface="Calibri"/>
              </a:rPr>
              <a:t>Penilaian </a:t>
            </a:r>
            <a:r>
              <a:rPr sz="4400" dirty="0">
                <a:latin typeface="Calibri"/>
                <a:cs typeface="Calibri"/>
              </a:rPr>
              <a:t>Demam </a:t>
            </a:r>
            <a:r>
              <a:rPr sz="4400" spc="-980" dirty="0">
                <a:latin typeface="Calibri"/>
                <a:cs typeface="Calibri"/>
              </a:rPr>
              <a:t> </a:t>
            </a:r>
            <a:r>
              <a:rPr sz="4400" dirty="0">
                <a:latin typeface="Calibri"/>
                <a:cs typeface="Calibri"/>
              </a:rPr>
              <a:t>Dengue</a:t>
            </a:r>
            <a:endParaRPr sz="4400">
              <a:latin typeface="Calibri"/>
              <a:cs typeface="Calibri"/>
            </a:endParaRPr>
          </a:p>
        </p:txBody>
      </p:sp>
      <p:grpSp>
        <p:nvGrpSpPr>
          <p:cNvPr id="3" name="object 3"/>
          <p:cNvGrpSpPr/>
          <p:nvPr/>
        </p:nvGrpSpPr>
        <p:grpSpPr>
          <a:xfrm>
            <a:off x="5440836" y="0"/>
            <a:ext cx="6590030" cy="6858000"/>
            <a:chOff x="5440836" y="0"/>
            <a:chExt cx="6590030" cy="6858000"/>
          </a:xfrm>
        </p:grpSpPr>
        <p:pic>
          <p:nvPicPr>
            <p:cNvPr id="4" name="object 4"/>
            <p:cNvPicPr/>
            <p:nvPr/>
          </p:nvPicPr>
          <p:blipFill>
            <a:blip r:embed="rId2" cstate="print"/>
            <a:stretch>
              <a:fillRect/>
            </a:stretch>
          </p:blipFill>
          <p:spPr>
            <a:xfrm>
              <a:off x="5440836" y="0"/>
              <a:ext cx="6589835" cy="6857999"/>
            </a:xfrm>
            <a:prstGeom prst="rect">
              <a:avLst/>
            </a:prstGeom>
          </p:spPr>
        </p:pic>
        <p:sp>
          <p:nvSpPr>
            <p:cNvPr id="5" name="object 5"/>
            <p:cNvSpPr/>
            <p:nvPr/>
          </p:nvSpPr>
          <p:spPr>
            <a:xfrm>
              <a:off x="5951621" y="3721769"/>
              <a:ext cx="1331595" cy="3105785"/>
            </a:xfrm>
            <a:custGeom>
              <a:avLst/>
              <a:gdLst/>
              <a:ahLst/>
              <a:cxnLst/>
              <a:rect l="l" t="t" r="r" b="b"/>
              <a:pathLst>
                <a:path w="1331595" h="3105784">
                  <a:moveTo>
                    <a:pt x="0" y="1552759"/>
                  </a:moveTo>
                  <a:lnTo>
                    <a:pt x="584" y="1487121"/>
                  </a:lnTo>
                  <a:lnTo>
                    <a:pt x="2320" y="1422178"/>
                  </a:lnTo>
                  <a:lnTo>
                    <a:pt x="5187" y="1357984"/>
                  </a:lnTo>
                  <a:lnTo>
                    <a:pt x="9159" y="1294591"/>
                  </a:lnTo>
                  <a:lnTo>
                    <a:pt x="14216" y="1232055"/>
                  </a:lnTo>
                  <a:lnTo>
                    <a:pt x="20332" y="1170429"/>
                  </a:lnTo>
                  <a:lnTo>
                    <a:pt x="27486" y="1109766"/>
                  </a:lnTo>
                  <a:lnTo>
                    <a:pt x="35653" y="1050122"/>
                  </a:lnTo>
                  <a:lnTo>
                    <a:pt x="44812" y="991549"/>
                  </a:lnTo>
                  <a:lnTo>
                    <a:pt x="54938" y="934101"/>
                  </a:lnTo>
                  <a:lnTo>
                    <a:pt x="66009" y="877833"/>
                  </a:lnTo>
                  <a:lnTo>
                    <a:pt x="78002" y="822799"/>
                  </a:lnTo>
                  <a:lnTo>
                    <a:pt x="90894" y="769051"/>
                  </a:lnTo>
                  <a:lnTo>
                    <a:pt x="104660" y="716645"/>
                  </a:lnTo>
                  <a:lnTo>
                    <a:pt x="119279" y="665634"/>
                  </a:lnTo>
                  <a:lnTo>
                    <a:pt x="134727" y="616072"/>
                  </a:lnTo>
                  <a:lnTo>
                    <a:pt x="150982" y="568012"/>
                  </a:lnTo>
                  <a:lnTo>
                    <a:pt x="168019" y="521509"/>
                  </a:lnTo>
                  <a:lnTo>
                    <a:pt x="185816" y="476617"/>
                  </a:lnTo>
                  <a:lnTo>
                    <a:pt x="204350" y="433390"/>
                  </a:lnTo>
                  <a:lnTo>
                    <a:pt x="223598" y="391880"/>
                  </a:lnTo>
                  <a:lnTo>
                    <a:pt x="243536" y="352144"/>
                  </a:lnTo>
                  <a:lnTo>
                    <a:pt x="264141" y="314233"/>
                  </a:lnTo>
                  <a:lnTo>
                    <a:pt x="285391" y="278202"/>
                  </a:lnTo>
                  <a:lnTo>
                    <a:pt x="307262" y="244105"/>
                  </a:lnTo>
                  <a:lnTo>
                    <a:pt x="329731" y="211997"/>
                  </a:lnTo>
                  <a:lnTo>
                    <a:pt x="376372" y="153958"/>
                  </a:lnTo>
                  <a:lnTo>
                    <a:pt x="425128" y="104518"/>
                  </a:lnTo>
                  <a:lnTo>
                    <a:pt x="475814" y="64107"/>
                  </a:lnTo>
                  <a:lnTo>
                    <a:pt x="528245" y="33156"/>
                  </a:lnTo>
                  <a:lnTo>
                    <a:pt x="582237" y="12098"/>
                  </a:lnTo>
                  <a:lnTo>
                    <a:pt x="637605" y="1362"/>
                  </a:lnTo>
                  <a:lnTo>
                    <a:pt x="665747" y="0"/>
                  </a:lnTo>
                  <a:lnTo>
                    <a:pt x="693889" y="1362"/>
                  </a:lnTo>
                  <a:lnTo>
                    <a:pt x="749257" y="12098"/>
                  </a:lnTo>
                  <a:lnTo>
                    <a:pt x="803249" y="33156"/>
                  </a:lnTo>
                  <a:lnTo>
                    <a:pt x="855681" y="64107"/>
                  </a:lnTo>
                  <a:lnTo>
                    <a:pt x="906367" y="104518"/>
                  </a:lnTo>
                  <a:lnTo>
                    <a:pt x="955122" y="153958"/>
                  </a:lnTo>
                  <a:lnTo>
                    <a:pt x="1001763" y="211997"/>
                  </a:lnTo>
                  <a:lnTo>
                    <a:pt x="1024232" y="244105"/>
                  </a:lnTo>
                  <a:lnTo>
                    <a:pt x="1046103" y="278202"/>
                  </a:lnTo>
                  <a:lnTo>
                    <a:pt x="1067353" y="314233"/>
                  </a:lnTo>
                  <a:lnTo>
                    <a:pt x="1087958" y="352144"/>
                  </a:lnTo>
                  <a:lnTo>
                    <a:pt x="1107897" y="391880"/>
                  </a:lnTo>
                  <a:lnTo>
                    <a:pt x="1127144" y="433390"/>
                  </a:lnTo>
                  <a:lnTo>
                    <a:pt x="1145678" y="476617"/>
                  </a:lnTo>
                  <a:lnTo>
                    <a:pt x="1163475" y="521509"/>
                  </a:lnTo>
                  <a:lnTo>
                    <a:pt x="1180512" y="568012"/>
                  </a:lnTo>
                  <a:lnTo>
                    <a:pt x="1196767" y="616072"/>
                  </a:lnTo>
                  <a:lnTo>
                    <a:pt x="1212215" y="665634"/>
                  </a:lnTo>
                  <a:lnTo>
                    <a:pt x="1226834" y="716645"/>
                  </a:lnTo>
                  <a:lnTo>
                    <a:pt x="1240601" y="769051"/>
                  </a:lnTo>
                  <a:lnTo>
                    <a:pt x="1253492" y="822799"/>
                  </a:lnTo>
                  <a:lnTo>
                    <a:pt x="1265485" y="877833"/>
                  </a:lnTo>
                  <a:lnTo>
                    <a:pt x="1276556" y="934101"/>
                  </a:lnTo>
                  <a:lnTo>
                    <a:pt x="1286682" y="991549"/>
                  </a:lnTo>
                  <a:lnTo>
                    <a:pt x="1295841" y="1050122"/>
                  </a:lnTo>
                  <a:lnTo>
                    <a:pt x="1304008" y="1109766"/>
                  </a:lnTo>
                  <a:lnTo>
                    <a:pt x="1311162" y="1170429"/>
                  </a:lnTo>
                  <a:lnTo>
                    <a:pt x="1317278" y="1232055"/>
                  </a:lnTo>
                  <a:lnTo>
                    <a:pt x="1322335" y="1294591"/>
                  </a:lnTo>
                  <a:lnTo>
                    <a:pt x="1326307" y="1357984"/>
                  </a:lnTo>
                  <a:lnTo>
                    <a:pt x="1329174" y="1422178"/>
                  </a:lnTo>
                  <a:lnTo>
                    <a:pt x="1330910" y="1487121"/>
                  </a:lnTo>
                  <a:lnTo>
                    <a:pt x="1331495" y="1552759"/>
                  </a:lnTo>
                  <a:lnTo>
                    <a:pt x="1330910" y="1618396"/>
                  </a:lnTo>
                  <a:lnTo>
                    <a:pt x="1329174" y="1683339"/>
                  </a:lnTo>
                  <a:lnTo>
                    <a:pt x="1326307" y="1747533"/>
                  </a:lnTo>
                  <a:lnTo>
                    <a:pt x="1322335" y="1810926"/>
                  </a:lnTo>
                  <a:lnTo>
                    <a:pt x="1317278" y="1873462"/>
                  </a:lnTo>
                  <a:lnTo>
                    <a:pt x="1311162" y="1935088"/>
                  </a:lnTo>
                  <a:lnTo>
                    <a:pt x="1304008" y="1995751"/>
                  </a:lnTo>
                  <a:lnTo>
                    <a:pt x="1295841" y="2055395"/>
                  </a:lnTo>
                  <a:lnTo>
                    <a:pt x="1286682" y="2113968"/>
                  </a:lnTo>
                  <a:lnTo>
                    <a:pt x="1276556" y="2171416"/>
                  </a:lnTo>
                  <a:lnTo>
                    <a:pt x="1265485" y="2227684"/>
                  </a:lnTo>
                  <a:lnTo>
                    <a:pt x="1253492" y="2282718"/>
                  </a:lnTo>
                  <a:lnTo>
                    <a:pt x="1240601" y="2336466"/>
                  </a:lnTo>
                  <a:lnTo>
                    <a:pt x="1226834" y="2388872"/>
                  </a:lnTo>
                  <a:lnTo>
                    <a:pt x="1212215" y="2439883"/>
                  </a:lnTo>
                  <a:lnTo>
                    <a:pt x="1196767" y="2489445"/>
                  </a:lnTo>
                  <a:lnTo>
                    <a:pt x="1180512" y="2537505"/>
                  </a:lnTo>
                  <a:lnTo>
                    <a:pt x="1163475" y="2584008"/>
                  </a:lnTo>
                  <a:lnTo>
                    <a:pt x="1145678" y="2628900"/>
                  </a:lnTo>
                  <a:lnTo>
                    <a:pt x="1127144" y="2672127"/>
                  </a:lnTo>
                  <a:lnTo>
                    <a:pt x="1107897" y="2713637"/>
                  </a:lnTo>
                  <a:lnTo>
                    <a:pt x="1087958" y="2753373"/>
                  </a:lnTo>
                  <a:lnTo>
                    <a:pt x="1067353" y="2791284"/>
                  </a:lnTo>
                  <a:lnTo>
                    <a:pt x="1046103" y="2827315"/>
                  </a:lnTo>
                  <a:lnTo>
                    <a:pt x="1024232" y="2861412"/>
                  </a:lnTo>
                  <a:lnTo>
                    <a:pt x="1001763" y="2893520"/>
                  </a:lnTo>
                  <a:lnTo>
                    <a:pt x="955122" y="2951559"/>
                  </a:lnTo>
                  <a:lnTo>
                    <a:pt x="906367" y="3000999"/>
                  </a:lnTo>
                  <a:lnTo>
                    <a:pt x="855681" y="3041410"/>
                  </a:lnTo>
                  <a:lnTo>
                    <a:pt x="803249" y="3072361"/>
                  </a:lnTo>
                  <a:lnTo>
                    <a:pt x="749257" y="3093419"/>
                  </a:lnTo>
                  <a:lnTo>
                    <a:pt x="693889" y="3104155"/>
                  </a:lnTo>
                  <a:lnTo>
                    <a:pt x="665747" y="3105518"/>
                  </a:lnTo>
                  <a:lnTo>
                    <a:pt x="637605" y="3104155"/>
                  </a:lnTo>
                  <a:lnTo>
                    <a:pt x="582237" y="3093419"/>
                  </a:lnTo>
                  <a:lnTo>
                    <a:pt x="528245" y="3072361"/>
                  </a:lnTo>
                  <a:lnTo>
                    <a:pt x="475814" y="3041410"/>
                  </a:lnTo>
                  <a:lnTo>
                    <a:pt x="425128" y="3000999"/>
                  </a:lnTo>
                  <a:lnTo>
                    <a:pt x="376372" y="2951559"/>
                  </a:lnTo>
                  <a:lnTo>
                    <a:pt x="329731" y="2893520"/>
                  </a:lnTo>
                  <a:lnTo>
                    <a:pt x="307262" y="2861412"/>
                  </a:lnTo>
                  <a:lnTo>
                    <a:pt x="285391" y="2827315"/>
                  </a:lnTo>
                  <a:lnTo>
                    <a:pt x="264141" y="2791284"/>
                  </a:lnTo>
                  <a:lnTo>
                    <a:pt x="243536" y="2753373"/>
                  </a:lnTo>
                  <a:lnTo>
                    <a:pt x="223598" y="2713637"/>
                  </a:lnTo>
                  <a:lnTo>
                    <a:pt x="204350" y="2672127"/>
                  </a:lnTo>
                  <a:lnTo>
                    <a:pt x="185816" y="2628900"/>
                  </a:lnTo>
                  <a:lnTo>
                    <a:pt x="168019" y="2584008"/>
                  </a:lnTo>
                  <a:lnTo>
                    <a:pt x="150982" y="2537505"/>
                  </a:lnTo>
                  <a:lnTo>
                    <a:pt x="134727" y="2489445"/>
                  </a:lnTo>
                  <a:lnTo>
                    <a:pt x="119279" y="2439883"/>
                  </a:lnTo>
                  <a:lnTo>
                    <a:pt x="104660" y="2388872"/>
                  </a:lnTo>
                  <a:lnTo>
                    <a:pt x="90894" y="2336466"/>
                  </a:lnTo>
                  <a:lnTo>
                    <a:pt x="78002" y="2282718"/>
                  </a:lnTo>
                  <a:lnTo>
                    <a:pt x="66009" y="2227684"/>
                  </a:lnTo>
                  <a:lnTo>
                    <a:pt x="54938" y="2171416"/>
                  </a:lnTo>
                  <a:lnTo>
                    <a:pt x="44812" y="2113968"/>
                  </a:lnTo>
                  <a:lnTo>
                    <a:pt x="35653" y="2055395"/>
                  </a:lnTo>
                  <a:lnTo>
                    <a:pt x="27486" y="1995751"/>
                  </a:lnTo>
                  <a:lnTo>
                    <a:pt x="20332" y="1935088"/>
                  </a:lnTo>
                  <a:lnTo>
                    <a:pt x="14216" y="1873462"/>
                  </a:lnTo>
                  <a:lnTo>
                    <a:pt x="9159" y="1810926"/>
                  </a:lnTo>
                  <a:lnTo>
                    <a:pt x="5187" y="1747533"/>
                  </a:lnTo>
                  <a:lnTo>
                    <a:pt x="2320" y="1683339"/>
                  </a:lnTo>
                  <a:lnTo>
                    <a:pt x="584" y="1618396"/>
                  </a:lnTo>
                  <a:lnTo>
                    <a:pt x="0" y="1552759"/>
                  </a:lnTo>
                  <a:close/>
                </a:path>
              </a:pathLst>
            </a:custGeom>
            <a:ln w="38100">
              <a:solidFill>
                <a:srgbClr val="FF0000"/>
              </a:solidFill>
            </a:ln>
          </p:spPr>
          <p:txBody>
            <a:bodyPr wrap="square" lIns="0" tIns="0" rIns="0" bIns="0" rtlCol="0"/>
            <a:lstStyle/>
            <a:p>
              <a:endParaRPr/>
            </a:p>
          </p:txBody>
        </p:sp>
      </p:grpSp>
      <p:sp>
        <p:nvSpPr>
          <p:cNvPr id="6" name="object 6"/>
          <p:cNvSpPr txBox="1"/>
          <p:nvPr/>
        </p:nvSpPr>
        <p:spPr>
          <a:xfrm>
            <a:off x="78741" y="6589776"/>
            <a:ext cx="4826635" cy="193040"/>
          </a:xfrm>
          <a:prstGeom prst="rect">
            <a:avLst/>
          </a:prstGeom>
        </p:spPr>
        <p:txBody>
          <a:bodyPr vert="horz" wrap="square" lIns="0" tIns="12700" rIns="0" bIns="0" rtlCol="0">
            <a:spAutoFit/>
          </a:bodyPr>
          <a:lstStyle/>
          <a:p>
            <a:pPr marL="12700">
              <a:lnSpc>
                <a:spcPct val="100000"/>
              </a:lnSpc>
              <a:spcBef>
                <a:spcPts val="100"/>
              </a:spcBef>
            </a:pPr>
            <a:r>
              <a:rPr sz="1100" spc="-20" dirty="0">
                <a:latin typeface="Calibri"/>
                <a:cs typeface="Calibri"/>
              </a:rPr>
              <a:t>WHO. </a:t>
            </a:r>
            <a:r>
              <a:rPr sz="1100" i="1" spc="-15" dirty="0">
                <a:latin typeface="Calibri"/>
                <a:cs typeface="Calibri"/>
              </a:rPr>
              <a:t>Dengue</a:t>
            </a:r>
            <a:r>
              <a:rPr sz="1100" i="1" spc="-25" dirty="0">
                <a:latin typeface="Calibri"/>
                <a:cs typeface="Calibri"/>
              </a:rPr>
              <a:t> </a:t>
            </a:r>
            <a:r>
              <a:rPr sz="1100" i="1" spc="-15" dirty="0">
                <a:latin typeface="Calibri"/>
                <a:cs typeface="Calibri"/>
              </a:rPr>
              <a:t>guidelines</a:t>
            </a:r>
            <a:r>
              <a:rPr sz="1100" i="1" spc="-30" dirty="0">
                <a:latin typeface="Calibri"/>
                <a:cs typeface="Calibri"/>
              </a:rPr>
              <a:t> </a:t>
            </a:r>
            <a:r>
              <a:rPr sz="1100" i="1" spc="-10" dirty="0">
                <a:latin typeface="Calibri"/>
                <a:cs typeface="Calibri"/>
              </a:rPr>
              <a:t>for</a:t>
            </a:r>
            <a:r>
              <a:rPr sz="1100" i="1" spc="-30" dirty="0">
                <a:latin typeface="Calibri"/>
                <a:cs typeface="Calibri"/>
              </a:rPr>
              <a:t> </a:t>
            </a:r>
            <a:r>
              <a:rPr sz="1100" i="1" spc="-15" dirty="0">
                <a:latin typeface="Calibri"/>
                <a:cs typeface="Calibri"/>
              </a:rPr>
              <a:t>diagnosis,</a:t>
            </a:r>
            <a:r>
              <a:rPr sz="1100" i="1" spc="-25" dirty="0">
                <a:latin typeface="Calibri"/>
                <a:cs typeface="Calibri"/>
              </a:rPr>
              <a:t> </a:t>
            </a:r>
            <a:r>
              <a:rPr sz="1100" i="1" spc="-15" dirty="0">
                <a:latin typeface="Calibri"/>
                <a:cs typeface="Calibri"/>
              </a:rPr>
              <a:t>treatment</a:t>
            </a:r>
            <a:r>
              <a:rPr sz="1100" i="1" spc="-25" dirty="0">
                <a:latin typeface="Calibri"/>
                <a:cs typeface="Calibri"/>
              </a:rPr>
              <a:t> </a:t>
            </a:r>
            <a:r>
              <a:rPr sz="1100" i="1" spc="-15" dirty="0">
                <a:latin typeface="Calibri"/>
                <a:cs typeface="Calibri"/>
              </a:rPr>
              <a:t>and</a:t>
            </a:r>
            <a:r>
              <a:rPr sz="1100" i="1" spc="-30" dirty="0">
                <a:latin typeface="Calibri"/>
                <a:cs typeface="Calibri"/>
              </a:rPr>
              <a:t> </a:t>
            </a:r>
            <a:r>
              <a:rPr sz="1100" i="1" spc="-15" dirty="0">
                <a:latin typeface="Calibri"/>
                <a:cs typeface="Calibri"/>
              </a:rPr>
              <a:t>control</a:t>
            </a:r>
            <a:r>
              <a:rPr sz="1100" spc="-15" dirty="0">
                <a:latin typeface="Calibri"/>
                <a:cs typeface="Calibri"/>
              </a:rPr>
              <a:t>,</a:t>
            </a:r>
            <a:r>
              <a:rPr sz="1100" spc="-25" dirty="0">
                <a:latin typeface="Calibri"/>
                <a:cs typeface="Calibri"/>
              </a:rPr>
              <a:t> </a:t>
            </a:r>
            <a:r>
              <a:rPr sz="1100" spc="-20" dirty="0">
                <a:latin typeface="Calibri"/>
                <a:cs typeface="Calibri"/>
              </a:rPr>
              <a:t>2009.</a:t>
            </a:r>
            <a:r>
              <a:rPr sz="1100" spc="-15" dirty="0">
                <a:latin typeface="Calibri"/>
                <a:cs typeface="Calibri"/>
              </a:rPr>
              <a:t> </a:t>
            </a:r>
            <a:r>
              <a:rPr sz="1100" spc="-20" dirty="0">
                <a:latin typeface="Calibri"/>
                <a:cs typeface="Calibri"/>
              </a:rPr>
              <a:t>dengan</a:t>
            </a:r>
            <a:r>
              <a:rPr sz="1100" spc="-30" dirty="0">
                <a:latin typeface="Calibri"/>
                <a:cs typeface="Calibri"/>
              </a:rPr>
              <a:t> </a:t>
            </a:r>
            <a:r>
              <a:rPr sz="1100" spc="-15" dirty="0">
                <a:latin typeface="Calibri"/>
                <a:cs typeface="Calibri"/>
              </a:rPr>
              <a:t>modifikasi</a:t>
            </a:r>
            <a:endParaRPr sz="11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6027" y="0"/>
            <a:ext cx="10173970" cy="4824730"/>
          </a:xfrm>
          <a:custGeom>
            <a:avLst/>
            <a:gdLst/>
            <a:ahLst/>
            <a:cxnLst/>
            <a:rect l="l" t="t" r="r" b="b"/>
            <a:pathLst>
              <a:path w="10173970" h="4824730">
                <a:moveTo>
                  <a:pt x="9622768" y="0"/>
                </a:moveTo>
                <a:lnTo>
                  <a:pt x="4650143" y="0"/>
                </a:lnTo>
                <a:lnTo>
                  <a:pt x="4598586" y="15148"/>
                </a:lnTo>
                <a:lnTo>
                  <a:pt x="4535118" y="35502"/>
                </a:lnTo>
                <a:lnTo>
                  <a:pt x="4474616" y="56652"/>
                </a:lnTo>
                <a:lnTo>
                  <a:pt x="4417018" y="78576"/>
                </a:lnTo>
                <a:lnTo>
                  <a:pt x="4362265" y="101252"/>
                </a:lnTo>
                <a:lnTo>
                  <a:pt x="4310296" y="124658"/>
                </a:lnTo>
                <a:lnTo>
                  <a:pt x="4261049" y="148772"/>
                </a:lnTo>
                <a:lnTo>
                  <a:pt x="4214465" y="173573"/>
                </a:lnTo>
                <a:lnTo>
                  <a:pt x="4170482" y="199040"/>
                </a:lnTo>
                <a:lnTo>
                  <a:pt x="4129041" y="225149"/>
                </a:lnTo>
                <a:lnTo>
                  <a:pt x="4090080" y="251880"/>
                </a:lnTo>
                <a:lnTo>
                  <a:pt x="4053539" y="279211"/>
                </a:lnTo>
                <a:lnTo>
                  <a:pt x="4019358" y="307120"/>
                </a:lnTo>
                <a:lnTo>
                  <a:pt x="3987475" y="335585"/>
                </a:lnTo>
                <a:lnTo>
                  <a:pt x="3957830" y="364585"/>
                </a:lnTo>
                <a:lnTo>
                  <a:pt x="3930362" y="394097"/>
                </a:lnTo>
                <a:lnTo>
                  <a:pt x="3905011" y="424101"/>
                </a:lnTo>
                <a:lnTo>
                  <a:pt x="3881717" y="454573"/>
                </a:lnTo>
                <a:lnTo>
                  <a:pt x="3841053" y="516840"/>
                </a:lnTo>
                <a:lnTo>
                  <a:pt x="3807887" y="580722"/>
                </a:lnTo>
                <a:lnTo>
                  <a:pt x="3781733" y="646046"/>
                </a:lnTo>
                <a:lnTo>
                  <a:pt x="3762105" y="712638"/>
                </a:lnTo>
                <a:lnTo>
                  <a:pt x="3748520" y="780324"/>
                </a:lnTo>
                <a:lnTo>
                  <a:pt x="3740492" y="848930"/>
                </a:lnTo>
                <a:lnTo>
                  <a:pt x="3737537" y="918283"/>
                </a:lnTo>
                <a:lnTo>
                  <a:pt x="3737809" y="953184"/>
                </a:lnTo>
                <a:lnTo>
                  <a:pt x="3741552" y="1023329"/>
                </a:lnTo>
                <a:lnTo>
                  <a:pt x="3749155" y="1093784"/>
                </a:lnTo>
                <a:lnTo>
                  <a:pt x="3873079" y="1457602"/>
                </a:lnTo>
                <a:lnTo>
                  <a:pt x="4072563" y="1731812"/>
                </a:lnTo>
                <a:lnTo>
                  <a:pt x="4257980" y="1904833"/>
                </a:lnTo>
                <a:lnTo>
                  <a:pt x="4339703" y="1965081"/>
                </a:lnTo>
                <a:lnTo>
                  <a:pt x="0" y="3047511"/>
                </a:lnTo>
                <a:lnTo>
                  <a:pt x="4417818" y="2830410"/>
                </a:lnTo>
                <a:lnTo>
                  <a:pt x="4403558" y="3074568"/>
                </a:lnTo>
                <a:lnTo>
                  <a:pt x="4491227" y="3641793"/>
                </a:lnTo>
                <a:lnTo>
                  <a:pt x="4876499" y="4284211"/>
                </a:lnTo>
                <a:lnTo>
                  <a:pt x="5755049" y="4753949"/>
                </a:lnTo>
                <a:lnTo>
                  <a:pt x="5811982" y="4767753"/>
                </a:lnTo>
                <a:lnTo>
                  <a:pt x="5867861" y="4779960"/>
                </a:lnTo>
                <a:lnTo>
                  <a:pt x="5922695" y="4790602"/>
                </a:lnTo>
                <a:lnTo>
                  <a:pt x="5976492" y="4799714"/>
                </a:lnTo>
                <a:lnTo>
                  <a:pt x="6029260" y="4807331"/>
                </a:lnTo>
                <a:lnTo>
                  <a:pt x="6081009" y="4813486"/>
                </a:lnTo>
                <a:lnTo>
                  <a:pt x="6131746" y="4818214"/>
                </a:lnTo>
                <a:lnTo>
                  <a:pt x="6181480" y="4821549"/>
                </a:lnTo>
                <a:lnTo>
                  <a:pt x="6230219" y="4823525"/>
                </a:lnTo>
                <a:lnTo>
                  <a:pt x="6277971" y="4824176"/>
                </a:lnTo>
                <a:lnTo>
                  <a:pt x="6985343" y="4646431"/>
                </a:lnTo>
                <a:lnTo>
                  <a:pt x="7423053" y="4255394"/>
                </a:lnTo>
                <a:lnTo>
                  <a:pt x="7645664" y="3864356"/>
                </a:lnTo>
                <a:lnTo>
                  <a:pt x="7707743" y="3686611"/>
                </a:lnTo>
                <a:lnTo>
                  <a:pt x="7725888" y="3691380"/>
                </a:lnTo>
                <a:lnTo>
                  <a:pt x="7747825" y="3698432"/>
                </a:lnTo>
                <a:lnTo>
                  <a:pt x="7773398" y="3707537"/>
                </a:lnTo>
                <a:lnTo>
                  <a:pt x="7802456" y="3718462"/>
                </a:lnTo>
                <a:lnTo>
                  <a:pt x="7909003" y="3759834"/>
                </a:lnTo>
                <a:lnTo>
                  <a:pt x="7950467" y="3775716"/>
                </a:lnTo>
                <a:lnTo>
                  <a:pt x="7994650" y="3792256"/>
                </a:lnTo>
                <a:lnTo>
                  <a:pt x="8041399" y="3809223"/>
                </a:lnTo>
                <a:lnTo>
                  <a:pt x="8090560" y="3826384"/>
                </a:lnTo>
                <a:lnTo>
                  <a:pt x="8141981" y="3843507"/>
                </a:lnTo>
                <a:lnTo>
                  <a:pt x="8195508" y="3860359"/>
                </a:lnTo>
                <a:lnTo>
                  <a:pt x="8250989" y="3876709"/>
                </a:lnTo>
                <a:lnTo>
                  <a:pt x="8308271" y="3892324"/>
                </a:lnTo>
                <a:lnTo>
                  <a:pt x="8367200" y="3906972"/>
                </a:lnTo>
                <a:lnTo>
                  <a:pt x="8427623" y="3920420"/>
                </a:lnTo>
                <a:lnTo>
                  <a:pt x="8489387" y="3932436"/>
                </a:lnTo>
                <a:lnTo>
                  <a:pt x="8552340" y="3942789"/>
                </a:lnTo>
                <a:lnTo>
                  <a:pt x="8616327" y="3951245"/>
                </a:lnTo>
                <a:lnTo>
                  <a:pt x="8681197" y="3957573"/>
                </a:lnTo>
                <a:lnTo>
                  <a:pt x="8746796" y="3961540"/>
                </a:lnTo>
                <a:lnTo>
                  <a:pt x="8812970" y="3962914"/>
                </a:lnTo>
                <a:lnTo>
                  <a:pt x="8852859" y="3962397"/>
                </a:lnTo>
                <a:lnTo>
                  <a:pt x="8892866" y="3960815"/>
                </a:lnTo>
                <a:lnTo>
                  <a:pt x="8932960" y="3958116"/>
                </a:lnTo>
                <a:lnTo>
                  <a:pt x="8973107" y="3954251"/>
                </a:lnTo>
                <a:lnTo>
                  <a:pt x="9013274" y="3949169"/>
                </a:lnTo>
                <a:lnTo>
                  <a:pt x="9053428" y="3942821"/>
                </a:lnTo>
                <a:lnTo>
                  <a:pt x="9093536" y="3935156"/>
                </a:lnTo>
                <a:lnTo>
                  <a:pt x="9133565" y="3926124"/>
                </a:lnTo>
                <a:lnTo>
                  <a:pt x="9173482" y="3915676"/>
                </a:lnTo>
                <a:lnTo>
                  <a:pt x="9213255" y="3903761"/>
                </a:lnTo>
                <a:lnTo>
                  <a:pt x="9252849" y="3890329"/>
                </a:lnTo>
                <a:lnTo>
                  <a:pt x="9292232" y="3875329"/>
                </a:lnTo>
                <a:lnTo>
                  <a:pt x="9331372" y="3858713"/>
                </a:lnTo>
                <a:lnTo>
                  <a:pt x="9370234" y="3840429"/>
                </a:lnTo>
                <a:lnTo>
                  <a:pt x="9408786" y="3820429"/>
                </a:lnTo>
                <a:lnTo>
                  <a:pt x="9446995" y="3798660"/>
                </a:lnTo>
                <a:lnTo>
                  <a:pt x="9484828" y="3775075"/>
                </a:lnTo>
                <a:lnTo>
                  <a:pt x="9522252" y="3749621"/>
                </a:lnTo>
                <a:lnTo>
                  <a:pt x="9559234" y="3722250"/>
                </a:lnTo>
                <a:lnTo>
                  <a:pt x="9595741" y="3692912"/>
                </a:lnTo>
                <a:lnTo>
                  <a:pt x="9631740" y="3661555"/>
                </a:lnTo>
                <a:lnTo>
                  <a:pt x="9667197" y="3628131"/>
                </a:lnTo>
                <a:lnTo>
                  <a:pt x="9702081" y="3592588"/>
                </a:lnTo>
                <a:lnTo>
                  <a:pt x="9736357" y="3554878"/>
                </a:lnTo>
                <a:lnTo>
                  <a:pt x="9769993" y="3514949"/>
                </a:lnTo>
                <a:lnTo>
                  <a:pt x="9802956" y="3472752"/>
                </a:lnTo>
                <a:lnTo>
                  <a:pt x="9835212" y="3428237"/>
                </a:lnTo>
                <a:lnTo>
                  <a:pt x="9866729" y="3381354"/>
                </a:lnTo>
                <a:lnTo>
                  <a:pt x="9897475" y="3332051"/>
                </a:lnTo>
                <a:lnTo>
                  <a:pt x="9927414" y="3280281"/>
                </a:lnTo>
                <a:lnTo>
                  <a:pt x="9956516" y="3225991"/>
                </a:lnTo>
                <a:lnTo>
                  <a:pt x="9984746" y="3169133"/>
                </a:lnTo>
                <a:lnTo>
                  <a:pt x="10012072" y="3109656"/>
                </a:lnTo>
                <a:lnTo>
                  <a:pt x="10038461" y="3047511"/>
                </a:lnTo>
                <a:lnTo>
                  <a:pt x="10173708" y="2077863"/>
                </a:lnTo>
                <a:lnTo>
                  <a:pt x="9861953" y="1440891"/>
                </a:lnTo>
                <a:lnTo>
                  <a:pt x="9433024" y="1091660"/>
                </a:lnTo>
                <a:lnTo>
                  <a:pt x="9216753" y="985235"/>
                </a:lnTo>
                <a:lnTo>
                  <a:pt x="9235647" y="967818"/>
                </a:lnTo>
                <a:lnTo>
                  <a:pt x="9274115" y="927432"/>
                </a:lnTo>
                <a:lnTo>
                  <a:pt x="9313047" y="880090"/>
                </a:lnTo>
                <a:lnTo>
                  <a:pt x="9351913" y="826325"/>
                </a:lnTo>
                <a:lnTo>
                  <a:pt x="9390182" y="766671"/>
                </a:lnTo>
                <a:lnTo>
                  <a:pt x="9427326" y="701661"/>
                </a:lnTo>
                <a:lnTo>
                  <a:pt x="9445309" y="667315"/>
                </a:lnTo>
                <a:lnTo>
                  <a:pt x="9462812" y="631830"/>
                </a:lnTo>
                <a:lnTo>
                  <a:pt x="9479768" y="595273"/>
                </a:lnTo>
                <a:lnTo>
                  <a:pt x="9496111" y="557711"/>
                </a:lnTo>
                <a:lnTo>
                  <a:pt x="9511775" y="519210"/>
                </a:lnTo>
                <a:lnTo>
                  <a:pt x="9526693" y="479837"/>
                </a:lnTo>
                <a:lnTo>
                  <a:pt x="9540799" y="439659"/>
                </a:lnTo>
                <a:lnTo>
                  <a:pt x="9554027" y="398743"/>
                </a:lnTo>
                <a:lnTo>
                  <a:pt x="9566310" y="357154"/>
                </a:lnTo>
                <a:lnTo>
                  <a:pt x="9577583" y="314961"/>
                </a:lnTo>
                <a:lnTo>
                  <a:pt x="9587778" y="272230"/>
                </a:lnTo>
                <a:lnTo>
                  <a:pt x="9596830" y="229027"/>
                </a:lnTo>
                <a:lnTo>
                  <a:pt x="9604673" y="185418"/>
                </a:lnTo>
                <a:lnTo>
                  <a:pt x="9611239" y="141472"/>
                </a:lnTo>
                <a:lnTo>
                  <a:pt x="9616463" y="97255"/>
                </a:lnTo>
                <a:lnTo>
                  <a:pt x="9620279" y="52832"/>
                </a:lnTo>
                <a:lnTo>
                  <a:pt x="9622620" y="8272"/>
                </a:lnTo>
                <a:lnTo>
                  <a:pt x="9622768" y="0"/>
                </a:lnTo>
                <a:close/>
              </a:path>
            </a:pathLst>
          </a:custGeom>
          <a:solidFill>
            <a:srgbClr val="9FC5E8">
              <a:alpha val="34509"/>
            </a:srgbClr>
          </a:solidFill>
        </p:spPr>
        <p:txBody>
          <a:bodyPr wrap="square" lIns="0" tIns="0" rIns="0" bIns="0" rtlCol="0"/>
          <a:lstStyle/>
          <a:p>
            <a:endParaRPr/>
          </a:p>
        </p:txBody>
      </p:sp>
      <p:grpSp>
        <p:nvGrpSpPr>
          <p:cNvPr id="3" name="object 3"/>
          <p:cNvGrpSpPr/>
          <p:nvPr/>
        </p:nvGrpSpPr>
        <p:grpSpPr>
          <a:xfrm>
            <a:off x="824534" y="3062470"/>
            <a:ext cx="1009015" cy="1245870"/>
            <a:chOff x="824534" y="3062470"/>
            <a:chExt cx="1009015" cy="1245870"/>
          </a:xfrm>
        </p:grpSpPr>
        <p:sp>
          <p:nvSpPr>
            <p:cNvPr id="4" name="object 4"/>
            <p:cNvSpPr/>
            <p:nvPr/>
          </p:nvSpPr>
          <p:spPr>
            <a:xfrm>
              <a:off x="1069434" y="3067233"/>
              <a:ext cx="298450" cy="440055"/>
            </a:xfrm>
            <a:custGeom>
              <a:avLst/>
              <a:gdLst/>
              <a:ahLst/>
              <a:cxnLst/>
              <a:rect l="l" t="t" r="r" b="b"/>
              <a:pathLst>
                <a:path w="298450" h="440054">
                  <a:moveTo>
                    <a:pt x="134399" y="0"/>
                  </a:moveTo>
                  <a:lnTo>
                    <a:pt x="94499" y="5099"/>
                  </a:lnTo>
                  <a:lnTo>
                    <a:pt x="46434" y="25234"/>
                  </a:lnTo>
                  <a:lnTo>
                    <a:pt x="17649" y="51104"/>
                  </a:lnTo>
                  <a:lnTo>
                    <a:pt x="0" y="82933"/>
                  </a:lnTo>
                  <a:lnTo>
                    <a:pt x="5533" y="107399"/>
                  </a:lnTo>
                  <a:lnTo>
                    <a:pt x="73366" y="415399"/>
                  </a:lnTo>
                  <a:lnTo>
                    <a:pt x="78933" y="439866"/>
                  </a:lnTo>
                  <a:lnTo>
                    <a:pt x="87117" y="439102"/>
                  </a:lnTo>
                  <a:lnTo>
                    <a:pt x="110208" y="436253"/>
                  </a:lnTo>
                  <a:lnTo>
                    <a:pt x="192333" y="420966"/>
                  </a:lnTo>
                  <a:lnTo>
                    <a:pt x="237455" y="410170"/>
                  </a:lnTo>
                  <a:lnTo>
                    <a:pt x="291000" y="393591"/>
                  </a:lnTo>
                  <a:lnTo>
                    <a:pt x="297966" y="390933"/>
                  </a:lnTo>
                  <a:lnTo>
                    <a:pt x="292399" y="366499"/>
                  </a:lnTo>
                  <a:lnTo>
                    <a:pt x="224599" y="58499"/>
                  </a:lnTo>
                  <a:lnTo>
                    <a:pt x="219033" y="35133"/>
                  </a:lnTo>
                  <a:lnTo>
                    <a:pt x="213951" y="29643"/>
                  </a:lnTo>
                  <a:lnTo>
                    <a:pt x="198428" y="17566"/>
                  </a:lnTo>
                  <a:lnTo>
                    <a:pt x="172050" y="5489"/>
                  </a:lnTo>
                  <a:lnTo>
                    <a:pt x="134399" y="0"/>
                  </a:lnTo>
                  <a:close/>
                </a:path>
              </a:pathLst>
            </a:custGeom>
            <a:ln w="9525">
              <a:solidFill>
                <a:srgbClr val="000000"/>
              </a:solidFill>
            </a:ln>
          </p:spPr>
          <p:txBody>
            <a:bodyPr wrap="square" lIns="0" tIns="0" rIns="0" bIns="0" rtlCol="0"/>
            <a:lstStyle/>
            <a:p>
              <a:endParaRPr/>
            </a:p>
          </p:txBody>
        </p:sp>
        <p:sp>
          <p:nvSpPr>
            <p:cNvPr id="5" name="object 5"/>
            <p:cNvSpPr/>
            <p:nvPr/>
          </p:nvSpPr>
          <p:spPr>
            <a:xfrm>
              <a:off x="991249" y="3310399"/>
              <a:ext cx="507365" cy="224154"/>
            </a:xfrm>
            <a:custGeom>
              <a:avLst/>
              <a:gdLst/>
              <a:ahLst/>
              <a:cxnLst/>
              <a:rect l="l" t="t" r="r" b="b"/>
              <a:pathLst>
                <a:path w="507365" h="224154">
                  <a:moveTo>
                    <a:pt x="364985" y="0"/>
                  </a:moveTo>
                  <a:lnTo>
                    <a:pt x="312546" y="2374"/>
                  </a:lnTo>
                  <a:lnTo>
                    <a:pt x="259588" y="9382"/>
                  </a:lnTo>
                  <a:lnTo>
                    <a:pt x="207032" y="20847"/>
                  </a:lnTo>
                  <a:lnTo>
                    <a:pt x="155799" y="36593"/>
                  </a:lnTo>
                  <a:lnTo>
                    <a:pt x="106811" y="56445"/>
                  </a:lnTo>
                  <a:lnTo>
                    <a:pt x="60987" y="80229"/>
                  </a:lnTo>
                  <a:lnTo>
                    <a:pt x="19251" y="107767"/>
                  </a:lnTo>
                  <a:lnTo>
                    <a:pt x="0" y="151365"/>
                  </a:lnTo>
                  <a:lnTo>
                    <a:pt x="1451" y="166667"/>
                  </a:lnTo>
                  <a:lnTo>
                    <a:pt x="1451" y="170033"/>
                  </a:lnTo>
                  <a:lnTo>
                    <a:pt x="2551" y="172233"/>
                  </a:lnTo>
                  <a:lnTo>
                    <a:pt x="2551" y="175567"/>
                  </a:lnTo>
                  <a:lnTo>
                    <a:pt x="11174" y="196353"/>
                  </a:lnTo>
                  <a:lnTo>
                    <a:pt x="25209" y="211437"/>
                  </a:lnTo>
                  <a:lnTo>
                    <a:pt x="43032" y="220627"/>
                  </a:lnTo>
                  <a:lnTo>
                    <a:pt x="63018" y="223733"/>
                  </a:lnTo>
                  <a:lnTo>
                    <a:pt x="74497" y="222758"/>
                  </a:lnTo>
                  <a:lnTo>
                    <a:pt x="85851" y="219808"/>
                  </a:lnTo>
                  <a:lnTo>
                    <a:pt x="96805" y="214846"/>
                  </a:lnTo>
                  <a:lnTo>
                    <a:pt x="107084" y="207834"/>
                  </a:lnTo>
                  <a:lnTo>
                    <a:pt x="139299" y="188036"/>
                  </a:lnTo>
                  <a:lnTo>
                    <a:pt x="177972" y="172933"/>
                  </a:lnTo>
                  <a:lnTo>
                    <a:pt x="218727" y="161380"/>
                  </a:lnTo>
                  <a:lnTo>
                    <a:pt x="257185" y="152233"/>
                  </a:lnTo>
                  <a:lnTo>
                    <a:pt x="320343" y="140246"/>
                  </a:lnTo>
                  <a:lnTo>
                    <a:pt x="386051" y="133934"/>
                  </a:lnTo>
                  <a:lnTo>
                    <a:pt x="396377" y="134153"/>
                  </a:lnTo>
                  <a:lnTo>
                    <a:pt x="406530" y="134838"/>
                  </a:lnTo>
                  <a:lnTo>
                    <a:pt x="416478" y="136029"/>
                  </a:lnTo>
                  <a:lnTo>
                    <a:pt x="426185" y="137767"/>
                  </a:lnTo>
                  <a:lnTo>
                    <a:pt x="431651" y="138967"/>
                  </a:lnTo>
                  <a:lnTo>
                    <a:pt x="437118" y="139533"/>
                  </a:lnTo>
                  <a:lnTo>
                    <a:pt x="442518" y="139533"/>
                  </a:lnTo>
                  <a:lnTo>
                    <a:pt x="470747" y="133986"/>
                  </a:lnTo>
                  <a:lnTo>
                    <a:pt x="493472" y="118479"/>
                  </a:lnTo>
                  <a:lnTo>
                    <a:pt x="506929" y="94716"/>
                  </a:lnTo>
                  <a:lnTo>
                    <a:pt x="507352" y="64400"/>
                  </a:lnTo>
                  <a:lnTo>
                    <a:pt x="506252" y="62166"/>
                  </a:lnTo>
                  <a:lnTo>
                    <a:pt x="506252" y="58834"/>
                  </a:lnTo>
                  <a:lnTo>
                    <a:pt x="484159" y="22271"/>
                  </a:lnTo>
                  <a:lnTo>
                    <a:pt x="447317" y="6567"/>
                  </a:lnTo>
                  <a:lnTo>
                    <a:pt x="406901" y="1620"/>
                  </a:lnTo>
                  <a:lnTo>
                    <a:pt x="386099" y="402"/>
                  </a:lnTo>
                  <a:lnTo>
                    <a:pt x="364985" y="0"/>
                  </a:lnTo>
                  <a:close/>
                </a:path>
              </a:pathLst>
            </a:custGeom>
            <a:solidFill>
              <a:srgbClr val="352A36"/>
            </a:solidFill>
          </p:spPr>
          <p:txBody>
            <a:bodyPr wrap="square" lIns="0" tIns="0" rIns="0" bIns="0" rtlCol="0"/>
            <a:lstStyle/>
            <a:p>
              <a:endParaRPr/>
            </a:p>
          </p:txBody>
        </p:sp>
        <p:sp>
          <p:nvSpPr>
            <p:cNvPr id="6" name="object 6"/>
            <p:cNvSpPr/>
            <p:nvPr/>
          </p:nvSpPr>
          <p:spPr>
            <a:xfrm>
              <a:off x="991249" y="3310400"/>
              <a:ext cx="507365" cy="224154"/>
            </a:xfrm>
            <a:custGeom>
              <a:avLst/>
              <a:gdLst/>
              <a:ahLst/>
              <a:cxnLst/>
              <a:rect l="l" t="t" r="r" b="b"/>
              <a:pathLst>
                <a:path w="507365" h="224154">
                  <a:moveTo>
                    <a:pt x="364985" y="0"/>
                  </a:moveTo>
                  <a:lnTo>
                    <a:pt x="312546" y="2374"/>
                  </a:lnTo>
                  <a:lnTo>
                    <a:pt x="259588" y="9382"/>
                  </a:lnTo>
                  <a:lnTo>
                    <a:pt x="207032" y="20846"/>
                  </a:lnTo>
                  <a:lnTo>
                    <a:pt x="155799" y="36593"/>
                  </a:lnTo>
                  <a:lnTo>
                    <a:pt x="106810" y="56445"/>
                  </a:lnTo>
                  <a:lnTo>
                    <a:pt x="60987" y="80228"/>
                  </a:lnTo>
                  <a:lnTo>
                    <a:pt x="19251" y="107766"/>
                  </a:lnTo>
                  <a:lnTo>
                    <a:pt x="0" y="151365"/>
                  </a:lnTo>
                  <a:lnTo>
                    <a:pt x="1451" y="166666"/>
                  </a:lnTo>
                  <a:lnTo>
                    <a:pt x="1451" y="170033"/>
                  </a:lnTo>
                  <a:lnTo>
                    <a:pt x="2551" y="172233"/>
                  </a:lnTo>
                  <a:lnTo>
                    <a:pt x="2551" y="175566"/>
                  </a:lnTo>
                  <a:lnTo>
                    <a:pt x="11174" y="196353"/>
                  </a:lnTo>
                  <a:lnTo>
                    <a:pt x="25209" y="211437"/>
                  </a:lnTo>
                  <a:lnTo>
                    <a:pt x="43032" y="220627"/>
                  </a:lnTo>
                  <a:lnTo>
                    <a:pt x="63018" y="223733"/>
                  </a:lnTo>
                  <a:lnTo>
                    <a:pt x="74497" y="222758"/>
                  </a:lnTo>
                  <a:lnTo>
                    <a:pt x="85851" y="219808"/>
                  </a:lnTo>
                  <a:lnTo>
                    <a:pt x="96805" y="214845"/>
                  </a:lnTo>
                  <a:lnTo>
                    <a:pt x="107084" y="207833"/>
                  </a:lnTo>
                  <a:lnTo>
                    <a:pt x="139299" y="188036"/>
                  </a:lnTo>
                  <a:lnTo>
                    <a:pt x="177972" y="172933"/>
                  </a:lnTo>
                  <a:lnTo>
                    <a:pt x="218727" y="161380"/>
                  </a:lnTo>
                  <a:lnTo>
                    <a:pt x="257185" y="152233"/>
                  </a:lnTo>
                  <a:lnTo>
                    <a:pt x="320343" y="140245"/>
                  </a:lnTo>
                  <a:lnTo>
                    <a:pt x="386051" y="133933"/>
                  </a:lnTo>
                  <a:lnTo>
                    <a:pt x="396377" y="134152"/>
                  </a:lnTo>
                  <a:lnTo>
                    <a:pt x="406531" y="134837"/>
                  </a:lnTo>
                  <a:lnTo>
                    <a:pt x="416478" y="136028"/>
                  </a:lnTo>
                  <a:lnTo>
                    <a:pt x="426185" y="137766"/>
                  </a:lnTo>
                  <a:lnTo>
                    <a:pt x="431651" y="138966"/>
                  </a:lnTo>
                  <a:lnTo>
                    <a:pt x="437118" y="139533"/>
                  </a:lnTo>
                  <a:lnTo>
                    <a:pt x="442518" y="139533"/>
                  </a:lnTo>
                  <a:lnTo>
                    <a:pt x="470747" y="133985"/>
                  </a:lnTo>
                  <a:lnTo>
                    <a:pt x="493472" y="118479"/>
                  </a:lnTo>
                  <a:lnTo>
                    <a:pt x="506929" y="94716"/>
                  </a:lnTo>
                  <a:lnTo>
                    <a:pt x="507351" y="64399"/>
                  </a:lnTo>
                  <a:lnTo>
                    <a:pt x="506251" y="62166"/>
                  </a:lnTo>
                  <a:lnTo>
                    <a:pt x="506251" y="58833"/>
                  </a:lnTo>
                  <a:lnTo>
                    <a:pt x="484160" y="22270"/>
                  </a:lnTo>
                  <a:lnTo>
                    <a:pt x="447318" y="6566"/>
                  </a:lnTo>
                  <a:lnTo>
                    <a:pt x="406901" y="1620"/>
                  </a:lnTo>
                  <a:lnTo>
                    <a:pt x="386099" y="402"/>
                  </a:lnTo>
                  <a:lnTo>
                    <a:pt x="364985" y="0"/>
                  </a:lnTo>
                  <a:close/>
                </a:path>
              </a:pathLst>
            </a:custGeom>
            <a:ln w="9525">
              <a:solidFill>
                <a:srgbClr val="000000"/>
              </a:solidFill>
            </a:ln>
          </p:spPr>
          <p:txBody>
            <a:bodyPr wrap="square" lIns="0" tIns="0" rIns="0" bIns="0" rtlCol="0"/>
            <a:lstStyle/>
            <a:p>
              <a:endParaRPr/>
            </a:p>
          </p:txBody>
        </p:sp>
        <p:sp>
          <p:nvSpPr>
            <p:cNvPr id="7" name="object 7"/>
            <p:cNvSpPr/>
            <p:nvPr/>
          </p:nvSpPr>
          <p:spPr>
            <a:xfrm>
              <a:off x="829296" y="3390899"/>
              <a:ext cx="999490" cy="912494"/>
            </a:xfrm>
            <a:custGeom>
              <a:avLst/>
              <a:gdLst/>
              <a:ahLst/>
              <a:cxnLst/>
              <a:rect l="l" t="t" r="r" b="b"/>
              <a:pathLst>
                <a:path w="999489" h="912495">
                  <a:moveTo>
                    <a:pt x="580104" y="0"/>
                  </a:moveTo>
                  <a:lnTo>
                    <a:pt x="539329" y="1246"/>
                  </a:lnTo>
                  <a:lnTo>
                    <a:pt x="497700" y="4946"/>
                  </a:lnTo>
                  <a:lnTo>
                    <a:pt x="455365" y="11039"/>
                  </a:lnTo>
                  <a:lnTo>
                    <a:pt x="412471" y="19466"/>
                  </a:lnTo>
                  <a:lnTo>
                    <a:pt x="362775" y="31829"/>
                  </a:lnTo>
                  <a:lnTo>
                    <a:pt x="315184" y="46804"/>
                  </a:lnTo>
                  <a:lnTo>
                    <a:pt x="269947" y="64372"/>
                  </a:lnTo>
                  <a:lnTo>
                    <a:pt x="227319" y="84514"/>
                  </a:lnTo>
                  <a:lnTo>
                    <a:pt x="187551" y="107210"/>
                  </a:lnTo>
                  <a:lnTo>
                    <a:pt x="150896" y="132440"/>
                  </a:lnTo>
                  <a:lnTo>
                    <a:pt x="117606" y="160184"/>
                  </a:lnTo>
                  <a:lnTo>
                    <a:pt x="87933" y="190425"/>
                  </a:lnTo>
                  <a:lnTo>
                    <a:pt x="62130" y="223141"/>
                  </a:lnTo>
                  <a:lnTo>
                    <a:pt x="40450" y="258313"/>
                  </a:lnTo>
                  <a:lnTo>
                    <a:pt x="23144" y="295922"/>
                  </a:lnTo>
                  <a:lnTo>
                    <a:pt x="10466" y="335948"/>
                  </a:lnTo>
                  <a:lnTo>
                    <a:pt x="2667" y="378372"/>
                  </a:lnTo>
                  <a:lnTo>
                    <a:pt x="0" y="423173"/>
                  </a:lnTo>
                  <a:lnTo>
                    <a:pt x="2717" y="470334"/>
                  </a:lnTo>
                  <a:lnTo>
                    <a:pt x="11070" y="519833"/>
                  </a:lnTo>
                  <a:lnTo>
                    <a:pt x="24325" y="568553"/>
                  </a:lnTo>
                  <a:lnTo>
                    <a:pt x="42052" y="614843"/>
                  </a:lnTo>
                  <a:lnTo>
                    <a:pt x="63962" y="658514"/>
                  </a:lnTo>
                  <a:lnTo>
                    <a:pt x="89765" y="699379"/>
                  </a:lnTo>
                  <a:lnTo>
                    <a:pt x="119173" y="737247"/>
                  </a:lnTo>
                  <a:lnTo>
                    <a:pt x="151895" y="771931"/>
                  </a:lnTo>
                  <a:lnTo>
                    <a:pt x="187641" y="803241"/>
                  </a:lnTo>
                  <a:lnTo>
                    <a:pt x="226123" y="830989"/>
                  </a:lnTo>
                  <a:lnTo>
                    <a:pt x="267051" y="854986"/>
                  </a:lnTo>
                  <a:lnTo>
                    <a:pt x="310134" y="875044"/>
                  </a:lnTo>
                  <a:lnTo>
                    <a:pt x="355084" y="890972"/>
                  </a:lnTo>
                  <a:lnTo>
                    <a:pt x="401611" y="902584"/>
                  </a:lnTo>
                  <a:lnTo>
                    <a:pt x="449426" y="909689"/>
                  </a:lnTo>
                  <a:lnTo>
                    <a:pt x="498238" y="912100"/>
                  </a:lnTo>
                  <a:lnTo>
                    <a:pt x="525254" y="911364"/>
                  </a:lnTo>
                  <a:lnTo>
                    <a:pt x="579701" y="905392"/>
                  </a:lnTo>
                  <a:lnTo>
                    <a:pt x="653654" y="887572"/>
                  </a:lnTo>
                  <a:lnTo>
                    <a:pt x="698035" y="870958"/>
                  </a:lnTo>
                  <a:lnTo>
                    <a:pt x="740020" y="850513"/>
                  </a:lnTo>
                  <a:lnTo>
                    <a:pt x="779452" y="826489"/>
                  </a:lnTo>
                  <a:lnTo>
                    <a:pt x="816170" y="799142"/>
                  </a:lnTo>
                  <a:lnTo>
                    <a:pt x="850016" y="768724"/>
                  </a:lnTo>
                  <a:lnTo>
                    <a:pt x="880832" y="735489"/>
                  </a:lnTo>
                  <a:lnTo>
                    <a:pt x="908458" y="699692"/>
                  </a:lnTo>
                  <a:lnTo>
                    <a:pt x="932735" y="661587"/>
                  </a:lnTo>
                  <a:lnTo>
                    <a:pt x="953505" y="621426"/>
                  </a:lnTo>
                  <a:lnTo>
                    <a:pt x="970608" y="579465"/>
                  </a:lnTo>
                  <a:lnTo>
                    <a:pt x="983886" y="535957"/>
                  </a:lnTo>
                  <a:lnTo>
                    <a:pt x="993180" y="491156"/>
                  </a:lnTo>
                  <a:lnTo>
                    <a:pt x="998331" y="445316"/>
                  </a:lnTo>
                  <a:lnTo>
                    <a:pt x="999180" y="398691"/>
                  </a:lnTo>
                  <a:lnTo>
                    <a:pt x="995569" y="351534"/>
                  </a:lnTo>
                  <a:lnTo>
                    <a:pt x="987337" y="304100"/>
                  </a:lnTo>
                  <a:lnTo>
                    <a:pt x="973372" y="253442"/>
                  </a:lnTo>
                  <a:lnTo>
                    <a:pt x="954860" y="207731"/>
                  </a:lnTo>
                  <a:lnTo>
                    <a:pt x="932075" y="166865"/>
                  </a:lnTo>
                  <a:lnTo>
                    <a:pt x="905292" y="130740"/>
                  </a:lnTo>
                  <a:lnTo>
                    <a:pt x="874786" y="99253"/>
                  </a:lnTo>
                  <a:lnTo>
                    <a:pt x="840833" y="72300"/>
                  </a:lnTo>
                  <a:lnTo>
                    <a:pt x="803707" y="49777"/>
                  </a:lnTo>
                  <a:lnTo>
                    <a:pt x="763683" y="31581"/>
                  </a:lnTo>
                  <a:lnTo>
                    <a:pt x="721036" y="17609"/>
                  </a:lnTo>
                  <a:lnTo>
                    <a:pt x="676040" y="7757"/>
                  </a:lnTo>
                  <a:lnTo>
                    <a:pt x="628971" y="1922"/>
                  </a:lnTo>
                  <a:lnTo>
                    <a:pt x="580104" y="0"/>
                  </a:lnTo>
                  <a:close/>
                </a:path>
              </a:pathLst>
            </a:custGeom>
            <a:solidFill>
              <a:srgbClr val="8C8184"/>
            </a:solidFill>
          </p:spPr>
          <p:txBody>
            <a:bodyPr wrap="square" lIns="0" tIns="0" rIns="0" bIns="0" rtlCol="0"/>
            <a:lstStyle/>
            <a:p>
              <a:endParaRPr/>
            </a:p>
          </p:txBody>
        </p:sp>
        <p:sp>
          <p:nvSpPr>
            <p:cNvPr id="8" name="object 8"/>
            <p:cNvSpPr/>
            <p:nvPr/>
          </p:nvSpPr>
          <p:spPr>
            <a:xfrm>
              <a:off x="829296" y="3390899"/>
              <a:ext cx="999490" cy="912494"/>
            </a:xfrm>
            <a:custGeom>
              <a:avLst/>
              <a:gdLst/>
              <a:ahLst/>
              <a:cxnLst/>
              <a:rect l="l" t="t" r="r" b="b"/>
              <a:pathLst>
                <a:path w="999489" h="912495">
                  <a:moveTo>
                    <a:pt x="580104" y="0"/>
                  </a:moveTo>
                  <a:lnTo>
                    <a:pt x="539328" y="1246"/>
                  </a:lnTo>
                  <a:lnTo>
                    <a:pt x="497700" y="4945"/>
                  </a:lnTo>
                  <a:lnTo>
                    <a:pt x="455365" y="11039"/>
                  </a:lnTo>
                  <a:lnTo>
                    <a:pt x="412471" y="19466"/>
                  </a:lnTo>
                  <a:lnTo>
                    <a:pt x="362775" y="31829"/>
                  </a:lnTo>
                  <a:lnTo>
                    <a:pt x="315184" y="46804"/>
                  </a:lnTo>
                  <a:lnTo>
                    <a:pt x="269947" y="64372"/>
                  </a:lnTo>
                  <a:lnTo>
                    <a:pt x="227319" y="84514"/>
                  </a:lnTo>
                  <a:lnTo>
                    <a:pt x="187551" y="107210"/>
                  </a:lnTo>
                  <a:lnTo>
                    <a:pt x="150896" y="132440"/>
                  </a:lnTo>
                  <a:lnTo>
                    <a:pt x="117606" y="160184"/>
                  </a:lnTo>
                  <a:lnTo>
                    <a:pt x="87933" y="190424"/>
                  </a:lnTo>
                  <a:lnTo>
                    <a:pt x="62130" y="223140"/>
                  </a:lnTo>
                  <a:lnTo>
                    <a:pt x="40450" y="258313"/>
                  </a:lnTo>
                  <a:lnTo>
                    <a:pt x="23144" y="295921"/>
                  </a:lnTo>
                  <a:lnTo>
                    <a:pt x="10466" y="335947"/>
                  </a:lnTo>
                  <a:lnTo>
                    <a:pt x="2667" y="378371"/>
                  </a:lnTo>
                  <a:lnTo>
                    <a:pt x="0" y="423173"/>
                  </a:lnTo>
                  <a:lnTo>
                    <a:pt x="2717" y="470333"/>
                  </a:lnTo>
                  <a:lnTo>
                    <a:pt x="11070" y="519833"/>
                  </a:lnTo>
                  <a:lnTo>
                    <a:pt x="24325" y="568552"/>
                  </a:lnTo>
                  <a:lnTo>
                    <a:pt x="42052" y="614842"/>
                  </a:lnTo>
                  <a:lnTo>
                    <a:pt x="63962" y="658514"/>
                  </a:lnTo>
                  <a:lnTo>
                    <a:pt x="89765" y="699378"/>
                  </a:lnTo>
                  <a:lnTo>
                    <a:pt x="119173" y="737247"/>
                  </a:lnTo>
                  <a:lnTo>
                    <a:pt x="151895" y="771931"/>
                  </a:lnTo>
                  <a:lnTo>
                    <a:pt x="187641" y="803241"/>
                  </a:lnTo>
                  <a:lnTo>
                    <a:pt x="226123" y="830989"/>
                  </a:lnTo>
                  <a:lnTo>
                    <a:pt x="267051" y="854986"/>
                  </a:lnTo>
                  <a:lnTo>
                    <a:pt x="310134" y="875044"/>
                  </a:lnTo>
                  <a:lnTo>
                    <a:pt x="355084" y="890972"/>
                  </a:lnTo>
                  <a:lnTo>
                    <a:pt x="401611" y="902584"/>
                  </a:lnTo>
                  <a:lnTo>
                    <a:pt x="449425" y="909689"/>
                  </a:lnTo>
                  <a:lnTo>
                    <a:pt x="498237" y="912100"/>
                  </a:lnTo>
                  <a:lnTo>
                    <a:pt x="525254" y="911364"/>
                  </a:lnTo>
                  <a:lnTo>
                    <a:pt x="579701" y="905392"/>
                  </a:lnTo>
                  <a:lnTo>
                    <a:pt x="653654" y="887572"/>
                  </a:lnTo>
                  <a:lnTo>
                    <a:pt x="698035" y="870958"/>
                  </a:lnTo>
                  <a:lnTo>
                    <a:pt x="740021" y="850513"/>
                  </a:lnTo>
                  <a:lnTo>
                    <a:pt x="779452" y="826489"/>
                  </a:lnTo>
                  <a:lnTo>
                    <a:pt x="816170" y="799142"/>
                  </a:lnTo>
                  <a:lnTo>
                    <a:pt x="850016" y="768724"/>
                  </a:lnTo>
                  <a:lnTo>
                    <a:pt x="880832" y="735489"/>
                  </a:lnTo>
                  <a:lnTo>
                    <a:pt x="908458" y="699692"/>
                  </a:lnTo>
                  <a:lnTo>
                    <a:pt x="932735" y="661587"/>
                  </a:lnTo>
                  <a:lnTo>
                    <a:pt x="953505" y="621426"/>
                  </a:lnTo>
                  <a:lnTo>
                    <a:pt x="970608" y="579465"/>
                  </a:lnTo>
                  <a:lnTo>
                    <a:pt x="983886" y="535957"/>
                  </a:lnTo>
                  <a:lnTo>
                    <a:pt x="993180" y="491156"/>
                  </a:lnTo>
                  <a:lnTo>
                    <a:pt x="998331" y="445316"/>
                  </a:lnTo>
                  <a:lnTo>
                    <a:pt x="999181" y="398690"/>
                  </a:lnTo>
                  <a:lnTo>
                    <a:pt x="995569" y="351534"/>
                  </a:lnTo>
                  <a:lnTo>
                    <a:pt x="987338" y="304100"/>
                  </a:lnTo>
                  <a:lnTo>
                    <a:pt x="973372" y="253441"/>
                  </a:lnTo>
                  <a:lnTo>
                    <a:pt x="954860" y="207731"/>
                  </a:lnTo>
                  <a:lnTo>
                    <a:pt x="932074" y="166865"/>
                  </a:lnTo>
                  <a:lnTo>
                    <a:pt x="905292" y="130740"/>
                  </a:lnTo>
                  <a:lnTo>
                    <a:pt x="874786" y="99253"/>
                  </a:lnTo>
                  <a:lnTo>
                    <a:pt x="840833" y="72300"/>
                  </a:lnTo>
                  <a:lnTo>
                    <a:pt x="803707" y="49777"/>
                  </a:lnTo>
                  <a:lnTo>
                    <a:pt x="763683" y="31581"/>
                  </a:lnTo>
                  <a:lnTo>
                    <a:pt x="721036" y="17609"/>
                  </a:lnTo>
                  <a:lnTo>
                    <a:pt x="676040" y="7757"/>
                  </a:lnTo>
                  <a:lnTo>
                    <a:pt x="628971" y="1922"/>
                  </a:lnTo>
                  <a:lnTo>
                    <a:pt x="580104" y="0"/>
                  </a:lnTo>
                  <a:close/>
                </a:path>
              </a:pathLst>
            </a:custGeom>
            <a:ln w="9525">
              <a:solidFill>
                <a:srgbClr val="000000"/>
              </a:solidFill>
            </a:ln>
          </p:spPr>
          <p:txBody>
            <a:bodyPr wrap="square" lIns="0" tIns="0" rIns="0" bIns="0" rtlCol="0"/>
            <a:lstStyle/>
            <a:p>
              <a:endParaRPr/>
            </a:p>
          </p:txBody>
        </p:sp>
      </p:grpSp>
      <p:grpSp>
        <p:nvGrpSpPr>
          <p:cNvPr id="9" name="object 9"/>
          <p:cNvGrpSpPr/>
          <p:nvPr/>
        </p:nvGrpSpPr>
        <p:grpSpPr>
          <a:xfrm>
            <a:off x="738257" y="3689503"/>
            <a:ext cx="1889760" cy="3173730"/>
            <a:chOff x="738257" y="3689503"/>
            <a:chExt cx="1889760" cy="3173730"/>
          </a:xfrm>
        </p:grpSpPr>
        <p:sp>
          <p:nvSpPr>
            <p:cNvPr id="10" name="object 10"/>
            <p:cNvSpPr/>
            <p:nvPr/>
          </p:nvSpPr>
          <p:spPr>
            <a:xfrm>
              <a:off x="2227962" y="6665934"/>
              <a:ext cx="395605" cy="192405"/>
            </a:xfrm>
            <a:custGeom>
              <a:avLst/>
              <a:gdLst/>
              <a:ahLst/>
              <a:cxnLst/>
              <a:rect l="l" t="t" r="r" b="b"/>
              <a:pathLst>
                <a:path w="395605" h="192404">
                  <a:moveTo>
                    <a:pt x="333072" y="0"/>
                  </a:moveTo>
                  <a:lnTo>
                    <a:pt x="324972" y="0"/>
                  </a:lnTo>
                  <a:lnTo>
                    <a:pt x="316839" y="2833"/>
                  </a:lnTo>
                  <a:lnTo>
                    <a:pt x="310272" y="8999"/>
                  </a:lnTo>
                  <a:lnTo>
                    <a:pt x="270748" y="42257"/>
                  </a:lnTo>
                  <a:lnTo>
                    <a:pt x="229323" y="72971"/>
                  </a:lnTo>
                  <a:lnTo>
                    <a:pt x="186193" y="101240"/>
                  </a:lnTo>
                  <a:lnTo>
                    <a:pt x="141554" y="127164"/>
                  </a:lnTo>
                  <a:lnTo>
                    <a:pt x="95601" y="150845"/>
                  </a:lnTo>
                  <a:lnTo>
                    <a:pt x="48530" y="172381"/>
                  </a:lnTo>
                  <a:lnTo>
                    <a:pt x="535" y="191872"/>
                  </a:lnTo>
                  <a:lnTo>
                    <a:pt x="0" y="192065"/>
                  </a:lnTo>
                  <a:lnTo>
                    <a:pt x="372996" y="192065"/>
                  </a:lnTo>
                  <a:lnTo>
                    <a:pt x="383226" y="181666"/>
                  </a:lnTo>
                  <a:lnTo>
                    <a:pt x="392572" y="164666"/>
                  </a:lnTo>
                  <a:lnTo>
                    <a:pt x="394985" y="132797"/>
                  </a:lnTo>
                  <a:lnTo>
                    <a:pt x="387701" y="95716"/>
                  </a:lnTo>
                  <a:lnTo>
                    <a:pt x="376461" y="58635"/>
                  </a:lnTo>
                  <a:lnTo>
                    <a:pt x="367005" y="26766"/>
                  </a:lnTo>
                  <a:lnTo>
                    <a:pt x="362317" y="15539"/>
                  </a:lnTo>
                  <a:lnTo>
                    <a:pt x="354401" y="7120"/>
                  </a:lnTo>
                  <a:lnTo>
                    <a:pt x="344304" y="1833"/>
                  </a:lnTo>
                  <a:lnTo>
                    <a:pt x="333072" y="0"/>
                  </a:lnTo>
                  <a:close/>
                </a:path>
              </a:pathLst>
            </a:custGeom>
            <a:solidFill>
              <a:srgbClr val="858282"/>
            </a:solidFill>
          </p:spPr>
          <p:txBody>
            <a:bodyPr wrap="square" lIns="0" tIns="0" rIns="0" bIns="0" rtlCol="0"/>
            <a:lstStyle/>
            <a:p>
              <a:endParaRPr/>
            </a:p>
          </p:txBody>
        </p:sp>
        <p:sp>
          <p:nvSpPr>
            <p:cNvPr id="11" name="object 11"/>
            <p:cNvSpPr/>
            <p:nvPr/>
          </p:nvSpPr>
          <p:spPr>
            <a:xfrm>
              <a:off x="2227962" y="6665934"/>
              <a:ext cx="333375" cy="192405"/>
            </a:xfrm>
            <a:custGeom>
              <a:avLst/>
              <a:gdLst/>
              <a:ahLst/>
              <a:cxnLst/>
              <a:rect l="l" t="t" r="r" b="b"/>
              <a:pathLst>
                <a:path w="333375" h="192404">
                  <a:moveTo>
                    <a:pt x="333072" y="0"/>
                  </a:moveTo>
                  <a:lnTo>
                    <a:pt x="324972" y="0"/>
                  </a:lnTo>
                  <a:lnTo>
                    <a:pt x="316838" y="2833"/>
                  </a:lnTo>
                  <a:lnTo>
                    <a:pt x="310272" y="8999"/>
                  </a:lnTo>
                  <a:lnTo>
                    <a:pt x="270748" y="42257"/>
                  </a:lnTo>
                  <a:lnTo>
                    <a:pt x="229323" y="72971"/>
                  </a:lnTo>
                  <a:lnTo>
                    <a:pt x="186193" y="101240"/>
                  </a:lnTo>
                  <a:lnTo>
                    <a:pt x="141554" y="127164"/>
                  </a:lnTo>
                  <a:lnTo>
                    <a:pt x="95601" y="150845"/>
                  </a:lnTo>
                  <a:lnTo>
                    <a:pt x="48529" y="172381"/>
                  </a:lnTo>
                  <a:lnTo>
                    <a:pt x="535" y="191872"/>
                  </a:lnTo>
                  <a:lnTo>
                    <a:pt x="0" y="192065"/>
                  </a:lnTo>
                </a:path>
              </a:pathLst>
            </a:custGeom>
            <a:ln w="9525">
              <a:solidFill>
                <a:srgbClr val="000000"/>
              </a:solidFill>
            </a:ln>
          </p:spPr>
          <p:txBody>
            <a:bodyPr wrap="square" lIns="0" tIns="0" rIns="0" bIns="0" rtlCol="0"/>
            <a:lstStyle/>
            <a:p>
              <a:endParaRPr/>
            </a:p>
          </p:txBody>
        </p:sp>
        <p:pic>
          <p:nvPicPr>
            <p:cNvPr id="12" name="object 12"/>
            <p:cNvPicPr/>
            <p:nvPr/>
          </p:nvPicPr>
          <p:blipFill>
            <a:blip r:embed="rId2" cstate="print"/>
            <a:stretch>
              <a:fillRect/>
            </a:stretch>
          </p:blipFill>
          <p:spPr>
            <a:xfrm>
              <a:off x="2556272" y="6661171"/>
              <a:ext cx="71437" cy="201590"/>
            </a:xfrm>
            <a:prstGeom prst="rect">
              <a:avLst/>
            </a:prstGeom>
          </p:spPr>
        </p:pic>
        <p:sp>
          <p:nvSpPr>
            <p:cNvPr id="13" name="object 13"/>
            <p:cNvSpPr/>
            <p:nvPr/>
          </p:nvSpPr>
          <p:spPr>
            <a:xfrm>
              <a:off x="2350657" y="6681600"/>
              <a:ext cx="272415" cy="176530"/>
            </a:xfrm>
            <a:custGeom>
              <a:avLst/>
              <a:gdLst/>
              <a:ahLst/>
              <a:cxnLst/>
              <a:rect l="l" t="t" r="r" b="b"/>
              <a:pathLst>
                <a:path w="272414" h="176529">
                  <a:moveTo>
                    <a:pt x="239843" y="0"/>
                  </a:moveTo>
                  <a:lnTo>
                    <a:pt x="238743" y="1099"/>
                  </a:lnTo>
                  <a:lnTo>
                    <a:pt x="238743" y="4433"/>
                  </a:lnTo>
                  <a:lnTo>
                    <a:pt x="228747" y="21452"/>
                  </a:lnTo>
                  <a:lnTo>
                    <a:pt x="213026" y="37112"/>
                  </a:lnTo>
                  <a:lnTo>
                    <a:pt x="195430" y="50891"/>
                  </a:lnTo>
                  <a:lnTo>
                    <a:pt x="179809" y="62266"/>
                  </a:lnTo>
                  <a:lnTo>
                    <a:pt x="140541" y="91683"/>
                  </a:lnTo>
                  <a:lnTo>
                    <a:pt x="99856" y="119281"/>
                  </a:lnTo>
                  <a:lnTo>
                    <a:pt x="57878" y="145059"/>
                  </a:lnTo>
                  <a:lnTo>
                    <a:pt x="14735" y="169016"/>
                  </a:lnTo>
                  <a:lnTo>
                    <a:pt x="0" y="176399"/>
                  </a:lnTo>
                  <a:lnTo>
                    <a:pt x="250300" y="176399"/>
                  </a:lnTo>
                  <a:lnTo>
                    <a:pt x="260531" y="165999"/>
                  </a:lnTo>
                  <a:lnTo>
                    <a:pt x="269876" y="148999"/>
                  </a:lnTo>
                  <a:lnTo>
                    <a:pt x="272307" y="117131"/>
                  </a:lnTo>
                  <a:lnTo>
                    <a:pt x="265143" y="80049"/>
                  </a:lnTo>
                  <a:lnTo>
                    <a:pt x="254229" y="42968"/>
                  </a:lnTo>
                  <a:lnTo>
                    <a:pt x="245410" y="11099"/>
                  </a:lnTo>
                  <a:lnTo>
                    <a:pt x="244310" y="6666"/>
                  </a:lnTo>
                  <a:lnTo>
                    <a:pt x="239843" y="0"/>
                  </a:lnTo>
                  <a:close/>
                </a:path>
              </a:pathLst>
            </a:custGeom>
            <a:solidFill>
              <a:srgbClr val="8C8184"/>
            </a:solidFill>
          </p:spPr>
          <p:txBody>
            <a:bodyPr wrap="square" lIns="0" tIns="0" rIns="0" bIns="0" rtlCol="0"/>
            <a:lstStyle/>
            <a:p>
              <a:endParaRPr/>
            </a:p>
          </p:txBody>
        </p:sp>
        <p:pic>
          <p:nvPicPr>
            <p:cNvPr id="14" name="object 14"/>
            <p:cNvPicPr/>
            <p:nvPr/>
          </p:nvPicPr>
          <p:blipFill>
            <a:blip r:embed="rId3" cstate="print"/>
            <a:stretch>
              <a:fillRect/>
            </a:stretch>
          </p:blipFill>
          <p:spPr>
            <a:xfrm>
              <a:off x="2345894" y="6676837"/>
              <a:ext cx="281832" cy="185924"/>
            </a:xfrm>
            <a:prstGeom prst="rect">
              <a:avLst/>
            </a:prstGeom>
          </p:spPr>
        </p:pic>
        <p:sp>
          <p:nvSpPr>
            <p:cNvPr id="15" name="object 15"/>
            <p:cNvSpPr/>
            <p:nvPr/>
          </p:nvSpPr>
          <p:spPr>
            <a:xfrm>
              <a:off x="775868" y="3735000"/>
              <a:ext cx="1778000" cy="3123565"/>
            </a:xfrm>
            <a:custGeom>
              <a:avLst/>
              <a:gdLst/>
              <a:ahLst/>
              <a:cxnLst/>
              <a:rect l="l" t="t" r="r" b="b"/>
              <a:pathLst>
                <a:path w="1778000" h="3123565">
                  <a:moveTo>
                    <a:pt x="1128300" y="0"/>
                  </a:moveTo>
                  <a:lnTo>
                    <a:pt x="1123433" y="0"/>
                  </a:lnTo>
                  <a:lnTo>
                    <a:pt x="1109043" y="110"/>
                  </a:lnTo>
                  <a:lnTo>
                    <a:pt x="1058796" y="1649"/>
                  </a:lnTo>
                  <a:lnTo>
                    <a:pt x="981972" y="6395"/>
                  </a:lnTo>
                  <a:lnTo>
                    <a:pt x="934362" y="10517"/>
                  </a:lnTo>
                  <a:lnTo>
                    <a:pt x="881029" y="16093"/>
                  </a:lnTo>
                  <a:lnTo>
                    <a:pt x="822280" y="23343"/>
                  </a:lnTo>
                  <a:lnTo>
                    <a:pt x="758422" y="32484"/>
                  </a:lnTo>
                  <a:lnTo>
                    <a:pt x="689762" y="43735"/>
                  </a:lnTo>
                  <a:lnTo>
                    <a:pt x="616608" y="57312"/>
                  </a:lnTo>
                  <a:lnTo>
                    <a:pt x="539266" y="73433"/>
                  </a:lnTo>
                  <a:lnTo>
                    <a:pt x="306309" y="133717"/>
                  </a:lnTo>
                  <a:lnTo>
                    <a:pt x="137458" y="190454"/>
                  </a:lnTo>
                  <a:lnTo>
                    <a:pt x="34694" y="232597"/>
                  </a:lnTo>
                  <a:lnTo>
                    <a:pt x="0" y="249100"/>
                  </a:lnTo>
                  <a:lnTo>
                    <a:pt x="43366" y="448133"/>
                  </a:lnTo>
                  <a:lnTo>
                    <a:pt x="602666" y="2982167"/>
                  </a:lnTo>
                  <a:lnTo>
                    <a:pt x="634130" y="3122999"/>
                  </a:lnTo>
                  <a:lnTo>
                    <a:pt x="1464167" y="3122999"/>
                  </a:lnTo>
                  <a:lnTo>
                    <a:pt x="1486643" y="3115857"/>
                  </a:lnTo>
                  <a:lnTo>
                    <a:pt x="1649375" y="3030830"/>
                  </a:lnTo>
                  <a:lnTo>
                    <a:pt x="1746019" y="2960396"/>
                  </a:lnTo>
                  <a:lnTo>
                    <a:pt x="1777933" y="2931034"/>
                  </a:lnTo>
                  <a:lnTo>
                    <a:pt x="1734566" y="2732000"/>
                  </a:lnTo>
                  <a:lnTo>
                    <a:pt x="1174166" y="199067"/>
                  </a:lnTo>
                  <a:lnTo>
                    <a:pt x="1130800" y="33"/>
                  </a:lnTo>
                  <a:lnTo>
                    <a:pt x="1128300" y="0"/>
                  </a:lnTo>
                  <a:close/>
                </a:path>
              </a:pathLst>
            </a:custGeom>
            <a:solidFill>
              <a:srgbClr val="B84A54"/>
            </a:solidFill>
          </p:spPr>
          <p:txBody>
            <a:bodyPr wrap="square" lIns="0" tIns="0" rIns="0" bIns="0" rtlCol="0"/>
            <a:lstStyle/>
            <a:p>
              <a:endParaRPr/>
            </a:p>
          </p:txBody>
        </p:sp>
        <p:sp>
          <p:nvSpPr>
            <p:cNvPr id="16" name="object 16"/>
            <p:cNvSpPr/>
            <p:nvPr/>
          </p:nvSpPr>
          <p:spPr>
            <a:xfrm>
              <a:off x="775868" y="3735000"/>
              <a:ext cx="1778000" cy="3123565"/>
            </a:xfrm>
            <a:custGeom>
              <a:avLst/>
              <a:gdLst/>
              <a:ahLst/>
              <a:cxnLst/>
              <a:rect l="l" t="t" r="r" b="b"/>
              <a:pathLst>
                <a:path w="1778000" h="3123565">
                  <a:moveTo>
                    <a:pt x="1123433" y="0"/>
                  </a:moveTo>
                  <a:lnTo>
                    <a:pt x="1058796" y="1648"/>
                  </a:lnTo>
                  <a:lnTo>
                    <a:pt x="981972" y="6395"/>
                  </a:lnTo>
                  <a:lnTo>
                    <a:pt x="934362" y="10516"/>
                  </a:lnTo>
                  <a:lnTo>
                    <a:pt x="881029" y="16093"/>
                  </a:lnTo>
                  <a:lnTo>
                    <a:pt x="822280" y="23343"/>
                  </a:lnTo>
                  <a:lnTo>
                    <a:pt x="758422" y="32484"/>
                  </a:lnTo>
                  <a:lnTo>
                    <a:pt x="689762" y="43734"/>
                  </a:lnTo>
                  <a:lnTo>
                    <a:pt x="616608" y="57311"/>
                  </a:lnTo>
                  <a:lnTo>
                    <a:pt x="539266" y="73433"/>
                  </a:lnTo>
                  <a:lnTo>
                    <a:pt x="306309" y="133717"/>
                  </a:lnTo>
                  <a:lnTo>
                    <a:pt x="137458" y="190454"/>
                  </a:lnTo>
                  <a:lnTo>
                    <a:pt x="34694" y="232597"/>
                  </a:lnTo>
                  <a:lnTo>
                    <a:pt x="0" y="249100"/>
                  </a:lnTo>
                  <a:lnTo>
                    <a:pt x="43366" y="448133"/>
                  </a:lnTo>
                  <a:lnTo>
                    <a:pt x="602666" y="2982166"/>
                  </a:lnTo>
                  <a:lnTo>
                    <a:pt x="634130" y="3122999"/>
                  </a:lnTo>
                </a:path>
                <a:path w="1778000" h="3123565">
                  <a:moveTo>
                    <a:pt x="1464167" y="3122999"/>
                  </a:moveTo>
                  <a:lnTo>
                    <a:pt x="1486643" y="3115857"/>
                  </a:lnTo>
                  <a:lnTo>
                    <a:pt x="1649375" y="3030829"/>
                  </a:lnTo>
                  <a:lnTo>
                    <a:pt x="1746020" y="2960395"/>
                  </a:lnTo>
                  <a:lnTo>
                    <a:pt x="1777934" y="2931033"/>
                  </a:lnTo>
                  <a:lnTo>
                    <a:pt x="1734567" y="2732000"/>
                  </a:lnTo>
                  <a:lnTo>
                    <a:pt x="1174167" y="199066"/>
                  </a:lnTo>
                  <a:lnTo>
                    <a:pt x="1130800" y="33"/>
                  </a:lnTo>
                  <a:lnTo>
                    <a:pt x="1128300" y="0"/>
                  </a:lnTo>
                  <a:lnTo>
                    <a:pt x="1123433" y="0"/>
                  </a:lnTo>
                </a:path>
              </a:pathLst>
            </a:custGeom>
            <a:ln w="9525">
              <a:solidFill>
                <a:srgbClr val="000000"/>
              </a:solidFill>
            </a:ln>
          </p:spPr>
          <p:txBody>
            <a:bodyPr wrap="square" lIns="0" tIns="0" rIns="0" bIns="0" rtlCol="0"/>
            <a:lstStyle/>
            <a:p>
              <a:endParaRPr/>
            </a:p>
          </p:txBody>
        </p:sp>
        <p:sp>
          <p:nvSpPr>
            <p:cNvPr id="17" name="object 17"/>
            <p:cNvSpPr/>
            <p:nvPr/>
          </p:nvSpPr>
          <p:spPr>
            <a:xfrm>
              <a:off x="1059610" y="4176767"/>
              <a:ext cx="991869" cy="1303020"/>
            </a:xfrm>
            <a:custGeom>
              <a:avLst/>
              <a:gdLst/>
              <a:ahLst/>
              <a:cxnLst/>
              <a:rect l="l" t="t" r="r" b="b"/>
              <a:pathLst>
                <a:path w="991869" h="1303020">
                  <a:moveTo>
                    <a:pt x="432423" y="0"/>
                  </a:moveTo>
                  <a:lnTo>
                    <a:pt x="392869" y="2124"/>
                  </a:lnTo>
                  <a:lnTo>
                    <a:pt x="353390" y="8599"/>
                  </a:lnTo>
                  <a:lnTo>
                    <a:pt x="314895" y="19318"/>
                  </a:lnTo>
                  <a:lnTo>
                    <a:pt x="278187" y="33997"/>
                  </a:lnTo>
                  <a:lnTo>
                    <a:pt x="243351" y="52443"/>
                  </a:lnTo>
                  <a:lnTo>
                    <a:pt x="210474" y="74464"/>
                  </a:lnTo>
                  <a:lnTo>
                    <a:pt x="179642" y="99867"/>
                  </a:lnTo>
                  <a:lnTo>
                    <a:pt x="150941" y="128460"/>
                  </a:lnTo>
                  <a:lnTo>
                    <a:pt x="124455" y="160050"/>
                  </a:lnTo>
                  <a:lnTo>
                    <a:pt x="100272" y="194443"/>
                  </a:lnTo>
                  <a:lnTo>
                    <a:pt x="78478" y="231449"/>
                  </a:lnTo>
                  <a:lnTo>
                    <a:pt x="59157" y="270874"/>
                  </a:lnTo>
                  <a:lnTo>
                    <a:pt x="42396" y="312525"/>
                  </a:lnTo>
                  <a:lnTo>
                    <a:pt x="28282" y="356210"/>
                  </a:lnTo>
                  <a:lnTo>
                    <a:pt x="16899" y="401736"/>
                  </a:lnTo>
                  <a:lnTo>
                    <a:pt x="8333" y="448911"/>
                  </a:lnTo>
                  <a:lnTo>
                    <a:pt x="2672" y="497543"/>
                  </a:lnTo>
                  <a:lnTo>
                    <a:pt x="0" y="547437"/>
                  </a:lnTo>
                  <a:lnTo>
                    <a:pt x="403" y="598403"/>
                  </a:lnTo>
                  <a:lnTo>
                    <a:pt x="3967" y="650247"/>
                  </a:lnTo>
                  <a:lnTo>
                    <a:pt x="10779" y="702777"/>
                  </a:lnTo>
                  <a:lnTo>
                    <a:pt x="20924" y="755799"/>
                  </a:lnTo>
                  <a:lnTo>
                    <a:pt x="34922" y="811170"/>
                  </a:lnTo>
                  <a:lnTo>
                    <a:pt x="52062" y="864467"/>
                  </a:lnTo>
                  <a:lnTo>
                    <a:pt x="72157" y="915524"/>
                  </a:lnTo>
                  <a:lnTo>
                    <a:pt x="95016" y="964177"/>
                  </a:lnTo>
                  <a:lnTo>
                    <a:pt x="120453" y="1010259"/>
                  </a:lnTo>
                  <a:lnTo>
                    <a:pt x="148279" y="1053605"/>
                  </a:lnTo>
                  <a:lnTo>
                    <a:pt x="178306" y="1094050"/>
                  </a:lnTo>
                  <a:lnTo>
                    <a:pt x="210346" y="1131428"/>
                  </a:lnTo>
                  <a:lnTo>
                    <a:pt x="244210" y="1165574"/>
                  </a:lnTo>
                  <a:lnTo>
                    <a:pt x="279710" y="1196322"/>
                  </a:lnTo>
                  <a:lnTo>
                    <a:pt x="316659" y="1223508"/>
                  </a:lnTo>
                  <a:lnTo>
                    <a:pt x="354868" y="1246965"/>
                  </a:lnTo>
                  <a:lnTo>
                    <a:pt x="394148" y="1266528"/>
                  </a:lnTo>
                  <a:lnTo>
                    <a:pt x="434312" y="1282031"/>
                  </a:lnTo>
                  <a:lnTo>
                    <a:pt x="475172" y="1293310"/>
                  </a:lnTo>
                  <a:lnTo>
                    <a:pt x="516539" y="1300199"/>
                  </a:lnTo>
                  <a:lnTo>
                    <a:pt x="558224" y="1302532"/>
                  </a:lnTo>
                  <a:lnTo>
                    <a:pt x="577908" y="1302004"/>
                  </a:lnTo>
                  <a:lnTo>
                    <a:pt x="617277" y="1297737"/>
                  </a:lnTo>
                  <a:lnTo>
                    <a:pt x="675427" y="1283098"/>
                  </a:lnTo>
                  <a:lnTo>
                    <a:pt x="712158" y="1268299"/>
                  </a:lnTo>
                  <a:lnTo>
                    <a:pt x="747029" y="1249760"/>
                  </a:lnTo>
                  <a:lnTo>
                    <a:pt x="779954" y="1227669"/>
                  </a:lnTo>
                  <a:lnTo>
                    <a:pt x="810843" y="1202216"/>
                  </a:lnTo>
                  <a:lnTo>
                    <a:pt x="839611" y="1173590"/>
                  </a:lnTo>
                  <a:lnTo>
                    <a:pt x="866168" y="1141980"/>
                  </a:lnTo>
                  <a:lnTo>
                    <a:pt x="890429" y="1107575"/>
                  </a:lnTo>
                  <a:lnTo>
                    <a:pt x="912304" y="1070566"/>
                  </a:lnTo>
                  <a:lnTo>
                    <a:pt x="931707" y="1031141"/>
                  </a:lnTo>
                  <a:lnTo>
                    <a:pt x="948550" y="989489"/>
                  </a:lnTo>
                  <a:lnTo>
                    <a:pt x="962745" y="945800"/>
                  </a:lnTo>
                  <a:lnTo>
                    <a:pt x="974205" y="900263"/>
                  </a:lnTo>
                  <a:lnTo>
                    <a:pt x="982843" y="853068"/>
                  </a:lnTo>
                  <a:lnTo>
                    <a:pt x="988571" y="804403"/>
                  </a:lnTo>
                  <a:lnTo>
                    <a:pt x="991300" y="754458"/>
                  </a:lnTo>
                  <a:lnTo>
                    <a:pt x="990945" y="703423"/>
                  </a:lnTo>
                  <a:lnTo>
                    <a:pt x="987416" y="651486"/>
                  </a:lnTo>
                  <a:lnTo>
                    <a:pt x="980627" y="598837"/>
                  </a:lnTo>
                  <a:lnTo>
                    <a:pt x="970490" y="545665"/>
                  </a:lnTo>
                  <a:lnTo>
                    <a:pt x="956490" y="490326"/>
                  </a:lnTo>
                  <a:lnTo>
                    <a:pt x="939333" y="437075"/>
                  </a:lnTo>
                  <a:lnTo>
                    <a:pt x="919209" y="386076"/>
                  </a:lnTo>
                  <a:lnTo>
                    <a:pt x="896309" y="337492"/>
                  </a:lnTo>
                  <a:lnTo>
                    <a:pt x="870822" y="291487"/>
                  </a:lnTo>
                  <a:lnTo>
                    <a:pt x="842939" y="248224"/>
                  </a:lnTo>
                  <a:lnTo>
                    <a:pt x="812850" y="207865"/>
                  </a:lnTo>
                  <a:lnTo>
                    <a:pt x="780744" y="170576"/>
                  </a:lnTo>
                  <a:lnTo>
                    <a:pt x="746812" y="136518"/>
                  </a:lnTo>
                  <a:lnTo>
                    <a:pt x="711244" y="105855"/>
                  </a:lnTo>
                  <a:lnTo>
                    <a:pt x="674230" y="78751"/>
                  </a:lnTo>
                  <a:lnTo>
                    <a:pt x="635960" y="55369"/>
                  </a:lnTo>
                  <a:lnTo>
                    <a:pt x="596625" y="35871"/>
                  </a:lnTo>
                  <a:lnTo>
                    <a:pt x="556413" y="20422"/>
                  </a:lnTo>
                  <a:lnTo>
                    <a:pt x="515515" y="9185"/>
                  </a:lnTo>
                  <a:lnTo>
                    <a:pt x="474122" y="2323"/>
                  </a:lnTo>
                  <a:lnTo>
                    <a:pt x="432423" y="0"/>
                  </a:lnTo>
                  <a:close/>
                </a:path>
              </a:pathLst>
            </a:custGeom>
            <a:solidFill>
              <a:srgbClr val="F8DEC7"/>
            </a:solidFill>
          </p:spPr>
          <p:txBody>
            <a:bodyPr wrap="square" lIns="0" tIns="0" rIns="0" bIns="0" rtlCol="0"/>
            <a:lstStyle/>
            <a:p>
              <a:endParaRPr/>
            </a:p>
          </p:txBody>
        </p:sp>
        <p:sp>
          <p:nvSpPr>
            <p:cNvPr id="18" name="object 18"/>
            <p:cNvSpPr/>
            <p:nvPr/>
          </p:nvSpPr>
          <p:spPr>
            <a:xfrm>
              <a:off x="1059610" y="4176767"/>
              <a:ext cx="991869" cy="1303020"/>
            </a:xfrm>
            <a:custGeom>
              <a:avLst/>
              <a:gdLst/>
              <a:ahLst/>
              <a:cxnLst/>
              <a:rect l="l" t="t" r="r" b="b"/>
              <a:pathLst>
                <a:path w="991869" h="1303020">
                  <a:moveTo>
                    <a:pt x="432424" y="0"/>
                  </a:moveTo>
                  <a:lnTo>
                    <a:pt x="392870" y="2124"/>
                  </a:lnTo>
                  <a:lnTo>
                    <a:pt x="353390" y="8599"/>
                  </a:lnTo>
                  <a:lnTo>
                    <a:pt x="314895" y="19319"/>
                  </a:lnTo>
                  <a:lnTo>
                    <a:pt x="278187" y="33998"/>
                  </a:lnTo>
                  <a:lnTo>
                    <a:pt x="243351" y="52444"/>
                  </a:lnTo>
                  <a:lnTo>
                    <a:pt x="210475" y="74465"/>
                  </a:lnTo>
                  <a:lnTo>
                    <a:pt x="179642" y="99868"/>
                  </a:lnTo>
                  <a:lnTo>
                    <a:pt x="150941" y="128461"/>
                  </a:lnTo>
                  <a:lnTo>
                    <a:pt x="124456" y="160050"/>
                  </a:lnTo>
                  <a:lnTo>
                    <a:pt x="100273" y="194444"/>
                  </a:lnTo>
                  <a:lnTo>
                    <a:pt x="78478" y="231450"/>
                  </a:lnTo>
                  <a:lnTo>
                    <a:pt x="59157" y="270874"/>
                  </a:lnTo>
                  <a:lnTo>
                    <a:pt x="42396" y="312526"/>
                  </a:lnTo>
                  <a:lnTo>
                    <a:pt x="28282" y="356211"/>
                  </a:lnTo>
                  <a:lnTo>
                    <a:pt x="16899" y="401737"/>
                  </a:lnTo>
                  <a:lnTo>
                    <a:pt x="8333" y="448912"/>
                  </a:lnTo>
                  <a:lnTo>
                    <a:pt x="2672" y="497543"/>
                  </a:lnTo>
                  <a:lnTo>
                    <a:pt x="0" y="547438"/>
                  </a:lnTo>
                  <a:lnTo>
                    <a:pt x="403" y="598403"/>
                  </a:lnTo>
                  <a:lnTo>
                    <a:pt x="3967" y="650247"/>
                  </a:lnTo>
                  <a:lnTo>
                    <a:pt x="10779" y="702777"/>
                  </a:lnTo>
                  <a:lnTo>
                    <a:pt x="20924" y="755799"/>
                  </a:lnTo>
                  <a:lnTo>
                    <a:pt x="34922" y="811170"/>
                  </a:lnTo>
                  <a:lnTo>
                    <a:pt x="52062" y="864467"/>
                  </a:lnTo>
                  <a:lnTo>
                    <a:pt x="72156" y="915525"/>
                  </a:lnTo>
                  <a:lnTo>
                    <a:pt x="95016" y="964177"/>
                  </a:lnTo>
                  <a:lnTo>
                    <a:pt x="120453" y="1010259"/>
                  </a:lnTo>
                  <a:lnTo>
                    <a:pt x="148279" y="1053605"/>
                  </a:lnTo>
                  <a:lnTo>
                    <a:pt x="178306" y="1094050"/>
                  </a:lnTo>
                  <a:lnTo>
                    <a:pt x="210345" y="1131428"/>
                  </a:lnTo>
                  <a:lnTo>
                    <a:pt x="244210" y="1165575"/>
                  </a:lnTo>
                  <a:lnTo>
                    <a:pt x="279710" y="1196323"/>
                  </a:lnTo>
                  <a:lnTo>
                    <a:pt x="316659" y="1223508"/>
                  </a:lnTo>
                  <a:lnTo>
                    <a:pt x="354868" y="1246965"/>
                  </a:lnTo>
                  <a:lnTo>
                    <a:pt x="394148" y="1266528"/>
                  </a:lnTo>
                  <a:lnTo>
                    <a:pt x="434312" y="1282032"/>
                  </a:lnTo>
                  <a:lnTo>
                    <a:pt x="475172" y="1293311"/>
                  </a:lnTo>
                  <a:lnTo>
                    <a:pt x="516538" y="1300200"/>
                  </a:lnTo>
                  <a:lnTo>
                    <a:pt x="558224" y="1302533"/>
                  </a:lnTo>
                  <a:lnTo>
                    <a:pt x="577908" y="1302005"/>
                  </a:lnTo>
                  <a:lnTo>
                    <a:pt x="617277" y="1297737"/>
                  </a:lnTo>
                  <a:lnTo>
                    <a:pt x="675427" y="1283097"/>
                  </a:lnTo>
                  <a:lnTo>
                    <a:pt x="712158" y="1268299"/>
                  </a:lnTo>
                  <a:lnTo>
                    <a:pt x="747030" y="1249760"/>
                  </a:lnTo>
                  <a:lnTo>
                    <a:pt x="779954" y="1227669"/>
                  </a:lnTo>
                  <a:lnTo>
                    <a:pt x="810844" y="1202216"/>
                  </a:lnTo>
                  <a:lnTo>
                    <a:pt x="839611" y="1173590"/>
                  </a:lnTo>
                  <a:lnTo>
                    <a:pt x="866169" y="1141980"/>
                  </a:lnTo>
                  <a:lnTo>
                    <a:pt x="890429" y="1107575"/>
                  </a:lnTo>
                  <a:lnTo>
                    <a:pt x="912304" y="1070566"/>
                  </a:lnTo>
                  <a:lnTo>
                    <a:pt x="931707" y="1031141"/>
                  </a:lnTo>
                  <a:lnTo>
                    <a:pt x="948550" y="989489"/>
                  </a:lnTo>
                  <a:lnTo>
                    <a:pt x="962745" y="945800"/>
                  </a:lnTo>
                  <a:lnTo>
                    <a:pt x="974206" y="900264"/>
                  </a:lnTo>
                  <a:lnTo>
                    <a:pt x="982843" y="853068"/>
                  </a:lnTo>
                  <a:lnTo>
                    <a:pt x="988571" y="804403"/>
                  </a:lnTo>
                  <a:lnTo>
                    <a:pt x="991300" y="754459"/>
                  </a:lnTo>
                  <a:lnTo>
                    <a:pt x="990945" y="703423"/>
                  </a:lnTo>
                  <a:lnTo>
                    <a:pt x="987416" y="651487"/>
                  </a:lnTo>
                  <a:lnTo>
                    <a:pt x="980627" y="598838"/>
                  </a:lnTo>
                  <a:lnTo>
                    <a:pt x="970490" y="545666"/>
                  </a:lnTo>
                  <a:lnTo>
                    <a:pt x="956490" y="490326"/>
                  </a:lnTo>
                  <a:lnTo>
                    <a:pt x="939333" y="437075"/>
                  </a:lnTo>
                  <a:lnTo>
                    <a:pt x="919209" y="386076"/>
                  </a:lnTo>
                  <a:lnTo>
                    <a:pt x="896309" y="337493"/>
                  </a:lnTo>
                  <a:lnTo>
                    <a:pt x="870822" y="291487"/>
                  </a:lnTo>
                  <a:lnTo>
                    <a:pt x="842939" y="248224"/>
                  </a:lnTo>
                  <a:lnTo>
                    <a:pt x="812850" y="207866"/>
                  </a:lnTo>
                  <a:lnTo>
                    <a:pt x="780744" y="170576"/>
                  </a:lnTo>
                  <a:lnTo>
                    <a:pt x="746812" y="136518"/>
                  </a:lnTo>
                  <a:lnTo>
                    <a:pt x="711244" y="105855"/>
                  </a:lnTo>
                  <a:lnTo>
                    <a:pt x="674231" y="78751"/>
                  </a:lnTo>
                  <a:lnTo>
                    <a:pt x="635961" y="55369"/>
                  </a:lnTo>
                  <a:lnTo>
                    <a:pt x="596625" y="35871"/>
                  </a:lnTo>
                  <a:lnTo>
                    <a:pt x="556413" y="20422"/>
                  </a:lnTo>
                  <a:lnTo>
                    <a:pt x="515516" y="9185"/>
                  </a:lnTo>
                  <a:lnTo>
                    <a:pt x="474123" y="2323"/>
                  </a:lnTo>
                  <a:lnTo>
                    <a:pt x="432424" y="0"/>
                  </a:lnTo>
                  <a:close/>
                </a:path>
              </a:pathLst>
            </a:custGeom>
            <a:ln w="9525">
              <a:solidFill>
                <a:srgbClr val="000000"/>
              </a:solidFill>
            </a:ln>
          </p:spPr>
          <p:txBody>
            <a:bodyPr wrap="square" lIns="0" tIns="0" rIns="0" bIns="0" rtlCol="0"/>
            <a:lstStyle/>
            <a:p>
              <a:endParaRPr/>
            </a:p>
          </p:txBody>
        </p:sp>
        <p:sp>
          <p:nvSpPr>
            <p:cNvPr id="19" name="object 19"/>
            <p:cNvSpPr/>
            <p:nvPr/>
          </p:nvSpPr>
          <p:spPr>
            <a:xfrm>
              <a:off x="1216201" y="4315466"/>
              <a:ext cx="614045" cy="1038860"/>
            </a:xfrm>
            <a:custGeom>
              <a:avLst/>
              <a:gdLst/>
              <a:ahLst/>
              <a:cxnLst/>
              <a:rect l="l" t="t" r="r" b="b"/>
              <a:pathLst>
                <a:path w="614044" h="1038860">
                  <a:moveTo>
                    <a:pt x="472513" y="766099"/>
                  </a:moveTo>
                  <a:lnTo>
                    <a:pt x="363566" y="766099"/>
                  </a:lnTo>
                  <a:lnTo>
                    <a:pt x="295766" y="1038500"/>
                  </a:lnTo>
                  <a:lnTo>
                    <a:pt x="472513" y="766099"/>
                  </a:lnTo>
                  <a:close/>
                </a:path>
                <a:path w="614044" h="1038860">
                  <a:moveTo>
                    <a:pt x="510339" y="423633"/>
                  </a:moveTo>
                  <a:lnTo>
                    <a:pt x="362467" y="423633"/>
                  </a:lnTo>
                  <a:lnTo>
                    <a:pt x="219033" y="687166"/>
                  </a:lnTo>
                  <a:lnTo>
                    <a:pt x="150100" y="812800"/>
                  </a:lnTo>
                  <a:lnTo>
                    <a:pt x="290200" y="781667"/>
                  </a:lnTo>
                  <a:lnTo>
                    <a:pt x="363566" y="766099"/>
                  </a:lnTo>
                  <a:lnTo>
                    <a:pt x="472513" y="766099"/>
                  </a:lnTo>
                  <a:lnTo>
                    <a:pt x="564851" y="623766"/>
                  </a:lnTo>
                  <a:lnTo>
                    <a:pt x="401400" y="623766"/>
                  </a:lnTo>
                  <a:lnTo>
                    <a:pt x="510339" y="423633"/>
                  </a:lnTo>
                  <a:close/>
                </a:path>
                <a:path w="614044" h="1038860">
                  <a:moveTo>
                    <a:pt x="591533" y="582632"/>
                  </a:moveTo>
                  <a:lnTo>
                    <a:pt x="401400" y="623766"/>
                  </a:lnTo>
                  <a:lnTo>
                    <a:pt x="564851" y="623766"/>
                  </a:lnTo>
                  <a:lnTo>
                    <a:pt x="591533" y="582632"/>
                  </a:lnTo>
                  <a:close/>
                </a:path>
                <a:path w="614044" h="1038860">
                  <a:moveTo>
                    <a:pt x="394699" y="0"/>
                  </a:moveTo>
                  <a:lnTo>
                    <a:pt x="231267" y="35566"/>
                  </a:lnTo>
                  <a:lnTo>
                    <a:pt x="0" y="503699"/>
                  </a:lnTo>
                  <a:lnTo>
                    <a:pt x="362467" y="423633"/>
                  </a:lnTo>
                  <a:lnTo>
                    <a:pt x="510339" y="423633"/>
                  </a:lnTo>
                  <a:lnTo>
                    <a:pt x="544832" y="360267"/>
                  </a:lnTo>
                  <a:lnTo>
                    <a:pt x="568621" y="316900"/>
                  </a:lnTo>
                  <a:lnTo>
                    <a:pt x="236833" y="316900"/>
                  </a:lnTo>
                  <a:lnTo>
                    <a:pt x="394699" y="0"/>
                  </a:lnTo>
                  <a:close/>
                </a:path>
                <a:path w="614044" h="1038860">
                  <a:moveTo>
                    <a:pt x="613767" y="234599"/>
                  </a:moveTo>
                  <a:lnTo>
                    <a:pt x="236833" y="316900"/>
                  </a:lnTo>
                  <a:lnTo>
                    <a:pt x="568621" y="316900"/>
                  </a:lnTo>
                  <a:lnTo>
                    <a:pt x="613767" y="234599"/>
                  </a:lnTo>
                  <a:close/>
                </a:path>
              </a:pathLst>
            </a:custGeom>
            <a:solidFill>
              <a:srgbClr val="FFFFFF"/>
            </a:solidFill>
          </p:spPr>
          <p:txBody>
            <a:bodyPr wrap="square" lIns="0" tIns="0" rIns="0" bIns="0" rtlCol="0"/>
            <a:lstStyle/>
            <a:p>
              <a:endParaRPr/>
            </a:p>
          </p:txBody>
        </p:sp>
        <p:sp>
          <p:nvSpPr>
            <p:cNvPr id="20" name="object 20"/>
            <p:cNvSpPr/>
            <p:nvPr/>
          </p:nvSpPr>
          <p:spPr>
            <a:xfrm>
              <a:off x="1216201" y="4315466"/>
              <a:ext cx="614045" cy="1038860"/>
            </a:xfrm>
            <a:custGeom>
              <a:avLst/>
              <a:gdLst/>
              <a:ahLst/>
              <a:cxnLst/>
              <a:rect l="l" t="t" r="r" b="b"/>
              <a:pathLst>
                <a:path w="614044" h="1038860">
                  <a:moveTo>
                    <a:pt x="394699" y="0"/>
                  </a:moveTo>
                  <a:lnTo>
                    <a:pt x="231266" y="35566"/>
                  </a:lnTo>
                  <a:lnTo>
                    <a:pt x="0" y="503700"/>
                  </a:lnTo>
                  <a:lnTo>
                    <a:pt x="132299" y="473666"/>
                  </a:lnTo>
                  <a:lnTo>
                    <a:pt x="362466" y="423633"/>
                  </a:lnTo>
                  <a:lnTo>
                    <a:pt x="219033" y="687166"/>
                  </a:lnTo>
                  <a:lnTo>
                    <a:pt x="150099" y="812800"/>
                  </a:lnTo>
                  <a:lnTo>
                    <a:pt x="290199" y="781666"/>
                  </a:lnTo>
                  <a:lnTo>
                    <a:pt x="363566" y="766100"/>
                  </a:lnTo>
                  <a:lnTo>
                    <a:pt x="295766" y="1038500"/>
                  </a:lnTo>
                  <a:lnTo>
                    <a:pt x="511466" y="706066"/>
                  </a:lnTo>
                  <a:lnTo>
                    <a:pt x="591533" y="582633"/>
                  </a:lnTo>
                  <a:lnTo>
                    <a:pt x="436966" y="616000"/>
                  </a:lnTo>
                  <a:lnTo>
                    <a:pt x="401399" y="623766"/>
                  </a:lnTo>
                  <a:lnTo>
                    <a:pt x="544833" y="360266"/>
                  </a:lnTo>
                  <a:lnTo>
                    <a:pt x="613766" y="234600"/>
                  </a:lnTo>
                  <a:lnTo>
                    <a:pt x="473666" y="264633"/>
                  </a:lnTo>
                  <a:lnTo>
                    <a:pt x="236833" y="316900"/>
                  </a:lnTo>
                  <a:lnTo>
                    <a:pt x="394699" y="0"/>
                  </a:lnTo>
                  <a:close/>
                </a:path>
              </a:pathLst>
            </a:custGeom>
            <a:ln w="9525">
              <a:solidFill>
                <a:srgbClr val="000000"/>
              </a:solidFill>
            </a:ln>
          </p:spPr>
          <p:txBody>
            <a:bodyPr wrap="square" lIns="0" tIns="0" rIns="0" bIns="0" rtlCol="0"/>
            <a:lstStyle/>
            <a:p>
              <a:endParaRPr/>
            </a:p>
          </p:txBody>
        </p:sp>
        <p:sp>
          <p:nvSpPr>
            <p:cNvPr id="21" name="object 21"/>
            <p:cNvSpPr/>
            <p:nvPr/>
          </p:nvSpPr>
          <p:spPr>
            <a:xfrm>
              <a:off x="743020" y="3694266"/>
              <a:ext cx="1206500" cy="360045"/>
            </a:xfrm>
            <a:custGeom>
              <a:avLst/>
              <a:gdLst/>
              <a:ahLst/>
              <a:cxnLst/>
              <a:rect l="l" t="t" r="r" b="b"/>
              <a:pathLst>
                <a:path w="1206500" h="360045">
                  <a:moveTo>
                    <a:pt x="972213" y="0"/>
                  </a:moveTo>
                  <a:lnTo>
                    <a:pt x="919765" y="989"/>
                  </a:lnTo>
                  <a:lnTo>
                    <a:pt x="867260" y="3836"/>
                  </a:lnTo>
                  <a:lnTo>
                    <a:pt x="814837" y="8358"/>
                  </a:lnTo>
                  <a:lnTo>
                    <a:pt x="762634" y="14370"/>
                  </a:lnTo>
                  <a:lnTo>
                    <a:pt x="710789" y="21691"/>
                  </a:lnTo>
                  <a:lnTo>
                    <a:pt x="659440" y="30136"/>
                  </a:lnTo>
                  <a:lnTo>
                    <a:pt x="608724" y="39522"/>
                  </a:lnTo>
                  <a:lnTo>
                    <a:pt x="558780" y="49667"/>
                  </a:lnTo>
                  <a:lnTo>
                    <a:pt x="511706" y="60245"/>
                  </a:lnTo>
                  <a:lnTo>
                    <a:pt x="464053" y="72024"/>
                  </a:lnTo>
                  <a:lnTo>
                    <a:pt x="416076" y="85092"/>
                  </a:lnTo>
                  <a:lnTo>
                    <a:pt x="368030" y="99538"/>
                  </a:lnTo>
                  <a:lnTo>
                    <a:pt x="320168" y="115451"/>
                  </a:lnTo>
                  <a:lnTo>
                    <a:pt x="272747" y="132920"/>
                  </a:lnTo>
                  <a:lnTo>
                    <a:pt x="226020" y="152034"/>
                  </a:lnTo>
                  <a:lnTo>
                    <a:pt x="180242" y="172883"/>
                  </a:lnTo>
                  <a:lnTo>
                    <a:pt x="135668" y="195555"/>
                  </a:lnTo>
                  <a:lnTo>
                    <a:pt x="92552" y="220139"/>
                  </a:lnTo>
                  <a:lnTo>
                    <a:pt x="51149" y="246724"/>
                  </a:lnTo>
                  <a:lnTo>
                    <a:pt x="11714" y="275399"/>
                  </a:lnTo>
                  <a:lnTo>
                    <a:pt x="0" y="299779"/>
                  </a:lnTo>
                  <a:lnTo>
                    <a:pt x="614" y="308733"/>
                  </a:lnTo>
                  <a:lnTo>
                    <a:pt x="18801" y="352612"/>
                  </a:lnTo>
                  <a:lnTo>
                    <a:pt x="40347" y="359500"/>
                  </a:lnTo>
                  <a:lnTo>
                    <a:pt x="48614" y="359500"/>
                  </a:lnTo>
                  <a:lnTo>
                    <a:pt x="57047" y="356800"/>
                  </a:lnTo>
                  <a:lnTo>
                    <a:pt x="63980" y="351000"/>
                  </a:lnTo>
                  <a:lnTo>
                    <a:pt x="101594" y="322665"/>
                  </a:lnTo>
                  <a:lnTo>
                    <a:pt x="143064" y="298599"/>
                  </a:lnTo>
                  <a:lnTo>
                    <a:pt x="186408" y="277659"/>
                  </a:lnTo>
                  <a:lnTo>
                    <a:pt x="229647" y="258700"/>
                  </a:lnTo>
                  <a:lnTo>
                    <a:pt x="278177" y="238668"/>
                  </a:lnTo>
                  <a:lnTo>
                    <a:pt x="327402" y="220383"/>
                  </a:lnTo>
                  <a:lnTo>
                    <a:pt x="377209" y="203689"/>
                  </a:lnTo>
                  <a:lnTo>
                    <a:pt x="427479" y="188433"/>
                  </a:lnTo>
                  <a:lnTo>
                    <a:pt x="478097" y="174458"/>
                  </a:lnTo>
                  <a:lnTo>
                    <a:pt x="528948" y="161610"/>
                  </a:lnTo>
                  <a:lnTo>
                    <a:pt x="579914" y="149732"/>
                  </a:lnTo>
                  <a:lnTo>
                    <a:pt x="631990" y="138854"/>
                  </a:lnTo>
                  <a:lnTo>
                    <a:pt x="684320" y="129100"/>
                  </a:lnTo>
                  <a:lnTo>
                    <a:pt x="736884" y="120511"/>
                  </a:lnTo>
                  <a:lnTo>
                    <a:pt x="789661" y="113127"/>
                  </a:lnTo>
                  <a:lnTo>
                    <a:pt x="842633" y="106987"/>
                  </a:lnTo>
                  <a:lnTo>
                    <a:pt x="895779" y="102132"/>
                  </a:lnTo>
                  <a:lnTo>
                    <a:pt x="949080" y="98600"/>
                  </a:lnTo>
                  <a:lnTo>
                    <a:pt x="989118" y="97341"/>
                  </a:lnTo>
                  <a:lnTo>
                    <a:pt x="1029981" y="96733"/>
                  </a:lnTo>
                  <a:lnTo>
                    <a:pt x="1063273" y="97311"/>
                  </a:lnTo>
                  <a:lnTo>
                    <a:pt x="1096322" y="99354"/>
                  </a:lnTo>
                  <a:lnTo>
                    <a:pt x="1128784" y="103328"/>
                  </a:lnTo>
                  <a:lnTo>
                    <a:pt x="1160314" y="109700"/>
                  </a:lnTo>
                  <a:lnTo>
                    <a:pt x="1163681" y="110600"/>
                  </a:lnTo>
                  <a:lnTo>
                    <a:pt x="1167047" y="110999"/>
                  </a:lnTo>
                  <a:lnTo>
                    <a:pt x="1170347" y="110999"/>
                  </a:lnTo>
                  <a:lnTo>
                    <a:pt x="1185753" y="107804"/>
                  </a:lnTo>
                  <a:lnTo>
                    <a:pt x="1198093" y="99036"/>
                  </a:lnTo>
                  <a:lnTo>
                    <a:pt x="1205452" y="85926"/>
                  </a:lnTo>
                  <a:lnTo>
                    <a:pt x="1205914" y="69700"/>
                  </a:lnTo>
                  <a:lnTo>
                    <a:pt x="1199247" y="42999"/>
                  </a:lnTo>
                  <a:lnTo>
                    <a:pt x="1168113" y="16300"/>
                  </a:lnTo>
                  <a:lnTo>
                    <a:pt x="1119814" y="8929"/>
                  </a:lnTo>
                  <a:lnTo>
                    <a:pt x="1070989" y="3862"/>
                  </a:lnTo>
                  <a:lnTo>
                    <a:pt x="1021751" y="939"/>
                  </a:lnTo>
                  <a:lnTo>
                    <a:pt x="972213" y="0"/>
                  </a:lnTo>
                  <a:close/>
                </a:path>
              </a:pathLst>
            </a:custGeom>
            <a:solidFill>
              <a:srgbClr val="352A36"/>
            </a:solidFill>
          </p:spPr>
          <p:txBody>
            <a:bodyPr wrap="square" lIns="0" tIns="0" rIns="0" bIns="0" rtlCol="0"/>
            <a:lstStyle/>
            <a:p>
              <a:endParaRPr/>
            </a:p>
          </p:txBody>
        </p:sp>
        <p:sp>
          <p:nvSpPr>
            <p:cNvPr id="22" name="object 22"/>
            <p:cNvSpPr/>
            <p:nvPr/>
          </p:nvSpPr>
          <p:spPr>
            <a:xfrm>
              <a:off x="743020" y="3694266"/>
              <a:ext cx="1206500" cy="360045"/>
            </a:xfrm>
            <a:custGeom>
              <a:avLst/>
              <a:gdLst/>
              <a:ahLst/>
              <a:cxnLst/>
              <a:rect l="l" t="t" r="r" b="b"/>
              <a:pathLst>
                <a:path w="1206500" h="360045">
                  <a:moveTo>
                    <a:pt x="972214" y="0"/>
                  </a:moveTo>
                  <a:lnTo>
                    <a:pt x="919765" y="989"/>
                  </a:lnTo>
                  <a:lnTo>
                    <a:pt x="867260" y="3836"/>
                  </a:lnTo>
                  <a:lnTo>
                    <a:pt x="814837" y="8358"/>
                  </a:lnTo>
                  <a:lnTo>
                    <a:pt x="762635" y="14370"/>
                  </a:lnTo>
                  <a:lnTo>
                    <a:pt x="710790" y="21691"/>
                  </a:lnTo>
                  <a:lnTo>
                    <a:pt x="659440" y="30135"/>
                  </a:lnTo>
                  <a:lnTo>
                    <a:pt x="608725" y="39522"/>
                  </a:lnTo>
                  <a:lnTo>
                    <a:pt x="558780" y="49666"/>
                  </a:lnTo>
                  <a:lnTo>
                    <a:pt x="511706" y="60245"/>
                  </a:lnTo>
                  <a:lnTo>
                    <a:pt x="464053" y="72024"/>
                  </a:lnTo>
                  <a:lnTo>
                    <a:pt x="416076" y="85092"/>
                  </a:lnTo>
                  <a:lnTo>
                    <a:pt x="368030" y="99538"/>
                  </a:lnTo>
                  <a:lnTo>
                    <a:pt x="320168" y="115451"/>
                  </a:lnTo>
                  <a:lnTo>
                    <a:pt x="272747" y="132920"/>
                  </a:lnTo>
                  <a:lnTo>
                    <a:pt x="226020" y="152035"/>
                  </a:lnTo>
                  <a:lnTo>
                    <a:pt x="180242" y="172883"/>
                  </a:lnTo>
                  <a:lnTo>
                    <a:pt x="135668" y="195555"/>
                  </a:lnTo>
                  <a:lnTo>
                    <a:pt x="92552" y="220139"/>
                  </a:lnTo>
                  <a:lnTo>
                    <a:pt x="51149" y="246724"/>
                  </a:lnTo>
                  <a:lnTo>
                    <a:pt x="11714" y="275399"/>
                  </a:lnTo>
                  <a:lnTo>
                    <a:pt x="0" y="299779"/>
                  </a:lnTo>
                  <a:lnTo>
                    <a:pt x="614" y="308733"/>
                  </a:lnTo>
                  <a:lnTo>
                    <a:pt x="18801" y="352612"/>
                  </a:lnTo>
                  <a:lnTo>
                    <a:pt x="40347" y="359499"/>
                  </a:lnTo>
                  <a:lnTo>
                    <a:pt x="48614" y="359499"/>
                  </a:lnTo>
                  <a:lnTo>
                    <a:pt x="57047" y="356799"/>
                  </a:lnTo>
                  <a:lnTo>
                    <a:pt x="63980" y="350999"/>
                  </a:lnTo>
                  <a:lnTo>
                    <a:pt x="101594" y="322665"/>
                  </a:lnTo>
                  <a:lnTo>
                    <a:pt x="143064" y="298599"/>
                  </a:lnTo>
                  <a:lnTo>
                    <a:pt x="186408" y="277659"/>
                  </a:lnTo>
                  <a:lnTo>
                    <a:pt x="229647" y="258699"/>
                  </a:lnTo>
                  <a:lnTo>
                    <a:pt x="278177" y="238667"/>
                  </a:lnTo>
                  <a:lnTo>
                    <a:pt x="327402" y="220382"/>
                  </a:lnTo>
                  <a:lnTo>
                    <a:pt x="377209" y="203689"/>
                  </a:lnTo>
                  <a:lnTo>
                    <a:pt x="427479" y="188433"/>
                  </a:lnTo>
                  <a:lnTo>
                    <a:pt x="478097" y="174458"/>
                  </a:lnTo>
                  <a:lnTo>
                    <a:pt x="528947" y="161610"/>
                  </a:lnTo>
                  <a:lnTo>
                    <a:pt x="579914" y="149733"/>
                  </a:lnTo>
                  <a:lnTo>
                    <a:pt x="631990" y="138854"/>
                  </a:lnTo>
                  <a:lnTo>
                    <a:pt x="684320" y="129100"/>
                  </a:lnTo>
                  <a:lnTo>
                    <a:pt x="736884" y="120511"/>
                  </a:lnTo>
                  <a:lnTo>
                    <a:pt x="789661" y="113127"/>
                  </a:lnTo>
                  <a:lnTo>
                    <a:pt x="842633" y="106987"/>
                  </a:lnTo>
                  <a:lnTo>
                    <a:pt x="895780" y="102132"/>
                  </a:lnTo>
                  <a:lnTo>
                    <a:pt x="949080" y="98599"/>
                  </a:lnTo>
                  <a:lnTo>
                    <a:pt x="989118" y="97341"/>
                  </a:lnTo>
                  <a:lnTo>
                    <a:pt x="1029980" y="96733"/>
                  </a:lnTo>
                  <a:lnTo>
                    <a:pt x="1063273" y="97310"/>
                  </a:lnTo>
                  <a:lnTo>
                    <a:pt x="1096322" y="99354"/>
                  </a:lnTo>
                  <a:lnTo>
                    <a:pt x="1128784" y="103328"/>
                  </a:lnTo>
                  <a:lnTo>
                    <a:pt x="1160314" y="109699"/>
                  </a:lnTo>
                  <a:lnTo>
                    <a:pt x="1163680" y="110599"/>
                  </a:lnTo>
                  <a:lnTo>
                    <a:pt x="1167047" y="110999"/>
                  </a:lnTo>
                  <a:lnTo>
                    <a:pt x="1170347" y="110999"/>
                  </a:lnTo>
                  <a:lnTo>
                    <a:pt x="1185753" y="107804"/>
                  </a:lnTo>
                  <a:lnTo>
                    <a:pt x="1198093" y="99037"/>
                  </a:lnTo>
                  <a:lnTo>
                    <a:pt x="1205452" y="85926"/>
                  </a:lnTo>
                  <a:lnTo>
                    <a:pt x="1205914" y="69699"/>
                  </a:lnTo>
                  <a:lnTo>
                    <a:pt x="1204244" y="63024"/>
                  </a:lnTo>
                  <a:lnTo>
                    <a:pt x="1202580" y="56349"/>
                  </a:lnTo>
                  <a:lnTo>
                    <a:pt x="1179077" y="19224"/>
                  </a:lnTo>
                  <a:lnTo>
                    <a:pt x="1119814" y="8929"/>
                  </a:lnTo>
                  <a:lnTo>
                    <a:pt x="1070989" y="3862"/>
                  </a:lnTo>
                  <a:lnTo>
                    <a:pt x="1021752" y="939"/>
                  </a:lnTo>
                  <a:lnTo>
                    <a:pt x="972214" y="0"/>
                  </a:lnTo>
                  <a:close/>
                </a:path>
              </a:pathLst>
            </a:custGeom>
            <a:ln w="9525">
              <a:solidFill>
                <a:srgbClr val="000000"/>
              </a:solidFill>
            </a:ln>
          </p:spPr>
          <p:txBody>
            <a:bodyPr wrap="square" lIns="0" tIns="0" rIns="0" bIns="0" rtlCol="0"/>
            <a:lstStyle/>
            <a:p>
              <a:endParaRPr/>
            </a:p>
          </p:txBody>
        </p:sp>
      </p:grpSp>
      <p:grpSp>
        <p:nvGrpSpPr>
          <p:cNvPr id="23" name="object 23"/>
          <p:cNvGrpSpPr/>
          <p:nvPr/>
        </p:nvGrpSpPr>
        <p:grpSpPr>
          <a:xfrm>
            <a:off x="1231514" y="3121703"/>
            <a:ext cx="61594" cy="108585"/>
            <a:chOff x="1231514" y="3121703"/>
            <a:chExt cx="61594" cy="108585"/>
          </a:xfrm>
        </p:grpSpPr>
        <p:sp>
          <p:nvSpPr>
            <p:cNvPr id="24" name="object 24"/>
            <p:cNvSpPr/>
            <p:nvPr/>
          </p:nvSpPr>
          <p:spPr>
            <a:xfrm>
              <a:off x="1236277" y="3126466"/>
              <a:ext cx="52069" cy="99060"/>
            </a:xfrm>
            <a:custGeom>
              <a:avLst/>
              <a:gdLst/>
              <a:ahLst/>
              <a:cxnLst/>
              <a:rect l="l" t="t" r="r" b="b"/>
              <a:pathLst>
                <a:path w="52069" h="99060">
                  <a:moveTo>
                    <a:pt x="17357" y="0"/>
                  </a:moveTo>
                  <a:lnTo>
                    <a:pt x="0" y="34444"/>
                  </a:lnTo>
                  <a:lnTo>
                    <a:pt x="2157" y="53732"/>
                  </a:lnTo>
                  <a:lnTo>
                    <a:pt x="7928" y="71608"/>
                  </a:lnTo>
                  <a:lnTo>
                    <a:pt x="15548" y="85811"/>
                  </a:lnTo>
                  <a:lnTo>
                    <a:pt x="24357" y="95184"/>
                  </a:lnTo>
                  <a:lnTo>
                    <a:pt x="33690" y="98565"/>
                  </a:lnTo>
                  <a:lnTo>
                    <a:pt x="35656" y="98465"/>
                  </a:lnTo>
                  <a:lnTo>
                    <a:pt x="36623" y="98198"/>
                  </a:lnTo>
                  <a:lnTo>
                    <a:pt x="45097" y="92669"/>
                  </a:lnTo>
                  <a:lnTo>
                    <a:pt x="50240" y="80565"/>
                  </a:lnTo>
                  <a:lnTo>
                    <a:pt x="51633" y="63661"/>
                  </a:lnTo>
                  <a:lnTo>
                    <a:pt x="48857" y="43732"/>
                  </a:lnTo>
                  <a:lnTo>
                    <a:pt x="43527" y="26464"/>
                  </a:lnTo>
                  <a:lnTo>
                    <a:pt x="35894" y="12591"/>
                  </a:lnTo>
                  <a:lnTo>
                    <a:pt x="26868" y="3355"/>
                  </a:lnTo>
                  <a:lnTo>
                    <a:pt x="17357" y="0"/>
                  </a:lnTo>
                  <a:close/>
                </a:path>
              </a:pathLst>
            </a:custGeom>
            <a:solidFill>
              <a:srgbClr val="352A36"/>
            </a:solidFill>
          </p:spPr>
          <p:txBody>
            <a:bodyPr wrap="square" lIns="0" tIns="0" rIns="0" bIns="0" rtlCol="0"/>
            <a:lstStyle/>
            <a:p>
              <a:endParaRPr/>
            </a:p>
          </p:txBody>
        </p:sp>
        <p:sp>
          <p:nvSpPr>
            <p:cNvPr id="25" name="object 25"/>
            <p:cNvSpPr/>
            <p:nvPr/>
          </p:nvSpPr>
          <p:spPr>
            <a:xfrm>
              <a:off x="1236277" y="3126465"/>
              <a:ext cx="52069" cy="99060"/>
            </a:xfrm>
            <a:custGeom>
              <a:avLst/>
              <a:gdLst/>
              <a:ahLst/>
              <a:cxnLst/>
              <a:rect l="l" t="t" r="r" b="b"/>
              <a:pathLst>
                <a:path w="52069" h="99060">
                  <a:moveTo>
                    <a:pt x="17357" y="0"/>
                  </a:moveTo>
                  <a:lnTo>
                    <a:pt x="16357" y="0"/>
                  </a:lnTo>
                  <a:lnTo>
                    <a:pt x="15357" y="133"/>
                  </a:lnTo>
                  <a:lnTo>
                    <a:pt x="14390" y="366"/>
                  </a:lnTo>
                  <a:lnTo>
                    <a:pt x="6535" y="5892"/>
                  </a:lnTo>
                  <a:lnTo>
                    <a:pt x="1598" y="17874"/>
                  </a:lnTo>
                  <a:lnTo>
                    <a:pt x="0" y="34444"/>
                  </a:lnTo>
                  <a:lnTo>
                    <a:pt x="2157" y="53733"/>
                  </a:lnTo>
                  <a:lnTo>
                    <a:pt x="7928" y="71608"/>
                  </a:lnTo>
                  <a:lnTo>
                    <a:pt x="15548" y="85812"/>
                  </a:lnTo>
                  <a:lnTo>
                    <a:pt x="24357" y="95184"/>
                  </a:lnTo>
                  <a:lnTo>
                    <a:pt x="33690" y="98566"/>
                  </a:lnTo>
                  <a:lnTo>
                    <a:pt x="34657" y="98566"/>
                  </a:lnTo>
                  <a:lnTo>
                    <a:pt x="51633" y="63662"/>
                  </a:lnTo>
                  <a:lnTo>
                    <a:pt x="48857" y="43733"/>
                  </a:lnTo>
                  <a:lnTo>
                    <a:pt x="43527" y="26465"/>
                  </a:lnTo>
                  <a:lnTo>
                    <a:pt x="35894" y="12591"/>
                  </a:lnTo>
                  <a:lnTo>
                    <a:pt x="26868" y="3355"/>
                  </a:lnTo>
                  <a:lnTo>
                    <a:pt x="17357" y="0"/>
                  </a:lnTo>
                  <a:close/>
                </a:path>
              </a:pathLst>
            </a:custGeom>
            <a:ln w="9525">
              <a:solidFill>
                <a:srgbClr val="000000"/>
              </a:solidFill>
            </a:ln>
          </p:spPr>
          <p:txBody>
            <a:bodyPr wrap="square" lIns="0" tIns="0" rIns="0" bIns="0" rtlCol="0"/>
            <a:lstStyle/>
            <a:p>
              <a:endParaRPr/>
            </a:p>
          </p:txBody>
        </p:sp>
        <p:sp>
          <p:nvSpPr>
            <p:cNvPr id="26" name="object 26"/>
            <p:cNvSpPr/>
            <p:nvPr/>
          </p:nvSpPr>
          <p:spPr>
            <a:xfrm>
              <a:off x="1249348" y="3152100"/>
              <a:ext cx="25400" cy="47625"/>
            </a:xfrm>
            <a:custGeom>
              <a:avLst/>
              <a:gdLst/>
              <a:ahLst/>
              <a:cxnLst/>
              <a:rect l="l" t="t" r="r" b="b"/>
              <a:pathLst>
                <a:path w="25400" h="47625">
                  <a:moveTo>
                    <a:pt x="8785" y="0"/>
                  </a:moveTo>
                  <a:lnTo>
                    <a:pt x="8152" y="0"/>
                  </a:lnTo>
                  <a:lnTo>
                    <a:pt x="7485" y="99"/>
                  </a:lnTo>
                  <a:lnTo>
                    <a:pt x="6885" y="299"/>
                  </a:lnTo>
                  <a:lnTo>
                    <a:pt x="3198" y="2883"/>
                  </a:lnTo>
                  <a:lnTo>
                    <a:pt x="765" y="8495"/>
                  </a:lnTo>
                  <a:lnTo>
                    <a:pt x="0" y="16401"/>
                  </a:lnTo>
                  <a:lnTo>
                    <a:pt x="1319" y="25866"/>
                  </a:lnTo>
                  <a:lnTo>
                    <a:pt x="4048" y="34320"/>
                  </a:lnTo>
                  <a:lnTo>
                    <a:pt x="7581" y="41120"/>
                  </a:lnTo>
                  <a:lnTo>
                    <a:pt x="11683" y="45652"/>
                  </a:lnTo>
                  <a:lnTo>
                    <a:pt x="16119" y="47299"/>
                  </a:lnTo>
                  <a:lnTo>
                    <a:pt x="16719" y="47299"/>
                  </a:lnTo>
                  <a:lnTo>
                    <a:pt x="24871" y="30433"/>
                  </a:lnTo>
                  <a:lnTo>
                    <a:pt x="23552" y="21432"/>
                  </a:lnTo>
                  <a:lnTo>
                    <a:pt x="21254" y="12979"/>
                  </a:lnTo>
                  <a:lnTo>
                    <a:pt x="17719" y="6179"/>
                  </a:lnTo>
                  <a:lnTo>
                    <a:pt x="13408" y="1647"/>
                  </a:lnTo>
                  <a:lnTo>
                    <a:pt x="8785" y="0"/>
                  </a:lnTo>
                  <a:close/>
                </a:path>
              </a:pathLst>
            </a:custGeom>
            <a:solidFill>
              <a:srgbClr val="8C8184"/>
            </a:solidFill>
          </p:spPr>
          <p:txBody>
            <a:bodyPr wrap="square" lIns="0" tIns="0" rIns="0" bIns="0" rtlCol="0"/>
            <a:lstStyle/>
            <a:p>
              <a:endParaRPr/>
            </a:p>
          </p:txBody>
        </p:sp>
        <p:sp>
          <p:nvSpPr>
            <p:cNvPr id="27" name="object 27"/>
            <p:cNvSpPr/>
            <p:nvPr/>
          </p:nvSpPr>
          <p:spPr>
            <a:xfrm>
              <a:off x="1249348" y="3152099"/>
              <a:ext cx="25400" cy="47625"/>
            </a:xfrm>
            <a:custGeom>
              <a:avLst/>
              <a:gdLst/>
              <a:ahLst/>
              <a:cxnLst/>
              <a:rect l="l" t="t" r="r" b="b"/>
              <a:pathLst>
                <a:path w="25400" h="47625">
                  <a:moveTo>
                    <a:pt x="8785" y="0"/>
                  </a:moveTo>
                  <a:lnTo>
                    <a:pt x="8152" y="0"/>
                  </a:lnTo>
                  <a:lnTo>
                    <a:pt x="7485" y="100"/>
                  </a:lnTo>
                  <a:lnTo>
                    <a:pt x="6885" y="300"/>
                  </a:lnTo>
                  <a:lnTo>
                    <a:pt x="3198" y="2883"/>
                  </a:lnTo>
                  <a:lnTo>
                    <a:pt x="765" y="8495"/>
                  </a:lnTo>
                  <a:lnTo>
                    <a:pt x="0" y="16401"/>
                  </a:lnTo>
                  <a:lnTo>
                    <a:pt x="1319" y="25866"/>
                  </a:lnTo>
                  <a:lnTo>
                    <a:pt x="4048" y="34320"/>
                  </a:lnTo>
                  <a:lnTo>
                    <a:pt x="7581" y="41121"/>
                  </a:lnTo>
                  <a:lnTo>
                    <a:pt x="11683" y="45652"/>
                  </a:lnTo>
                  <a:lnTo>
                    <a:pt x="16119" y="47300"/>
                  </a:lnTo>
                  <a:lnTo>
                    <a:pt x="16719" y="47300"/>
                  </a:lnTo>
                  <a:lnTo>
                    <a:pt x="24871" y="30434"/>
                  </a:lnTo>
                  <a:lnTo>
                    <a:pt x="23552" y="21433"/>
                  </a:lnTo>
                  <a:lnTo>
                    <a:pt x="21254" y="12979"/>
                  </a:lnTo>
                  <a:lnTo>
                    <a:pt x="17719" y="6179"/>
                  </a:lnTo>
                  <a:lnTo>
                    <a:pt x="13408" y="1647"/>
                  </a:lnTo>
                  <a:lnTo>
                    <a:pt x="8785" y="0"/>
                  </a:lnTo>
                  <a:close/>
                </a:path>
              </a:pathLst>
            </a:custGeom>
            <a:ln w="9525">
              <a:solidFill>
                <a:srgbClr val="000000"/>
              </a:solidFill>
            </a:ln>
          </p:spPr>
          <p:txBody>
            <a:bodyPr wrap="square" lIns="0" tIns="0" rIns="0" bIns="0" rtlCol="0"/>
            <a:lstStyle/>
            <a:p>
              <a:endParaRPr/>
            </a:p>
          </p:txBody>
        </p:sp>
      </p:grpSp>
      <p:pic>
        <p:nvPicPr>
          <p:cNvPr id="28" name="object 28"/>
          <p:cNvPicPr/>
          <p:nvPr/>
        </p:nvPicPr>
        <p:blipFill>
          <a:blip r:embed="rId4" cstate="print"/>
          <a:stretch>
            <a:fillRect/>
          </a:stretch>
        </p:blipFill>
        <p:spPr>
          <a:xfrm>
            <a:off x="7416538" y="5787408"/>
            <a:ext cx="447276" cy="562733"/>
          </a:xfrm>
          <a:prstGeom prst="rect">
            <a:avLst/>
          </a:prstGeom>
        </p:spPr>
      </p:pic>
      <p:sp>
        <p:nvSpPr>
          <p:cNvPr id="29" name="object 29"/>
          <p:cNvSpPr/>
          <p:nvPr/>
        </p:nvSpPr>
        <p:spPr>
          <a:xfrm>
            <a:off x="4225932" y="833267"/>
            <a:ext cx="946785" cy="410845"/>
          </a:xfrm>
          <a:custGeom>
            <a:avLst/>
            <a:gdLst/>
            <a:ahLst/>
            <a:cxnLst/>
            <a:rect l="l" t="t" r="r" b="b"/>
            <a:pathLst>
              <a:path w="946785" h="410844">
                <a:moveTo>
                  <a:pt x="608233" y="0"/>
                </a:moveTo>
                <a:lnTo>
                  <a:pt x="560538" y="3382"/>
                </a:lnTo>
                <a:lnTo>
                  <a:pt x="514875" y="13226"/>
                </a:lnTo>
                <a:lnTo>
                  <a:pt x="471711" y="29073"/>
                </a:lnTo>
                <a:lnTo>
                  <a:pt x="431512" y="50466"/>
                </a:lnTo>
                <a:lnTo>
                  <a:pt x="394745" y="76947"/>
                </a:lnTo>
                <a:lnTo>
                  <a:pt x="361878" y="108058"/>
                </a:lnTo>
                <a:lnTo>
                  <a:pt x="333375" y="143343"/>
                </a:lnTo>
                <a:lnTo>
                  <a:pt x="309705" y="182342"/>
                </a:lnTo>
                <a:lnTo>
                  <a:pt x="291334" y="224599"/>
                </a:lnTo>
                <a:lnTo>
                  <a:pt x="92299" y="224599"/>
                </a:lnTo>
                <a:lnTo>
                  <a:pt x="56292" y="231830"/>
                </a:lnTo>
                <a:lnTo>
                  <a:pt x="26962" y="251574"/>
                </a:lnTo>
                <a:lnTo>
                  <a:pt x="7226" y="280905"/>
                </a:lnTo>
                <a:lnTo>
                  <a:pt x="0" y="316899"/>
                </a:lnTo>
                <a:lnTo>
                  <a:pt x="7226" y="353065"/>
                </a:lnTo>
                <a:lnTo>
                  <a:pt x="26962" y="382774"/>
                </a:lnTo>
                <a:lnTo>
                  <a:pt x="56292" y="402897"/>
                </a:lnTo>
                <a:lnTo>
                  <a:pt x="92299" y="410300"/>
                </a:lnTo>
                <a:lnTo>
                  <a:pt x="852834" y="410300"/>
                </a:lnTo>
                <a:lnTo>
                  <a:pt x="889477" y="402897"/>
                </a:lnTo>
                <a:lnTo>
                  <a:pt x="919134" y="382774"/>
                </a:lnTo>
                <a:lnTo>
                  <a:pt x="938990" y="353065"/>
                </a:lnTo>
                <a:lnTo>
                  <a:pt x="946233" y="316899"/>
                </a:lnTo>
                <a:lnTo>
                  <a:pt x="946233" y="309100"/>
                </a:lnTo>
                <a:lnTo>
                  <a:pt x="945133" y="305766"/>
                </a:lnTo>
                <a:lnTo>
                  <a:pt x="939366" y="258547"/>
                </a:lnTo>
                <a:lnTo>
                  <a:pt x="927228" y="214159"/>
                </a:lnTo>
                <a:lnTo>
                  <a:pt x="909186" y="172955"/>
                </a:lnTo>
                <a:lnTo>
                  <a:pt x="885705" y="135284"/>
                </a:lnTo>
                <a:lnTo>
                  <a:pt x="857253" y="101497"/>
                </a:lnTo>
                <a:lnTo>
                  <a:pt x="824295" y="71946"/>
                </a:lnTo>
                <a:lnTo>
                  <a:pt x="787298" y="46981"/>
                </a:lnTo>
                <a:lnTo>
                  <a:pt x="746727" y="26953"/>
                </a:lnTo>
                <a:lnTo>
                  <a:pt x="703048" y="12213"/>
                </a:lnTo>
                <a:lnTo>
                  <a:pt x="656728" y="3111"/>
                </a:lnTo>
                <a:lnTo>
                  <a:pt x="608233" y="0"/>
                </a:lnTo>
                <a:close/>
              </a:path>
            </a:pathLst>
          </a:custGeom>
          <a:solidFill>
            <a:srgbClr val="F0EFF5"/>
          </a:solidFill>
        </p:spPr>
        <p:txBody>
          <a:bodyPr wrap="square" lIns="0" tIns="0" rIns="0" bIns="0" rtlCol="0"/>
          <a:lstStyle/>
          <a:p>
            <a:endParaRPr/>
          </a:p>
        </p:txBody>
      </p:sp>
      <p:sp>
        <p:nvSpPr>
          <p:cNvPr id="30" name="object 30"/>
          <p:cNvSpPr txBox="1">
            <a:spLocks noGrp="1"/>
          </p:cNvSpPr>
          <p:nvPr>
            <p:ph type="title"/>
          </p:nvPr>
        </p:nvSpPr>
        <p:spPr>
          <a:xfrm>
            <a:off x="6125092" y="294322"/>
            <a:ext cx="5036820" cy="948690"/>
          </a:xfrm>
          <a:prstGeom prst="rect">
            <a:avLst/>
          </a:prstGeom>
        </p:spPr>
        <p:txBody>
          <a:bodyPr vert="horz" wrap="square" lIns="0" tIns="55244" rIns="0" bIns="0" rtlCol="0">
            <a:spAutoFit/>
          </a:bodyPr>
          <a:lstStyle/>
          <a:p>
            <a:pPr marL="12700" marR="5080" indent="1896745">
              <a:lnSpc>
                <a:spcPts val="3500"/>
              </a:lnSpc>
              <a:spcBef>
                <a:spcPts val="434"/>
              </a:spcBef>
            </a:pPr>
            <a:r>
              <a:rPr sz="3100" spc="10" dirty="0"/>
              <a:t>Tatalaksana</a:t>
            </a:r>
            <a:r>
              <a:rPr sz="3100" spc="-10" dirty="0"/>
              <a:t> </a:t>
            </a:r>
            <a:r>
              <a:rPr sz="3100" spc="45" dirty="0"/>
              <a:t>Grup</a:t>
            </a:r>
            <a:r>
              <a:rPr sz="3100" spc="-15" dirty="0"/>
              <a:t> </a:t>
            </a:r>
            <a:r>
              <a:rPr sz="3100" spc="55" dirty="0"/>
              <a:t>A </a:t>
            </a:r>
            <a:r>
              <a:rPr sz="3100" spc="-685" dirty="0"/>
              <a:t> </a:t>
            </a:r>
            <a:r>
              <a:rPr sz="3100" spc="30" dirty="0"/>
              <a:t>di</a:t>
            </a:r>
            <a:r>
              <a:rPr sz="3100" spc="15" dirty="0"/>
              <a:t> </a:t>
            </a:r>
            <a:r>
              <a:rPr sz="3100" spc="30" dirty="0"/>
              <a:t>Puskesmas</a:t>
            </a:r>
            <a:r>
              <a:rPr sz="3100" spc="5" dirty="0"/>
              <a:t> </a:t>
            </a:r>
            <a:r>
              <a:rPr sz="3100" spc="35" dirty="0"/>
              <a:t>tanpa</a:t>
            </a:r>
            <a:r>
              <a:rPr sz="3100" spc="20" dirty="0"/>
              <a:t> </a:t>
            </a:r>
            <a:r>
              <a:rPr sz="3100" spc="25" dirty="0"/>
              <a:t>perawatan</a:t>
            </a:r>
            <a:endParaRPr sz="3100"/>
          </a:p>
        </p:txBody>
      </p:sp>
      <p:pic>
        <p:nvPicPr>
          <p:cNvPr id="31" name="object 31"/>
          <p:cNvPicPr/>
          <p:nvPr/>
        </p:nvPicPr>
        <p:blipFill>
          <a:blip r:embed="rId5" cstate="print"/>
          <a:stretch>
            <a:fillRect/>
          </a:stretch>
        </p:blipFill>
        <p:spPr>
          <a:xfrm>
            <a:off x="3268133" y="1356967"/>
            <a:ext cx="8415867" cy="4909256"/>
          </a:xfrm>
          <a:prstGeom prst="rect">
            <a:avLst/>
          </a:prstGeom>
        </p:spPr>
      </p:pic>
      <p:sp>
        <p:nvSpPr>
          <p:cNvPr id="32" name="object 32"/>
          <p:cNvSpPr txBox="1"/>
          <p:nvPr/>
        </p:nvSpPr>
        <p:spPr>
          <a:xfrm>
            <a:off x="5685556" y="6589776"/>
            <a:ext cx="3787140" cy="193040"/>
          </a:xfrm>
          <a:prstGeom prst="rect">
            <a:avLst/>
          </a:prstGeom>
        </p:spPr>
        <p:txBody>
          <a:bodyPr vert="horz" wrap="square" lIns="0" tIns="12700" rIns="0" bIns="0" rtlCol="0">
            <a:spAutoFit/>
          </a:bodyPr>
          <a:lstStyle/>
          <a:p>
            <a:pPr marL="12700">
              <a:lnSpc>
                <a:spcPct val="100000"/>
              </a:lnSpc>
              <a:spcBef>
                <a:spcPts val="100"/>
              </a:spcBef>
            </a:pPr>
            <a:r>
              <a:rPr sz="1100" spc="-20" dirty="0">
                <a:latin typeface="Calibri"/>
                <a:cs typeface="Calibri"/>
              </a:rPr>
              <a:t>WHO. </a:t>
            </a:r>
            <a:r>
              <a:rPr sz="1100" i="1" spc="-15" dirty="0">
                <a:latin typeface="Calibri"/>
                <a:cs typeface="Calibri"/>
              </a:rPr>
              <a:t>Dengue</a:t>
            </a:r>
            <a:r>
              <a:rPr sz="1100" i="1" spc="-30" dirty="0">
                <a:latin typeface="Calibri"/>
                <a:cs typeface="Calibri"/>
              </a:rPr>
              <a:t> </a:t>
            </a:r>
            <a:r>
              <a:rPr sz="1100" i="1" spc="-15" dirty="0">
                <a:latin typeface="Calibri"/>
                <a:cs typeface="Calibri"/>
              </a:rPr>
              <a:t>guidelines</a:t>
            </a:r>
            <a:r>
              <a:rPr sz="1100" i="1" spc="-35" dirty="0">
                <a:latin typeface="Calibri"/>
                <a:cs typeface="Calibri"/>
              </a:rPr>
              <a:t> </a:t>
            </a:r>
            <a:r>
              <a:rPr sz="1100" i="1" spc="-10" dirty="0">
                <a:latin typeface="Calibri"/>
                <a:cs typeface="Calibri"/>
              </a:rPr>
              <a:t>for</a:t>
            </a:r>
            <a:r>
              <a:rPr sz="1100" i="1" spc="-30" dirty="0">
                <a:latin typeface="Calibri"/>
                <a:cs typeface="Calibri"/>
              </a:rPr>
              <a:t> </a:t>
            </a:r>
            <a:r>
              <a:rPr sz="1100" i="1" spc="-15" dirty="0">
                <a:latin typeface="Calibri"/>
                <a:cs typeface="Calibri"/>
              </a:rPr>
              <a:t>diagnosis,</a:t>
            </a:r>
            <a:r>
              <a:rPr sz="1100" i="1" spc="-30" dirty="0">
                <a:latin typeface="Calibri"/>
                <a:cs typeface="Calibri"/>
              </a:rPr>
              <a:t> </a:t>
            </a:r>
            <a:r>
              <a:rPr sz="1100" i="1" spc="-15" dirty="0">
                <a:latin typeface="Calibri"/>
                <a:cs typeface="Calibri"/>
              </a:rPr>
              <a:t>treatment</a:t>
            </a:r>
            <a:r>
              <a:rPr sz="1100" i="1" spc="-25" dirty="0">
                <a:latin typeface="Calibri"/>
                <a:cs typeface="Calibri"/>
              </a:rPr>
              <a:t> </a:t>
            </a:r>
            <a:r>
              <a:rPr sz="1100" i="1" spc="-15" dirty="0">
                <a:latin typeface="Calibri"/>
                <a:cs typeface="Calibri"/>
              </a:rPr>
              <a:t>and</a:t>
            </a:r>
            <a:r>
              <a:rPr sz="1100" i="1" spc="-35" dirty="0">
                <a:latin typeface="Calibri"/>
                <a:cs typeface="Calibri"/>
              </a:rPr>
              <a:t> </a:t>
            </a:r>
            <a:r>
              <a:rPr sz="1100" i="1" spc="-15" dirty="0">
                <a:latin typeface="Calibri"/>
                <a:cs typeface="Calibri"/>
              </a:rPr>
              <a:t>control</a:t>
            </a:r>
            <a:r>
              <a:rPr sz="1100" spc="-15" dirty="0">
                <a:latin typeface="Calibri"/>
                <a:cs typeface="Calibri"/>
              </a:rPr>
              <a:t>,</a:t>
            </a:r>
            <a:r>
              <a:rPr sz="1100" spc="-25" dirty="0">
                <a:latin typeface="Calibri"/>
                <a:cs typeface="Calibri"/>
              </a:rPr>
              <a:t> 2009.</a:t>
            </a:r>
            <a:endParaRPr sz="1100">
              <a:latin typeface="Calibri"/>
              <a:cs typeface="Calibri"/>
            </a:endParaRPr>
          </a:p>
        </p:txBody>
      </p:sp>
      <p:sp>
        <p:nvSpPr>
          <p:cNvPr id="33" name="object 33"/>
          <p:cNvSpPr txBox="1"/>
          <p:nvPr/>
        </p:nvSpPr>
        <p:spPr>
          <a:xfrm rot="20280000">
            <a:off x="322045" y="786744"/>
            <a:ext cx="4038778" cy="406400"/>
          </a:xfrm>
          <a:prstGeom prst="rect">
            <a:avLst/>
          </a:prstGeom>
        </p:spPr>
        <p:txBody>
          <a:bodyPr vert="horz" wrap="square" lIns="0" tIns="0" rIns="0" bIns="0" rtlCol="0">
            <a:spAutoFit/>
          </a:bodyPr>
          <a:lstStyle/>
          <a:p>
            <a:pPr>
              <a:lnSpc>
                <a:spcPts val="3200"/>
              </a:lnSpc>
            </a:pPr>
            <a:r>
              <a:rPr sz="4800" b="1" spc="-60" baseline="-1736" dirty="0">
                <a:solidFill>
                  <a:srgbClr val="C00000"/>
                </a:solidFill>
                <a:latin typeface="Calibri"/>
                <a:cs typeface="Calibri"/>
              </a:rPr>
              <a:t>Tid</a:t>
            </a:r>
            <a:r>
              <a:rPr sz="3200" b="1" spc="-40" dirty="0">
                <a:solidFill>
                  <a:srgbClr val="C00000"/>
                </a:solidFill>
                <a:latin typeface="Calibri"/>
                <a:cs typeface="Calibri"/>
              </a:rPr>
              <a:t>ak</a:t>
            </a:r>
            <a:r>
              <a:rPr sz="3200" b="1" spc="-75" dirty="0">
                <a:solidFill>
                  <a:srgbClr val="C00000"/>
                </a:solidFill>
                <a:latin typeface="Calibri"/>
                <a:cs typeface="Calibri"/>
              </a:rPr>
              <a:t> </a:t>
            </a:r>
            <a:r>
              <a:rPr sz="3200" b="1" spc="-5" dirty="0">
                <a:solidFill>
                  <a:srgbClr val="C00000"/>
                </a:solidFill>
                <a:latin typeface="Calibri"/>
                <a:cs typeface="Calibri"/>
              </a:rPr>
              <a:t>ada</a:t>
            </a:r>
            <a:r>
              <a:rPr sz="3200" b="1" spc="-85" dirty="0">
                <a:solidFill>
                  <a:srgbClr val="C00000"/>
                </a:solidFill>
                <a:latin typeface="Calibri"/>
                <a:cs typeface="Calibri"/>
              </a:rPr>
              <a:t> </a:t>
            </a:r>
            <a:r>
              <a:rPr sz="3200" b="1" spc="-50" dirty="0">
                <a:solidFill>
                  <a:srgbClr val="C00000"/>
                </a:solidFill>
                <a:latin typeface="Calibri"/>
                <a:cs typeface="Calibri"/>
              </a:rPr>
              <a:t>wa</a:t>
            </a:r>
            <a:r>
              <a:rPr sz="4800" b="1" spc="-75" baseline="2604" dirty="0">
                <a:solidFill>
                  <a:srgbClr val="C00000"/>
                </a:solidFill>
                <a:latin typeface="Calibri"/>
                <a:cs typeface="Calibri"/>
              </a:rPr>
              <a:t>rni</a:t>
            </a:r>
            <a:r>
              <a:rPr sz="4800" b="1" spc="-75" baseline="3472" dirty="0">
                <a:solidFill>
                  <a:srgbClr val="C00000"/>
                </a:solidFill>
                <a:latin typeface="Calibri"/>
                <a:cs typeface="Calibri"/>
              </a:rPr>
              <a:t>ng</a:t>
            </a:r>
            <a:r>
              <a:rPr sz="4800" b="1" spc="-127" baseline="3472" dirty="0">
                <a:solidFill>
                  <a:srgbClr val="C00000"/>
                </a:solidFill>
                <a:latin typeface="Calibri"/>
                <a:cs typeface="Calibri"/>
              </a:rPr>
              <a:t> </a:t>
            </a:r>
            <a:r>
              <a:rPr sz="4800" b="1" spc="-75" baseline="4340" dirty="0">
                <a:solidFill>
                  <a:srgbClr val="C00000"/>
                </a:solidFill>
                <a:latin typeface="Calibri"/>
                <a:cs typeface="Calibri"/>
              </a:rPr>
              <a:t>sig</a:t>
            </a:r>
            <a:r>
              <a:rPr sz="4800" b="1" spc="-75" baseline="5208" dirty="0">
                <a:solidFill>
                  <a:srgbClr val="C00000"/>
                </a:solidFill>
                <a:latin typeface="Calibri"/>
                <a:cs typeface="Calibri"/>
              </a:rPr>
              <a:t>ns</a:t>
            </a:r>
            <a:endParaRPr sz="4800" baseline="5208">
              <a:latin typeface="Calibri"/>
              <a:cs typeface="Calibri"/>
            </a:endParaRPr>
          </a:p>
        </p:txBody>
      </p:sp>
      <p:sp>
        <p:nvSpPr>
          <p:cNvPr id="34" name="object 34"/>
          <p:cNvSpPr txBox="1"/>
          <p:nvPr/>
        </p:nvSpPr>
        <p:spPr>
          <a:xfrm rot="20280000">
            <a:off x="838947" y="1231077"/>
            <a:ext cx="3380492" cy="406400"/>
          </a:xfrm>
          <a:prstGeom prst="rect">
            <a:avLst/>
          </a:prstGeom>
        </p:spPr>
        <p:txBody>
          <a:bodyPr vert="horz" wrap="square" lIns="0" tIns="0" rIns="0" bIns="0" rtlCol="0">
            <a:spAutoFit/>
          </a:bodyPr>
          <a:lstStyle/>
          <a:p>
            <a:pPr>
              <a:lnSpc>
                <a:spcPts val="3200"/>
              </a:lnSpc>
            </a:pPr>
            <a:r>
              <a:rPr sz="4800" b="1" spc="-60" baseline="-1736" dirty="0">
                <a:solidFill>
                  <a:srgbClr val="C00000"/>
                </a:solidFill>
                <a:latin typeface="Calibri"/>
                <a:cs typeface="Calibri"/>
              </a:rPr>
              <a:t>Tid</a:t>
            </a:r>
            <a:r>
              <a:rPr sz="3200" b="1" spc="-40" dirty="0">
                <a:solidFill>
                  <a:srgbClr val="C00000"/>
                </a:solidFill>
                <a:latin typeface="Calibri"/>
                <a:cs typeface="Calibri"/>
              </a:rPr>
              <a:t>ak</a:t>
            </a:r>
            <a:r>
              <a:rPr sz="3200" b="1" spc="-75" dirty="0">
                <a:solidFill>
                  <a:srgbClr val="C00000"/>
                </a:solidFill>
                <a:latin typeface="Calibri"/>
                <a:cs typeface="Calibri"/>
              </a:rPr>
              <a:t> </a:t>
            </a:r>
            <a:r>
              <a:rPr sz="3200" b="1" spc="-5" dirty="0">
                <a:solidFill>
                  <a:srgbClr val="C00000"/>
                </a:solidFill>
                <a:latin typeface="Calibri"/>
                <a:cs typeface="Calibri"/>
              </a:rPr>
              <a:t>ada</a:t>
            </a:r>
            <a:r>
              <a:rPr sz="3200" b="1" spc="-80" dirty="0">
                <a:solidFill>
                  <a:srgbClr val="C00000"/>
                </a:solidFill>
                <a:latin typeface="Calibri"/>
                <a:cs typeface="Calibri"/>
              </a:rPr>
              <a:t> </a:t>
            </a:r>
            <a:r>
              <a:rPr sz="4800" b="1" spc="-89" baseline="1736" dirty="0">
                <a:solidFill>
                  <a:srgbClr val="C00000"/>
                </a:solidFill>
                <a:latin typeface="Calibri"/>
                <a:cs typeface="Calibri"/>
              </a:rPr>
              <a:t>ko</a:t>
            </a:r>
            <a:r>
              <a:rPr sz="4800" b="1" spc="-89" baseline="2604" dirty="0">
                <a:solidFill>
                  <a:srgbClr val="C00000"/>
                </a:solidFill>
                <a:latin typeface="Calibri"/>
                <a:cs typeface="Calibri"/>
              </a:rPr>
              <a:t>m</a:t>
            </a:r>
            <a:r>
              <a:rPr sz="4800" b="1" spc="-89" baseline="3472" dirty="0">
                <a:solidFill>
                  <a:srgbClr val="C00000"/>
                </a:solidFill>
                <a:latin typeface="Calibri"/>
                <a:cs typeface="Calibri"/>
              </a:rPr>
              <a:t>orb</a:t>
            </a:r>
            <a:r>
              <a:rPr sz="4800" b="1" spc="-89" baseline="4340" dirty="0">
                <a:solidFill>
                  <a:srgbClr val="C00000"/>
                </a:solidFill>
                <a:latin typeface="Calibri"/>
                <a:cs typeface="Calibri"/>
              </a:rPr>
              <a:t>id</a:t>
            </a:r>
            <a:endParaRPr sz="4800" baseline="434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8792" y="206333"/>
            <a:ext cx="5526405" cy="4574540"/>
            <a:chOff x="268792" y="206333"/>
            <a:chExt cx="5526405" cy="4574540"/>
          </a:xfrm>
        </p:grpSpPr>
        <p:sp>
          <p:nvSpPr>
            <p:cNvPr id="3" name="object 3"/>
            <p:cNvSpPr/>
            <p:nvPr/>
          </p:nvSpPr>
          <p:spPr>
            <a:xfrm>
              <a:off x="268782" y="206336"/>
              <a:ext cx="5526405" cy="4533900"/>
            </a:xfrm>
            <a:custGeom>
              <a:avLst/>
              <a:gdLst/>
              <a:ahLst/>
              <a:cxnLst/>
              <a:rect l="l" t="t" r="r" b="b"/>
              <a:pathLst>
                <a:path w="5526405" h="4533900">
                  <a:moveTo>
                    <a:pt x="4286440" y="1384300"/>
                  </a:moveTo>
                  <a:lnTo>
                    <a:pt x="4286326" y="1333500"/>
                  </a:lnTo>
                  <a:lnTo>
                    <a:pt x="4283265" y="1295400"/>
                  </a:lnTo>
                  <a:lnTo>
                    <a:pt x="4277309" y="1244600"/>
                  </a:lnTo>
                  <a:lnTo>
                    <a:pt x="4268546" y="1193800"/>
                  </a:lnTo>
                  <a:lnTo>
                    <a:pt x="4257040" y="1155700"/>
                  </a:lnTo>
                  <a:lnTo>
                    <a:pt x="4242867" y="1104900"/>
                  </a:lnTo>
                  <a:lnTo>
                    <a:pt x="4226103" y="1066800"/>
                  </a:lnTo>
                  <a:lnTo>
                    <a:pt x="4206811" y="1028700"/>
                  </a:lnTo>
                  <a:lnTo>
                    <a:pt x="4185056" y="990600"/>
                  </a:lnTo>
                  <a:lnTo>
                    <a:pt x="4160939" y="952500"/>
                  </a:lnTo>
                  <a:lnTo>
                    <a:pt x="4134497" y="914400"/>
                  </a:lnTo>
                  <a:lnTo>
                    <a:pt x="4105821" y="876300"/>
                  </a:lnTo>
                  <a:lnTo>
                    <a:pt x="4074985" y="838200"/>
                  </a:lnTo>
                  <a:lnTo>
                    <a:pt x="4042041" y="812800"/>
                  </a:lnTo>
                  <a:lnTo>
                    <a:pt x="4007091" y="774700"/>
                  </a:lnTo>
                  <a:lnTo>
                    <a:pt x="3970185" y="749300"/>
                  </a:lnTo>
                  <a:lnTo>
                    <a:pt x="3931399" y="723900"/>
                  </a:lnTo>
                  <a:lnTo>
                    <a:pt x="3890810" y="698500"/>
                  </a:lnTo>
                  <a:lnTo>
                    <a:pt x="3848481" y="685800"/>
                  </a:lnTo>
                  <a:lnTo>
                    <a:pt x="3804501" y="660400"/>
                  </a:lnTo>
                  <a:lnTo>
                    <a:pt x="3711816" y="635000"/>
                  </a:lnTo>
                  <a:lnTo>
                    <a:pt x="3661016" y="622300"/>
                  </a:lnTo>
                  <a:lnTo>
                    <a:pt x="3460318" y="622300"/>
                  </a:lnTo>
                  <a:lnTo>
                    <a:pt x="3316478" y="660400"/>
                  </a:lnTo>
                  <a:lnTo>
                    <a:pt x="3279762" y="673100"/>
                  </a:lnTo>
                  <a:lnTo>
                    <a:pt x="3208782" y="698500"/>
                  </a:lnTo>
                  <a:lnTo>
                    <a:pt x="3174631" y="723900"/>
                  </a:lnTo>
                  <a:lnTo>
                    <a:pt x="3169818" y="711200"/>
                  </a:lnTo>
                  <a:lnTo>
                    <a:pt x="3155416" y="673100"/>
                  </a:lnTo>
                  <a:lnTo>
                    <a:pt x="3129699" y="635000"/>
                  </a:lnTo>
                  <a:lnTo>
                    <a:pt x="3098000" y="596900"/>
                  </a:lnTo>
                  <a:lnTo>
                    <a:pt x="3060839" y="571500"/>
                  </a:lnTo>
                  <a:lnTo>
                    <a:pt x="3018777" y="546100"/>
                  </a:lnTo>
                  <a:lnTo>
                    <a:pt x="2972320" y="533400"/>
                  </a:lnTo>
                  <a:lnTo>
                    <a:pt x="2854795" y="533400"/>
                  </a:lnTo>
                  <a:lnTo>
                    <a:pt x="2817596" y="546100"/>
                  </a:lnTo>
                  <a:lnTo>
                    <a:pt x="2803639" y="546100"/>
                  </a:lnTo>
                  <a:lnTo>
                    <a:pt x="2789974" y="558800"/>
                  </a:lnTo>
                  <a:lnTo>
                    <a:pt x="2776639" y="558800"/>
                  </a:lnTo>
                  <a:lnTo>
                    <a:pt x="2763659" y="571500"/>
                  </a:lnTo>
                  <a:lnTo>
                    <a:pt x="2750985" y="520700"/>
                  </a:lnTo>
                  <a:lnTo>
                    <a:pt x="2735402" y="482600"/>
                  </a:lnTo>
                  <a:lnTo>
                    <a:pt x="2717000" y="431800"/>
                  </a:lnTo>
                  <a:lnTo>
                    <a:pt x="2695854" y="393700"/>
                  </a:lnTo>
                  <a:lnTo>
                    <a:pt x="2672067" y="355600"/>
                  </a:lnTo>
                  <a:lnTo>
                    <a:pt x="2645702" y="304800"/>
                  </a:lnTo>
                  <a:lnTo>
                    <a:pt x="2616860" y="266700"/>
                  </a:lnTo>
                  <a:lnTo>
                    <a:pt x="2585618" y="241300"/>
                  </a:lnTo>
                  <a:lnTo>
                    <a:pt x="2552065" y="203200"/>
                  </a:lnTo>
                  <a:lnTo>
                    <a:pt x="2516289" y="177800"/>
                  </a:lnTo>
                  <a:lnTo>
                    <a:pt x="2478367" y="139700"/>
                  </a:lnTo>
                  <a:lnTo>
                    <a:pt x="2438374" y="114300"/>
                  </a:lnTo>
                  <a:lnTo>
                    <a:pt x="2396413" y="88900"/>
                  </a:lnTo>
                  <a:lnTo>
                    <a:pt x="2352573" y="63500"/>
                  </a:lnTo>
                  <a:lnTo>
                    <a:pt x="2306917" y="50800"/>
                  </a:lnTo>
                  <a:lnTo>
                    <a:pt x="2210524" y="25400"/>
                  </a:lnTo>
                  <a:lnTo>
                    <a:pt x="2109089" y="0"/>
                  </a:lnTo>
                  <a:lnTo>
                    <a:pt x="2008784" y="0"/>
                  </a:lnTo>
                  <a:lnTo>
                    <a:pt x="1959406" y="12700"/>
                  </a:lnTo>
                  <a:lnTo>
                    <a:pt x="1910740" y="12700"/>
                  </a:lnTo>
                  <a:lnTo>
                    <a:pt x="1816138" y="38100"/>
                  </a:lnTo>
                  <a:lnTo>
                    <a:pt x="1771586" y="50800"/>
                  </a:lnTo>
                  <a:lnTo>
                    <a:pt x="1728241" y="76200"/>
                  </a:lnTo>
                  <a:lnTo>
                    <a:pt x="1686229" y="88900"/>
                  </a:lnTo>
                  <a:lnTo>
                    <a:pt x="1645704" y="114300"/>
                  </a:lnTo>
                  <a:lnTo>
                    <a:pt x="1606765" y="139700"/>
                  </a:lnTo>
                  <a:lnTo>
                    <a:pt x="1569567" y="177800"/>
                  </a:lnTo>
                  <a:lnTo>
                    <a:pt x="1534223" y="203200"/>
                  </a:lnTo>
                  <a:lnTo>
                    <a:pt x="1500873" y="241300"/>
                  </a:lnTo>
                  <a:lnTo>
                    <a:pt x="1469644" y="279400"/>
                  </a:lnTo>
                  <a:lnTo>
                    <a:pt x="1440662" y="317500"/>
                  </a:lnTo>
                  <a:lnTo>
                    <a:pt x="1414081" y="355600"/>
                  </a:lnTo>
                  <a:lnTo>
                    <a:pt x="1390002" y="393700"/>
                  </a:lnTo>
                  <a:lnTo>
                    <a:pt x="1368564" y="431800"/>
                  </a:lnTo>
                  <a:lnTo>
                    <a:pt x="1349908" y="482600"/>
                  </a:lnTo>
                  <a:lnTo>
                    <a:pt x="1334160" y="533400"/>
                  </a:lnTo>
                  <a:lnTo>
                    <a:pt x="1321447" y="584200"/>
                  </a:lnTo>
                  <a:lnTo>
                    <a:pt x="1313865" y="609600"/>
                  </a:lnTo>
                  <a:lnTo>
                    <a:pt x="1308125" y="647700"/>
                  </a:lnTo>
                  <a:lnTo>
                    <a:pt x="1304429" y="673100"/>
                  </a:lnTo>
                  <a:lnTo>
                    <a:pt x="1302969" y="711200"/>
                  </a:lnTo>
                  <a:lnTo>
                    <a:pt x="1291120" y="711200"/>
                  </a:lnTo>
                  <a:lnTo>
                    <a:pt x="1252651" y="698500"/>
                  </a:lnTo>
                  <a:lnTo>
                    <a:pt x="1177239" y="698500"/>
                  </a:lnTo>
                  <a:lnTo>
                    <a:pt x="1141196" y="711200"/>
                  </a:lnTo>
                  <a:lnTo>
                    <a:pt x="1097026" y="736600"/>
                  </a:lnTo>
                  <a:lnTo>
                    <a:pt x="1056589" y="762000"/>
                  </a:lnTo>
                  <a:lnTo>
                    <a:pt x="1020851" y="787400"/>
                  </a:lnTo>
                  <a:lnTo>
                    <a:pt x="990739" y="825500"/>
                  </a:lnTo>
                  <a:lnTo>
                    <a:pt x="967244" y="876300"/>
                  </a:lnTo>
                  <a:lnTo>
                    <a:pt x="951306" y="914400"/>
                  </a:lnTo>
                  <a:lnTo>
                    <a:pt x="945959" y="965200"/>
                  </a:lnTo>
                  <a:lnTo>
                    <a:pt x="945438" y="977900"/>
                  </a:lnTo>
                  <a:lnTo>
                    <a:pt x="946226" y="1003300"/>
                  </a:lnTo>
                  <a:lnTo>
                    <a:pt x="869518" y="1003300"/>
                  </a:lnTo>
                  <a:lnTo>
                    <a:pt x="795782" y="1028700"/>
                  </a:lnTo>
                  <a:lnTo>
                    <a:pt x="752119" y="1041400"/>
                  </a:lnTo>
                  <a:lnTo>
                    <a:pt x="710438" y="1066800"/>
                  </a:lnTo>
                  <a:lnTo>
                    <a:pt x="671068" y="1092200"/>
                  </a:lnTo>
                  <a:lnTo>
                    <a:pt x="634339" y="1117600"/>
                  </a:lnTo>
                  <a:lnTo>
                    <a:pt x="600570" y="1155700"/>
                  </a:lnTo>
                  <a:lnTo>
                    <a:pt x="570077" y="1181100"/>
                  </a:lnTo>
                  <a:lnTo>
                    <a:pt x="543204" y="1219200"/>
                  </a:lnTo>
                  <a:lnTo>
                    <a:pt x="520255" y="1270000"/>
                  </a:lnTo>
                  <a:lnTo>
                    <a:pt x="501573" y="1308100"/>
                  </a:lnTo>
                  <a:lnTo>
                    <a:pt x="487489" y="1358900"/>
                  </a:lnTo>
                  <a:lnTo>
                    <a:pt x="479336" y="1409700"/>
                  </a:lnTo>
                  <a:lnTo>
                    <a:pt x="476821" y="1460500"/>
                  </a:lnTo>
                  <a:lnTo>
                    <a:pt x="479729" y="1511300"/>
                  </a:lnTo>
                  <a:lnTo>
                    <a:pt x="487819" y="1562100"/>
                  </a:lnTo>
                  <a:lnTo>
                    <a:pt x="500862" y="1600200"/>
                  </a:lnTo>
                  <a:lnTo>
                    <a:pt x="518617" y="1651000"/>
                  </a:lnTo>
                  <a:lnTo>
                    <a:pt x="540842" y="1689100"/>
                  </a:lnTo>
                  <a:lnTo>
                    <a:pt x="567321" y="1739900"/>
                  </a:lnTo>
                  <a:lnTo>
                    <a:pt x="597814" y="1778000"/>
                  </a:lnTo>
                  <a:lnTo>
                    <a:pt x="632091" y="1803400"/>
                  </a:lnTo>
                  <a:lnTo>
                    <a:pt x="669912" y="1841500"/>
                  </a:lnTo>
                  <a:lnTo>
                    <a:pt x="630720" y="1841500"/>
                  </a:lnTo>
                  <a:lnTo>
                    <a:pt x="592061" y="1854200"/>
                  </a:lnTo>
                  <a:lnTo>
                    <a:pt x="553986" y="1854200"/>
                  </a:lnTo>
                  <a:lnTo>
                    <a:pt x="516547" y="1866900"/>
                  </a:lnTo>
                  <a:lnTo>
                    <a:pt x="471855" y="1879600"/>
                  </a:lnTo>
                  <a:lnTo>
                    <a:pt x="428358" y="1905000"/>
                  </a:lnTo>
                  <a:lnTo>
                    <a:pt x="386207" y="1930400"/>
                  </a:lnTo>
                  <a:lnTo>
                    <a:pt x="345528" y="1943100"/>
                  </a:lnTo>
                  <a:lnTo>
                    <a:pt x="306438" y="1981200"/>
                  </a:lnTo>
                  <a:lnTo>
                    <a:pt x="269087" y="2006600"/>
                  </a:lnTo>
                  <a:lnTo>
                    <a:pt x="233578" y="2032000"/>
                  </a:lnTo>
                  <a:lnTo>
                    <a:pt x="200075" y="2070100"/>
                  </a:lnTo>
                  <a:lnTo>
                    <a:pt x="168668" y="2108200"/>
                  </a:lnTo>
                  <a:lnTo>
                    <a:pt x="139522" y="2146300"/>
                  </a:lnTo>
                  <a:lnTo>
                    <a:pt x="112750" y="2184400"/>
                  </a:lnTo>
                  <a:lnTo>
                    <a:pt x="88493" y="2222500"/>
                  </a:lnTo>
                  <a:lnTo>
                    <a:pt x="66865" y="2273300"/>
                  </a:lnTo>
                  <a:lnTo>
                    <a:pt x="48006" y="2311400"/>
                  </a:lnTo>
                  <a:lnTo>
                    <a:pt x="32042" y="2362200"/>
                  </a:lnTo>
                  <a:lnTo>
                    <a:pt x="19113" y="2413000"/>
                  </a:lnTo>
                  <a:lnTo>
                    <a:pt x="9563" y="2451100"/>
                  </a:lnTo>
                  <a:lnTo>
                    <a:pt x="3251" y="2501900"/>
                  </a:lnTo>
                  <a:lnTo>
                    <a:pt x="88" y="2552700"/>
                  </a:lnTo>
                  <a:lnTo>
                    <a:pt x="0" y="2603500"/>
                  </a:lnTo>
                  <a:lnTo>
                    <a:pt x="2921" y="2641600"/>
                  </a:lnTo>
                  <a:lnTo>
                    <a:pt x="8775" y="2692400"/>
                  </a:lnTo>
                  <a:lnTo>
                    <a:pt x="17475" y="2743200"/>
                  </a:lnTo>
                  <a:lnTo>
                    <a:pt x="28943" y="2781300"/>
                  </a:lnTo>
                  <a:lnTo>
                    <a:pt x="43129" y="2832100"/>
                  </a:lnTo>
                  <a:lnTo>
                    <a:pt x="59931" y="2870200"/>
                  </a:lnTo>
                  <a:lnTo>
                    <a:pt x="79273" y="2908300"/>
                  </a:lnTo>
                  <a:lnTo>
                    <a:pt x="101104" y="2946400"/>
                  </a:lnTo>
                  <a:lnTo>
                    <a:pt x="125323" y="2984500"/>
                  </a:lnTo>
                  <a:lnTo>
                    <a:pt x="151866" y="3022600"/>
                  </a:lnTo>
                  <a:lnTo>
                    <a:pt x="180670" y="3060700"/>
                  </a:lnTo>
                  <a:lnTo>
                    <a:pt x="211632" y="3098800"/>
                  </a:lnTo>
                  <a:lnTo>
                    <a:pt x="244690" y="3124200"/>
                  </a:lnTo>
                  <a:lnTo>
                    <a:pt x="279768" y="3162300"/>
                  </a:lnTo>
                  <a:lnTo>
                    <a:pt x="316801" y="3187700"/>
                  </a:lnTo>
                  <a:lnTo>
                    <a:pt x="355688" y="3213100"/>
                  </a:lnTo>
                  <a:lnTo>
                    <a:pt x="396379" y="3238500"/>
                  </a:lnTo>
                  <a:lnTo>
                    <a:pt x="438785" y="3251200"/>
                  </a:lnTo>
                  <a:lnTo>
                    <a:pt x="482841" y="3276600"/>
                  </a:lnTo>
                  <a:lnTo>
                    <a:pt x="575564" y="3302000"/>
                  </a:lnTo>
                  <a:lnTo>
                    <a:pt x="622007" y="3302000"/>
                  </a:lnTo>
                  <a:lnTo>
                    <a:pt x="668261" y="3314700"/>
                  </a:lnTo>
                  <a:lnTo>
                    <a:pt x="806475" y="3314700"/>
                  </a:lnTo>
                  <a:lnTo>
                    <a:pt x="817054" y="3365500"/>
                  </a:lnTo>
                  <a:lnTo>
                    <a:pt x="832472" y="3403600"/>
                  </a:lnTo>
                  <a:lnTo>
                    <a:pt x="852551" y="3454400"/>
                  </a:lnTo>
                  <a:lnTo>
                    <a:pt x="877087" y="3492500"/>
                  </a:lnTo>
                  <a:lnTo>
                    <a:pt x="905878" y="3530600"/>
                  </a:lnTo>
                  <a:lnTo>
                    <a:pt x="938733" y="3568700"/>
                  </a:lnTo>
                  <a:lnTo>
                    <a:pt x="975448" y="3606800"/>
                  </a:lnTo>
                  <a:lnTo>
                    <a:pt x="1015834" y="3632200"/>
                  </a:lnTo>
                  <a:lnTo>
                    <a:pt x="1059700" y="3657600"/>
                  </a:lnTo>
                  <a:lnTo>
                    <a:pt x="1106843" y="3670300"/>
                  </a:lnTo>
                  <a:lnTo>
                    <a:pt x="1207109" y="3695700"/>
                  </a:lnTo>
                  <a:lnTo>
                    <a:pt x="1305547" y="3695700"/>
                  </a:lnTo>
                  <a:lnTo>
                    <a:pt x="1353058" y="3683000"/>
                  </a:lnTo>
                  <a:lnTo>
                    <a:pt x="1398816" y="3683000"/>
                  </a:lnTo>
                  <a:lnTo>
                    <a:pt x="1409928" y="3670300"/>
                  </a:lnTo>
                  <a:lnTo>
                    <a:pt x="1431696" y="3670300"/>
                  </a:lnTo>
                  <a:lnTo>
                    <a:pt x="1442339" y="3657600"/>
                  </a:lnTo>
                  <a:lnTo>
                    <a:pt x="1468234" y="3695700"/>
                  </a:lnTo>
                  <a:lnTo>
                    <a:pt x="1500809" y="3733800"/>
                  </a:lnTo>
                  <a:lnTo>
                    <a:pt x="1539189" y="3771900"/>
                  </a:lnTo>
                  <a:lnTo>
                    <a:pt x="1582508" y="3797300"/>
                  </a:lnTo>
                  <a:lnTo>
                    <a:pt x="1629905" y="3810000"/>
                  </a:lnTo>
                  <a:lnTo>
                    <a:pt x="1743671" y="3810000"/>
                  </a:lnTo>
                  <a:lnTo>
                    <a:pt x="1779524" y="3797300"/>
                  </a:lnTo>
                  <a:lnTo>
                    <a:pt x="1804797" y="3797300"/>
                  </a:lnTo>
                  <a:lnTo>
                    <a:pt x="1828927" y="3784600"/>
                  </a:lnTo>
                  <a:lnTo>
                    <a:pt x="1851812" y="3771900"/>
                  </a:lnTo>
                  <a:lnTo>
                    <a:pt x="1873288" y="3746500"/>
                  </a:lnTo>
                  <a:lnTo>
                    <a:pt x="1904606" y="3784600"/>
                  </a:lnTo>
                  <a:lnTo>
                    <a:pt x="1942033" y="3810000"/>
                  </a:lnTo>
                  <a:lnTo>
                    <a:pt x="1984794" y="3835400"/>
                  </a:lnTo>
                  <a:lnTo>
                    <a:pt x="2032076" y="3848100"/>
                  </a:lnTo>
                  <a:lnTo>
                    <a:pt x="2063750" y="3860800"/>
                  </a:lnTo>
                  <a:lnTo>
                    <a:pt x="2126767" y="3860800"/>
                  </a:lnTo>
                  <a:lnTo>
                    <a:pt x="2157361" y="3848100"/>
                  </a:lnTo>
                  <a:lnTo>
                    <a:pt x="2162314" y="3898900"/>
                  </a:lnTo>
                  <a:lnTo>
                    <a:pt x="2170252" y="3949700"/>
                  </a:lnTo>
                  <a:lnTo>
                    <a:pt x="2181072" y="3987800"/>
                  </a:lnTo>
                  <a:lnTo>
                    <a:pt x="2194699" y="4038600"/>
                  </a:lnTo>
                  <a:lnTo>
                    <a:pt x="2211044" y="4076700"/>
                  </a:lnTo>
                  <a:lnTo>
                    <a:pt x="2230043" y="4127500"/>
                  </a:lnTo>
                  <a:lnTo>
                    <a:pt x="2251608" y="4165600"/>
                  </a:lnTo>
                  <a:lnTo>
                    <a:pt x="2275649" y="4203700"/>
                  </a:lnTo>
                  <a:lnTo>
                    <a:pt x="2302103" y="4241800"/>
                  </a:lnTo>
                  <a:lnTo>
                    <a:pt x="2330881" y="4279900"/>
                  </a:lnTo>
                  <a:lnTo>
                    <a:pt x="2361908" y="4305300"/>
                  </a:lnTo>
                  <a:lnTo>
                    <a:pt x="2395080" y="4343400"/>
                  </a:lnTo>
                  <a:lnTo>
                    <a:pt x="2430348" y="4368800"/>
                  </a:lnTo>
                  <a:lnTo>
                    <a:pt x="2467610" y="4406900"/>
                  </a:lnTo>
                  <a:lnTo>
                    <a:pt x="2506802" y="4432300"/>
                  </a:lnTo>
                  <a:lnTo>
                    <a:pt x="2547823" y="4457700"/>
                  </a:lnTo>
                  <a:lnTo>
                    <a:pt x="2590609" y="4470400"/>
                  </a:lnTo>
                  <a:lnTo>
                    <a:pt x="2635085" y="4495800"/>
                  </a:lnTo>
                  <a:lnTo>
                    <a:pt x="2728722" y="4521200"/>
                  </a:lnTo>
                  <a:lnTo>
                    <a:pt x="2779890" y="4533900"/>
                  </a:lnTo>
                  <a:lnTo>
                    <a:pt x="3029864" y="4533900"/>
                  </a:lnTo>
                  <a:lnTo>
                    <a:pt x="3124543" y="4508500"/>
                  </a:lnTo>
                  <a:lnTo>
                    <a:pt x="3169081" y="4483100"/>
                  </a:lnTo>
                  <a:lnTo>
                    <a:pt x="3212376" y="4470400"/>
                  </a:lnTo>
                  <a:lnTo>
                    <a:pt x="3254324" y="4445000"/>
                  </a:lnTo>
                  <a:lnTo>
                    <a:pt x="3294773" y="4419600"/>
                  </a:lnTo>
                  <a:lnTo>
                    <a:pt x="3333597" y="4394200"/>
                  </a:lnTo>
                  <a:lnTo>
                    <a:pt x="3370694" y="4368800"/>
                  </a:lnTo>
                  <a:lnTo>
                    <a:pt x="3405911" y="4343400"/>
                  </a:lnTo>
                  <a:lnTo>
                    <a:pt x="3439134" y="4305300"/>
                  </a:lnTo>
                  <a:lnTo>
                    <a:pt x="3470249" y="4267200"/>
                  </a:lnTo>
                  <a:lnTo>
                    <a:pt x="3499104" y="4229100"/>
                  </a:lnTo>
                  <a:lnTo>
                    <a:pt x="3525583" y="4191000"/>
                  </a:lnTo>
                  <a:lnTo>
                    <a:pt x="3549561" y="4152900"/>
                  </a:lnTo>
                  <a:lnTo>
                    <a:pt x="3570897" y="4102100"/>
                  </a:lnTo>
                  <a:lnTo>
                    <a:pt x="3589490" y="4064000"/>
                  </a:lnTo>
                  <a:lnTo>
                    <a:pt x="3605199" y="4013200"/>
                  </a:lnTo>
                  <a:lnTo>
                    <a:pt x="3617899" y="3962400"/>
                  </a:lnTo>
                  <a:lnTo>
                    <a:pt x="3628148" y="3911600"/>
                  </a:lnTo>
                  <a:lnTo>
                    <a:pt x="3634511" y="3860800"/>
                  </a:lnTo>
                  <a:lnTo>
                    <a:pt x="3637089" y="3810000"/>
                  </a:lnTo>
                  <a:lnTo>
                    <a:pt x="3635997" y="3759200"/>
                  </a:lnTo>
                  <a:lnTo>
                    <a:pt x="3634829" y="3746500"/>
                  </a:lnTo>
                  <a:lnTo>
                    <a:pt x="3631349" y="3708400"/>
                  </a:lnTo>
                  <a:lnTo>
                    <a:pt x="3623272" y="3657600"/>
                  </a:lnTo>
                  <a:lnTo>
                    <a:pt x="3611880" y="3606800"/>
                  </a:lnTo>
                  <a:lnTo>
                    <a:pt x="3597275" y="3556000"/>
                  </a:lnTo>
                  <a:lnTo>
                    <a:pt x="3579584" y="3505200"/>
                  </a:lnTo>
                  <a:lnTo>
                    <a:pt x="3558908" y="3467100"/>
                  </a:lnTo>
                  <a:lnTo>
                    <a:pt x="3535388" y="3416300"/>
                  </a:lnTo>
                  <a:lnTo>
                    <a:pt x="3597198" y="3416300"/>
                  </a:lnTo>
                  <a:lnTo>
                    <a:pt x="3627310" y="3403600"/>
                  </a:lnTo>
                  <a:lnTo>
                    <a:pt x="3656800" y="3403600"/>
                  </a:lnTo>
                  <a:lnTo>
                    <a:pt x="3699738" y="3378200"/>
                  </a:lnTo>
                  <a:lnTo>
                    <a:pt x="3740708" y="3365500"/>
                  </a:lnTo>
                  <a:lnTo>
                    <a:pt x="3779393" y="3340100"/>
                  </a:lnTo>
                  <a:lnTo>
                    <a:pt x="3815473" y="3314700"/>
                  </a:lnTo>
                  <a:lnTo>
                    <a:pt x="3848633" y="3276600"/>
                  </a:lnTo>
                  <a:lnTo>
                    <a:pt x="3878554" y="3238500"/>
                  </a:lnTo>
                  <a:lnTo>
                    <a:pt x="3904919" y="3200400"/>
                  </a:lnTo>
                  <a:lnTo>
                    <a:pt x="3927424" y="3162300"/>
                  </a:lnTo>
                  <a:lnTo>
                    <a:pt x="3945725" y="3111500"/>
                  </a:lnTo>
                  <a:lnTo>
                    <a:pt x="3959529" y="3073400"/>
                  </a:lnTo>
                  <a:lnTo>
                    <a:pt x="3968165" y="3022600"/>
                  </a:lnTo>
                  <a:lnTo>
                    <a:pt x="3971175" y="2971800"/>
                  </a:lnTo>
                  <a:lnTo>
                    <a:pt x="3968775" y="2921000"/>
                  </a:lnTo>
                  <a:lnTo>
                    <a:pt x="3961180" y="2870200"/>
                  </a:lnTo>
                  <a:lnTo>
                    <a:pt x="3948620" y="2819400"/>
                  </a:lnTo>
                  <a:lnTo>
                    <a:pt x="3931297" y="2781300"/>
                  </a:lnTo>
                  <a:lnTo>
                    <a:pt x="3909441" y="2730500"/>
                  </a:lnTo>
                  <a:lnTo>
                    <a:pt x="3883253" y="2692400"/>
                  </a:lnTo>
                  <a:lnTo>
                    <a:pt x="3852964" y="2654300"/>
                  </a:lnTo>
                  <a:lnTo>
                    <a:pt x="3818788" y="2628900"/>
                  </a:lnTo>
                  <a:lnTo>
                    <a:pt x="3780942" y="2590800"/>
                  </a:lnTo>
                  <a:lnTo>
                    <a:pt x="3739629" y="2565400"/>
                  </a:lnTo>
                  <a:lnTo>
                    <a:pt x="3781145" y="2552700"/>
                  </a:lnTo>
                  <a:lnTo>
                    <a:pt x="3818648" y="2527300"/>
                  </a:lnTo>
                  <a:lnTo>
                    <a:pt x="3851465" y="2489200"/>
                  </a:lnTo>
                  <a:lnTo>
                    <a:pt x="3878961" y="2451100"/>
                  </a:lnTo>
                  <a:lnTo>
                    <a:pt x="3900436" y="2413000"/>
                  </a:lnTo>
                  <a:lnTo>
                    <a:pt x="3915257" y="2362200"/>
                  </a:lnTo>
                  <a:lnTo>
                    <a:pt x="3922572" y="2311400"/>
                  </a:lnTo>
                  <a:lnTo>
                    <a:pt x="3920020" y="2260600"/>
                  </a:lnTo>
                  <a:lnTo>
                    <a:pt x="3908323" y="2209800"/>
                  </a:lnTo>
                  <a:lnTo>
                    <a:pt x="3888181" y="2171700"/>
                  </a:lnTo>
                  <a:lnTo>
                    <a:pt x="3860304" y="2133600"/>
                  </a:lnTo>
                  <a:lnTo>
                    <a:pt x="3825367" y="2095500"/>
                  </a:lnTo>
                  <a:lnTo>
                    <a:pt x="3784104" y="2057400"/>
                  </a:lnTo>
                  <a:lnTo>
                    <a:pt x="3830663" y="2044700"/>
                  </a:lnTo>
                  <a:lnTo>
                    <a:pt x="3875798" y="2019300"/>
                  </a:lnTo>
                  <a:lnTo>
                    <a:pt x="3919385" y="1993900"/>
                  </a:lnTo>
                  <a:lnTo>
                    <a:pt x="3961257" y="1968500"/>
                  </a:lnTo>
                  <a:lnTo>
                    <a:pt x="4001300" y="1943100"/>
                  </a:lnTo>
                  <a:lnTo>
                    <a:pt x="4039336" y="1917700"/>
                  </a:lnTo>
                  <a:lnTo>
                    <a:pt x="4075252" y="1879600"/>
                  </a:lnTo>
                  <a:lnTo>
                    <a:pt x="4108881" y="1841500"/>
                  </a:lnTo>
                  <a:lnTo>
                    <a:pt x="4140085" y="1803400"/>
                  </a:lnTo>
                  <a:lnTo>
                    <a:pt x="4168724" y="1765300"/>
                  </a:lnTo>
                  <a:lnTo>
                    <a:pt x="4194645" y="1714500"/>
                  </a:lnTo>
                  <a:lnTo>
                    <a:pt x="4217708" y="1676400"/>
                  </a:lnTo>
                  <a:lnTo>
                    <a:pt x="4237774" y="1625600"/>
                  </a:lnTo>
                  <a:lnTo>
                    <a:pt x="4254690" y="1574800"/>
                  </a:lnTo>
                  <a:lnTo>
                    <a:pt x="4268305" y="1524000"/>
                  </a:lnTo>
                  <a:lnTo>
                    <a:pt x="4277499" y="1473200"/>
                  </a:lnTo>
                  <a:lnTo>
                    <a:pt x="4283519" y="1435100"/>
                  </a:lnTo>
                  <a:lnTo>
                    <a:pt x="4286440" y="1384300"/>
                  </a:lnTo>
                  <a:close/>
                </a:path>
                <a:path w="5526405" h="4533900">
                  <a:moveTo>
                    <a:pt x="5401081" y="3726408"/>
                  </a:moveTo>
                  <a:lnTo>
                    <a:pt x="4266450" y="2790977"/>
                  </a:lnTo>
                  <a:lnTo>
                    <a:pt x="5167096" y="3934752"/>
                  </a:lnTo>
                  <a:lnTo>
                    <a:pt x="5401081" y="3726408"/>
                  </a:lnTo>
                  <a:close/>
                </a:path>
                <a:path w="5526405" h="4533900">
                  <a:moveTo>
                    <a:pt x="5526303" y="1705800"/>
                  </a:moveTo>
                  <a:lnTo>
                    <a:pt x="5442661" y="1402791"/>
                  </a:lnTo>
                  <a:lnTo>
                    <a:pt x="4104106" y="2011299"/>
                  </a:lnTo>
                  <a:lnTo>
                    <a:pt x="5526303" y="1705800"/>
                  </a:lnTo>
                  <a:close/>
                </a:path>
              </a:pathLst>
            </a:custGeom>
            <a:solidFill>
              <a:srgbClr val="9FC5E8">
                <a:alpha val="34509"/>
              </a:srgbClr>
            </a:solidFill>
          </p:spPr>
          <p:txBody>
            <a:bodyPr wrap="square" lIns="0" tIns="0" rIns="0" bIns="0" rtlCol="0"/>
            <a:lstStyle/>
            <a:p>
              <a:endParaRPr/>
            </a:p>
          </p:txBody>
        </p:sp>
        <p:sp>
          <p:nvSpPr>
            <p:cNvPr id="4" name="object 4"/>
            <p:cNvSpPr/>
            <p:nvPr/>
          </p:nvSpPr>
          <p:spPr>
            <a:xfrm>
              <a:off x="621233" y="4370250"/>
              <a:ext cx="946785" cy="410845"/>
            </a:xfrm>
            <a:custGeom>
              <a:avLst/>
              <a:gdLst/>
              <a:ahLst/>
              <a:cxnLst/>
              <a:rect l="l" t="t" r="r" b="b"/>
              <a:pathLst>
                <a:path w="946785" h="410845">
                  <a:moveTo>
                    <a:pt x="338000" y="0"/>
                  </a:moveTo>
                  <a:lnTo>
                    <a:pt x="289505" y="3111"/>
                  </a:lnTo>
                  <a:lnTo>
                    <a:pt x="243185" y="12213"/>
                  </a:lnTo>
                  <a:lnTo>
                    <a:pt x="199506" y="26953"/>
                  </a:lnTo>
                  <a:lnTo>
                    <a:pt x="158935" y="46981"/>
                  </a:lnTo>
                  <a:lnTo>
                    <a:pt x="121938" y="71946"/>
                  </a:lnTo>
                  <a:lnTo>
                    <a:pt x="88980" y="101498"/>
                  </a:lnTo>
                  <a:lnTo>
                    <a:pt x="60528" y="135284"/>
                  </a:lnTo>
                  <a:lnTo>
                    <a:pt x="37047" y="172955"/>
                  </a:lnTo>
                  <a:lnTo>
                    <a:pt x="19005" y="214160"/>
                  </a:lnTo>
                  <a:lnTo>
                    <a:pt x="6867" y="258547"/>
                  </a:lnTo>
                  <a:lnTo>
                    <a:pt x="1100" y="305766"/>
                  </a:lnTo>
                  <a:lnTo>
                    <a:pt x="0" y="309100"/>
                  </a:lnTo>
                  <a:lnTo>
                    <a:pt x="0" y="316900"/>
                  </a:lnTo>
                  <a:lnTo>
                    <a:pt x="7243" y="353065"/>
                  </a:lnTo>
                  <a:lnTo>
                    <a:pt x="27100" y="382775"/>
                  </a:lnTo>
                  <a:lnTo>
                    <a:pt x="56756" y="402897"/>
                  </a:lnTo>
                  <a:lnTo>
                    <a:pt x="93400" y="410300"/>
                  </a:lnTo>
                  <a:lnTo>
                    <a:pt x="853934" y="410300"/>
                  </a:lnTo>
                  <a:lnTo>
                    <a:pt x="889941" y="402897"/>
                  </a:lnTo>
                  <a:lnTo>
                    <a:pt x="919271" y="382775"/>
                  </a:lnTo>
                  <a:lnTo>
                    <a:pt x="939007" y="353065"/>
                  </a:lnTo>
                  <a:lnTo>
                    <a:pt x="946233" y="316900"/>
                  </a:lnTo>
                  <a:lnTo>
                    <a:pt x="939007" y="280906"/>
                  </a:lnTo>
                  <a:lnTo>
                    <a:pt x="919271" y="251575"/>
                  </a:lnTo>
                  <a:lnTo>
                    <a:pt x="889941" y="231831"/>
                  </a:lnTo>
                  <a:lnTo>
                    <a:pt x="853934" y="224600"/>
                  </a:lnTo>
                  <a:lnTo>
                    <a:pt x="654899" y="224600"/>
                  </a:lnTo>
                  <a:lnTo>
                    <a:pt x="636528" y="182343"/>
                  </a:lnTo>
                  <a:lnTo>
                    <a:pt x="612857" y="143344"/>
                  </a:lnTo>
                  <a:lnTo>
                    <a:pt x="584355" y="108059"/>
                  </a:lnTo>
                  <a:lnTo>
                    <a:pt x="551487" y="76948"/>
                  </a:lnTo>
                  <a:lnTo>
                    <a:pt x="514721" y="50467"/>
                  </a:lnTo>
                  <a:lnTo>
                    <a:pt x="474522" y="29074"/>
                  </a:lnTo>
                  <a:lnTo>
                    <a:pt x="431358" y="13226"/>
                  </a:lnTo>
                  <a:lnTo>
                    <a:pt x="385695" y="3383"/>
                  </a:lnTo>
                  <a:lnTo>
                    <a:pt x="338000" y="0"/>
                  </a:lnTo>
                  <a:close/>
                </a:path>
              </a:pathLst>
            </a:custGeom>
            <a:solidFill>
              <a:srgbClr val="F0EFF5"/>
            </a:solidFill>
          </p:spPr>
          <p:txBody>
            <a:bodyPr wrap="square" lIns="0" tIns="0" rIns="0" bIns="0" rtlCol="0"/>
            <a:lstStyle/>
            <a:p>
              <a:endParaRPr/>
            </a:p>
          </p:txBody>
        </p:sp>
      </p:grpSp>
      <p:pic>
        <p:nvPicPr>
          <p:cNvPr id="5" name="object 5"/>
          <p:cNvPicPr/>
          <p:nvPr/>
        </p:nvPicPr>
        <p:blipFill>
          <a:blip r:embed="rId3" cstate="print"/>
          <a:stretch>
            <a:fillRect/>
          </a:stretch>
        </p:blipFill>
        <p:spPr>
          <a:xfrm>
            <a:off x="7207104" y="539958"/>
            <a:ext cx="447276" cy="562733"/>
          </a:xfrm>
          <a:prstGeom prst="rect">
            <a:avLst/>
          </a:prstGeom>
        </p:spPr>
      </p:pic>
      <p:sp>
        <p:nvSpPr>
          <p:cNvPr id="6" name="object 6"/>
          <p:cNvSpPr txBox="1">
            <a:spLocks noGrp="1"/>
          </p:cNvSpPr>
          <p:nvPr>
            <p:ph type="title"/>
          </p:nvPr>
        </p:nvSpPr>
        <p:spPr>
          <a:xfrm>
            <a:off x="418866" y="640041"/>
            <a:ext cx="2407920" cy="1833245"/>
          </a:xfrm>
          <a:prstGeom prst="rect">
            <a:avLst/>
          </a:prstGeom>
        </p:spPr>
        <p:txBody>
          <a:bodyPr vert="horz" wrap="square" lIns="0" tIns="60325" rIns="0" bIns="0" rtlCol="0">
            <a:spAutoFit/>
          </a:bodyPr>
          <a:lstStyle/>
          <a:p>
            <a:pPr marL="12700" marR="5080">
              <a:lnSpc>
                <a:spcPct val="90200"/>
              </a:lnSpc>
              <a:spcBef>
                <a:spcPts val="475"/>
              </a:spcBef>
            </a:pPr>
            <a:r>
              <a:rPr sz="3200" spc="-15" dirty="0"/>
              <a:t>Petunjuk </a:t>
            </a:r>
            <a:r>
              <a:rPr sz="3200" spc="-10" dirty="0"/>
              <a:t> </a:t>
            </a:r>
            <a:r>
              <a:rPr sz="3200" spc="-25" dirty="0"/>
              <a:t>perawatan </a:t>
            </a:r>
            <a:r>
              <a:rPr sz="3200" spc="-20" dirty="0"/>
              <a:t> </a:t>
            </a:r>
            <a:r>
              <a:rPr sz="3200" dirty="0"/>
              <a:t>pasien</a:t>
            </a:r>
            <a:r>
              <a:rPr sz="3200" spc="-80" dirty="0"/>
              <a:t> </a:t>
            </a:r>
            <a:r>
              <a:rPr sz="3200" spc="-5" dirty="0"/>
              <a:t>dengue </a:t>
            </a:r>
            <a:r>
              <a:rPr sz="3200" spc="-710" dirty="0"/>
              <a:t> </a:t>
            </a:r>
            <a:r>
              <a:rPr sz="3200" spc="-5" dirty="0"/>
              <a:t>di </a:t>
            </a:r>
            <a:r>
              <a:rPr sz="3200" dirty="0"/>
              <a:t>rumah</a:t>
            </a:r>
          </a:p>
        </p:txBody>
      </p:sp>
      <p:sp>
        <p:nvSpPr>
          <p:cNvPr id="7" name="object 7"/>
          <p:cNvSpPr/>
          <p:nvPr/>
        </p:nvSpPr>
        <p:spPr>
          <a:xfrm>
            <a:off x="3484605" y="1410969"/>
            <a:ext cx="8488366" cy="4680912"/>
          </a:xfrm>
          <a:custGeom>
            <a:avLst/>
            <a:gdLst/>
            <a:ahLst/>
            <a:cxnLst/>
            <a:rect l="l" t="t" r="r" b="b"/>
            <a:pathLst>
              <a:path w="5988684" h="4361180">
                <a:moveTo>
                  <a:pt x="6350" y="0"/>
                </a:moveTo>
                <a:lnTo>
                  <a:pt x="6350" y="4361180"/>
                </a:lnTo>
              </a:path>
              <a:path w="5988684" h="4361180">
                <a:moveTo>
                  <a:pt x="5981934" y="0"/>
                </a:moveTo>
                <a:lnTo>
                  <a:pt x="5981934" y="4361180"/>
                </a:lnTo>
              </a:path>
              <a:path w="5988684" h="4361180">
                <a:moveTo>
                  <a:pt x="0" y="6350"/>
                </a:moveTo>
                <a:lnTo>
                  <a:pt x="5988284" y="6350"/>
                </a:lnTo>
              </a:path>
              <a:path w="5988684" h="4361180">
                <a:moveTo>
                  <a:pt x="0" y="4354830"/>
                </a:moveTo>
                <a:lnTo>
                  <a:pt x="5988284" y="4354830"/>
                </a:lnTo>
              </a:path>
            </a:pathLst>
          </a:custGeom>
          <a:ln w="12700">
            <a:solidFill>
              <a:srgbClr val="000000"/>
            </a:solidFill>
          </a:ln>
        </p:spPr>
        <p:txBody>
          <a:bodyPr wrap="square" lIns="0" tIns="0" rIns="0" bIns="0" rtlCol="0"/>
          <a:lstStyle/>
          <a:p>
            <a:endParaRPr/>
          </a:p>
        </p:txBody>
      </p:sp>
      <p:sp>
        <p:nvSpPr>
          <p:cNvPr id="8" name="object 8"/>
          <p:cNvSpPr txBox="1"/>
          <p:nvPr/>
        </p:nvSpPr>
        <p:spPr>
          <a:xfrm>
            <a:off x="7530638" y="1451864"/>
            <a:ext cx="2894965" cy="345440"/>
          </a:xfrm>
          <a:prstGeom prst="rect">
            <a:avLst/>
          </a:prstGeom>
        </p:spPr>
        <p:txBody>
          <a:bodyPr vert="horz" wrap="square" lIns="0" tIns="12700" rIns="0" bIns="0" rtlCol="0">
            <a:spAutoFit/>
          </a:bodyPr>
          <a:lstStyle/>
          <a:p>
            <a:pPr marL="12700">
              <a:lnSpc>
                <a:spcPct val="100000"/>
              </a:lnSpc>
              <a:spcBef>
                <a:spcPts val="100"/>
              </a:spcBef>
            </a:pPr>
            <a:r>
              <a:rPr sz="2100" spc="-5" dirty="0">
                <a:latin typeface="Calibri"/>
                <a:cs typeface="Calibri"/>
              </a:rPr>
              <a:t>Apa</a:t>
            </a:r>
            <a:r>
              <a:rPr sz="2100" spc="-25" dirty="0">
                <a:latin typeface="Calibri"/>
                <a:cs typeface="Calibri"/>
              </a:rPr>
              <a:t> </a:t>
            </a:r>
            <a:r>
              <a:rPr sz="2100" spc="-15" dirty="0">
                <a:latin typeface="Calibri"/>
                <a:cs typeface="Calibri"/>
              </a:rPr>
              <a:t>yang </a:t>
            </a:r>
            <a:r>
              <a:rPr sz="2100" spc="-5" dirty="0">
                <a:latin typeface="Calibri"/>
                <a:cs typeface="Calibri"/>
              </a:rPr>
              <a:t>harus </a:t>
            </a:r>
            <a:r>
              <a:rPr sz="2100" spc="-15" dirty="0">
                <a:latin typeface="Calibri"/>
                <a:cs typeface="Calibri"/>
              </a:rPr>
              <a:t>dilakukan?</a:t>
            </a:r>
            <a:endParaRPr sz="2100" dirty="0">
              <a:latin typeface="Calibri"/>
              <a:cs typeface="Calibri"/>
            </a:endParaRPr>
          </a:p>
        </p:txBody>
      </p:sp>
      <p:sp>
        <p:nvSpPr>
          <p:cNvPr id="9" name="object 9"/>
          <p:cNvSpPr txBox="1">
            <a:spLocks noGrp="1"/>
          </p:cNvSpPr>
          <p:nvPr>
            <p:ph type="body" idx="1"/>
          </p:nvPr>
        </p:nvSpPr>
        <p:spPr>
          <a:xfrm>
            <a:off x="-1569308" y="1825625"/>
            <a:ext cx="13542279" cy="3758529"/>
          </a:xfrm>
          <a:prstGeom prst="rect">
            <a:avLst/>
          </a:prstGeom>
        </p:spPr>
        <p:txBody>
          <a:bodyPr vert="horz" wrap="square" lIns="0" tIns="12700" rIns="0" bIns="0" rtlCol="0">
            <a:spAutoFit/>
          </a:bodyPr>
          <a:lstStyle/>
          <a:p>
            <a:pPr marL="5718175" indent="0">
              <a:lnSpc>
                <a:spcPts val="2510"/>
              </a:lnSpc>
              <a:spcBef>
                <a:spcPts val="100"/>
              </a:spcBef>
              <a:buNone/>
              <a:tabLst>
                <a:tab pos="5860415" algn="l"/>
              </a:tabLst>
            </a:pPr>
            <a:r>
              <a:rPr lang="en-US" sz="2400" spc="-10" dirty="0"/>
              <a:t>- </a:t>
            </a:r>
            <a:r>
              <a:rPr sz="2400" spc="-10" dirty="0" err="1"/>
              <a:t>Tirah</a:t>
            </a:r>
            <a:r>
              <a:rPr sz="2400" spc="-25" dirty="0"/>
              <a:t> </a:t>
            </a:r>
            <a:r>
              <a:rPr sz="2400" spc="-5" dirty="0"/>
              <a:t>baring</a:t>
            </a:r>
            <a:r>
              <a:rPr sz="2400" spc="-15" dirty="0"/>
              <a:t> </a:t>
            </a:r>
            <a:r>
              <a:rPr sz="2400" spc="-15" dirty="0" err="1"/>
              <a:t>adekuat</a:t>
            </a:r>
            <a:endParaRPr lang="en-ID" sz="2400" spc="-15" dirty="0"/>
          </a:p>
          <a:p>
            <a:pPr marL="5859780" indent="-141605">
              <a:lnSpc>
                <a:spcPts val="2495"/>
              </a:lnSpc>
              <a:buChar char="-"/>
              <a:tabLst>
                <a:tab pos="5860415" algn="l"/>
              </a:tabLst>
            </a:pPr>
            <a:r>
              <a:rPr lang="en-ID" sz="2400" spc="-5" dirty="0" err="1"/>
              <a:t>Asupan</a:t>
            </a:r>
            <a:r>
              <a:rPr lang="en-ID" sz="2400" spc="-10" dirty="0"/>
              <a:t> </a:t>
            </a:r>
            <a:r>
              <a:rPr lang="en-ID" sz="2400" spc="-15" dirty="0" err="1"/>
              <a:t>cairan</a:t>
            </a:r>
            <a:r>
              <a:rPr lang="en-ID" sz="2400" spc="-5" dirty="0"/>
              <a:t> </a:t>
            </a:r>
            <a:r>
              <a:rPr lang="en-ID" sz="2400" spc="-15" dirty="0" err="1"/>
              <a:t>adekuat</a:t>
            </a:r>
            <a:r>
              <a:rPr lang="en-ID" sz="2400" spc="-15" dirty="0"/>
              <a:t> </a:t>
            </a:r>
            <a:r>
              <a:rPr lang="en-ID" sz="2400" dirty="0"/>
              <a:t>(&gt;5</a:t>
            </a:r>
            <a:r>
              <a:rPr lang="en-ID" sz="2400" spc="-5" dirty="0"/>
              <a:t> </a:t>
            </a:r>
            <a:r>
              <a:rPr lang="en-ID" sz="2400" spc="-5" dirty="0" err="1"/>
              <a:t>gelas</a:t>
            </a:r>
            <a:r>
              <a:rPr lang="en-ID" sz="2400" spc="5" dirty="0"/>
              <a:t> </a:t>
            </a:r>
            <a:r>
              <a:rPr lang="en-ID" sz="2400" spc="-10" dirty="0" err="1"/>
              <a:t>untuk</a:t>
            </a:r>
            <a:r>
              <a:rPr lang="en-ID" sz="2400" spc="-10" dirty="0"/>
              <a:t> </a:t>
            </a:r>
            <a:r>
              <a:rPr lang="en-ID" sz="2400" spc="-10" dirty="0" err="1"/>
              <a:t>remaja</a:t>
            </a:r>
            <a:r>
              <a:rPr lang="en-ID" sz="2400" spc="-10" dirty="0"/>
              <a:t>)</a:t>
            </a:r>
          </a:p>
          <a:p>
            <a:pPr marL="5718810" marR="5080">
              <a:lnSpc>
                <a:spcPts val="2590"/>
              </a:lnSpc>
              <a:spcBef>
                <a:spcPts val="15"/>
              </a:spcBef>
              <a:buChar char="•"/>
              <a:tabLst>
                <a:tab pos="5912485" algn="l"/>
              </a:tabLst>
            </a:pPr>
            <a:r>
              <a:rPr lang="en-US" sz="2400" spc="-5" dirty="0"/>
              <a:t>  </a:t>
            </a:r>
            <a:r>
              <a:rPr sz="2400" spc="-5" dirty="0"/>
              <a:t>Susu,</a:t>
            </a:r>
            <a:r>
              <a:rPr sz="2400" dirty="0"/>
              <a:t> </a:t>
            </a:r>
            <a:r>
              <a:rPr sz="2400" spc="-5" dirty="0"/>
              <a:t>jus</a:t>
            </a:r>
            <a:r>
              <a:rPr sz="2400" dirty="0"/>
              <a:t> </a:t>
            </a:r>
            <a:r>
              <a:rPr sz="2400" spc="-5" dirty="0"/>
              <a:t>buah</a:t>
            </a:r>
            <a:r>
              <a:rPr sz="2400" dirty="0"/>
              <a:t> </a:t>
            </a:r>
            <a:r>
              <a:rPr sz="2400" spc="-5" dirty="0"/>
              <a:t>dan </a:t>
            </a:r>
            <a:r>
              <a:rPr sz="2400" spc="-15" dirty="0"/>
              <a:t>cairan</a:t>
            </a:r>
            <a:r>
              <a:rPr sz="2400" dirty="0"/>
              <a:t> </a:t>
            </a:r>
            <a:r>
              <a:rPr sz="2400" spc="-5" dirty="0"/>
              <a:t>elektrolit isotonik </a:t>
            </a:r>
            <a:r>
              <a:rPr sz="2400" spc="-10" dirty="0"/>
              <a:t>(oralit) </a:t>
            </a:r>
            <a:r>
              <a:rPr sz="2400" spc="-459" dirty="0"/>
              <a:t> </a:t>
            </a:r>
            <a:r>
              <a:rPr sz="2400" spc="-5" dirty="0"/>
              <a:t>dan</a:t>
            </a:r>
            <a:r>
              <a:rPr sz="2400" spc="-10" dirty="0"/>
              <a:t> </a:t>
            </a:r>
            <a:r>
              <a:rPr sz="2400" spc="-5" dirty="0"/>
              <a:t>air</a:t>
            </a:r>
            <a:r>
              <a:rPr sz="2400" spc="10" dirty="0"/>
              <a:t> </a:t>
            </a:r>
            <a:r>
              <a:rPr sz="2400" spc="-15" dirty="0" err="1"/>
              <a:t>beras</a:t>
            </a:r>
            <a:r>
              <a:rPr sz="2400" spc="5" dirty="0"/>
              <a:t> </a:t>
            </a:r>
            <a:r>
              <a:rPr sz="2400" spc="-20" dirty="0" err="1"/>
              <a:t>atau</a:t>
            </a:r>
            <a:r>
              <a:rPr lang="en-US" sz="2400" spc="-5" dirty="0"/>
              <a:t> </a:t>
            </a:r>
            <a:r>
              <a:rPr sz="2400" spc="-15" dirty="0" err="1"/>
              <a:t>jewawut</a:t>
            </a:r>
            <a:endParaRPr lang="en-ID" sz="2400" spc="-15" dirty="0"/>
          </a:p>
          <a:p>
            <a:pPr marL="5718810" marR="5080">
              <a:lnSpc>
                <a:spcPts val="2590"/>
              </a:lnSpc>
              <a:spcBef>
                <a:spcPts val="15"/>
              </a:spcBef>
              <a:buChar char="•"/>
              <a:tabLst>
                <a:tab pos="5912485" algn="l"/>
              </a:tabLst>
            </a:pPr>
            <a:r>
              <a:rPr lang="en-ID" sz="2400" dirty="0"/>
              <a:t>Air</a:t>
            </a:r>
            <a:r>
              <a:rPr lang="en-ID" sz="2400" spc="-10" dirty="0"/>
              <a:t> </a:t>
            </a:r>
            <a:r>
              <a:rPr lang="en-ID" sz="2400" spc="-10" dirty="0" err="1"/>
              <a:t>biasa</a:t>
            </a:r>
            <a:r>
              <a:rPr lang="en-ID" sz="2400" spc="-10" dirty="0"/>
              <a:t>/</a:t>
            </a:r>
            <a:r>
              <a:rPr lang="en-ID" sz="2400" spc="-10" dirty="0" err="1"/>
              <a:t>tawar</a:t>
            </a:r>
            <a:r>
              <a:rPr lang="en-ID" sz="2400" spc="-10" dirty="0"/>
              <a:t> </a:t>
            </a:r>
            <a:r>
              <a:rPr lang="en-ID" sz="2400" spc="-5" dirty="0" err="1"/>
              <a:t>saja</a:t>
            </a:r>
            <a:r>
              <a:rPr lang="en-ID" sz="2400" spc="-20" dirty="0"/>
              <a:t> </a:t>
            </a:r>
            <a:r>
              <a:rPr lang="en-ID" sz="2400" spc="-10" dirty="0" err="1"/>
              <a:t>dapat</a:t>
            </a:r>
            <a:r>
              <a:rPr lang="en-ID" sz="2400" spc="-15" dirty="0"/>
              <a:t> </a:t>
            </a:r>
            <a:r>
              <a:rPr lang="en-ID" sz="2400" spc="-15" dirty="0" err="1"/>
              <a:t>menyebabkan</a:t>
            </a:r>
            <a:r>
              <a:rPr lang="en-ID" sz="2400" spc="-15" dirty="0"/>
              <a:t> </a:t>
            </a:r>
            <a:r>
              <a:rPr sz="2400" spc="-15" dirty="0" err="1"/>
              <a:t>ketidakseimbangan</a:t>
            </a:r>
            <a:r>
              <a:rPr sz="2400" spc="-15" dirty="0"/>
              <a:t> </a:t>
            </a:r>
            <a:r>
              <a:rPr sz="2400" spc="-5" dirty="0"/>
              <a:t>elektrolit</a:t>
            </a:r>
          </a:p>
          <a:p>
            <a:pPr marL="5718810" marR="236854">
              <a:lnSpc>
                <a:spcPts val="2500"/>
              </a:lnSpc>
              <a:spcBef>
                <a:spcPts val="85"/>
              </a:spcBef>
              <a:buChar char="-"/>
              <a:tabLst>
                <a:tab pos="5860415" algn="l"/>
              </a:tabLst>
            </a:pPr>
            <a:r>
              <a:rPr sz="2400" spc="-10" dirty="0"/>
              <a:t>Berikan</a:t>
            </a:r>
            <a:r>
              <a:rPr sz="2400" dirty="0"/>
              <a:t> </a:t>
            </a:r>
            <a:r>
              <a:rPr sz="2400" spc="-15" dirty="0"/>
              <a:t>parasetamol</a:t>
            </a:r>
            <a:r>
              <a:rPr sz="2400" spc="5" dirty="0"/>
              <a:t> </a:t>
            </a:r>
            <a:r>
              <a:rPr sz="2400" spc="-15" dirty="0"/>
              <a:t>oral</a:t>
            </a:r>
            <a:r>
              <a:rPr sz="2400" dirty="0"/>
              <a:t> </a:t>
            </a:r>
            <a:r>
              <a:rPr sz="2400" spc="-5" dirty="0"/>
              <a:t>(tidak</a:t>
            </a:r>
            <a:r>
              <a:rPr sz="2400" spc="-10" dirty="0"/>
              <a:t> </a:t>
            </a:r>
            <a:r>
              <a:rPr sz="2400" dirty="0"/>
              <a:t>lebih</a:t>
            </a:r>
            <a:r>
              <a:rPr sz="2400" spc="-5" dirty="0"/>
              <a:t> dari </a:t>
            </a:r>
            <a:r>
              <a:rPr sz="2400" dirty="0"/>
              <a:t> 75mg/kgBB/hari </a:t>
            </a:r>
            <a:r>
              <a:rPr sz="2400" spc="-15" dirty="0"/>
              <a:t>dengan</a:t>
            </a:r>
            <a:r>
              <a:rPr sz="2400" dirty="0"/>
              <a:t> dosis</a:t>
            </a:r>
            <a:r>
              <a:rPr sz="2400" spc="-5" dirty="0"/>
              <a:t> </a:t>
            </a:r>
            <a:r>
              <a:rPr sz="2400" spc="-10" dirty="0"/>
              <a:t>maksimum</a:t>
            </a:r>
            <a:r>
              <a:rPr sz="2400" spc="-5" dirty="0"/>
              <a:t> </a:t>
            </a:r>
            <a:r>
              <a:rPr sz="2400" spc="5" dirty="0"/>
              <a:t>4g/</a:t>
            </a:r>
            <a:r>
              <a:rPr sz="2400" spc="5" dirty="0" err="1"/>
              <a:t>hari</a:t>
            </a:r>
            <a:r>
              <a:rPr sz="2400" spc="5" dirty="0"/>
              <a:t>)</a:t>
            </a:r>
            <a:endParaRPr lang="en-US" sz="2400" spc="5" dirty="0"/>
          </a:p>
          <a:p>
            <a:pPr marL="5718810" marR="236854">
              <a:lnSpc>
                <a:spcPts val="2500"/>
              </a:lnSpc>
              <a:spcBef>
                <a:spcPts val="85"/>
              </a:spcBef>
              <a:buChar char="-"/>
              <a:tabLst>
                <a:tab pos="5860415" algn="l"/>
              </a:tabLst>
            </a:pPr>
            <a:r>
              <a:rPr sz="2400" spc="-15" dirty="0" err="1"/>
              <a:t>Kompres</a:t>
            </a:r>
            <a:r>
              <a:rPr sz="2400" dirty="0"/>
              <a:t> </a:t>
            </a:r>
            <a:r>
              <a:rPr sz="2400" spc="-5" dirty="0"/>
              <a:t>dan </a:t>
            </a:r>
            <a:r>
              <a:rPr sz="2400" spc="-15" dirty="0"/>
              <a:t>seka</a:t>
            </a:r>
            <a:r>
              <a:rPr sz="2400" spc="-5" dirty="0"/>
              <a:t> </a:t>
            </a:r>
            <a:r>
              <a:rPr sz="2400" spc="-15" dirty="0"/>
              <a:t>dengan</a:t>
            </a:r>
            <a:r>
              <a:rPr sz="2400" dirty="0"/>
              <a:t> </a:t>
            </a:r>
            <a:r>
              <a:rPr sz="2400" spc="-5" dirty="0"/>
              <a:t>air</a:t>
            </a:r>
            <a:r>
              <a:rPr sz="2400" dirty="0"/>
              <a:t> </a:t>
            </a:r>
            <a:r>
              <a:rPr sz="2400" spc="-20" dirty="0"/>
              <a:t>hangat</a:t>
            </a:r>
          </a:p>
          <a:p>
            <a:pPr marL="5718810" marR="82550">
              <a:lnSpc>
                <a:spcPts val="2520"/>
              </a:lnSpc>
              <a:spcBef>
                <a:spcPts val="75"/>
              </a:spcBef>
              <a:buChar char="-"/>
              <a:tabLst>
                <a:tab pos="5860415" algn="l"/>
              </a:tabLst>
            </a:pPr>
            <a:r>
              <a:rPr sz="2400" spc="-10" dirty="0"/>
              <a:t>Periksa </a:t>
            </a:r>
            <a:r>
              <a:rPr sz="2400" spc="-5" dirty="0"/>
              <a:t>dan</a:t>
            </a:r>
            <a:r>
              <a:rPr sz="2400" spc="-10" dirty="0"/>
              <a:t> </a:t>
            </a:r>
            <a:r>
              <a:rPr sz="2400" spc="-15" dirty="0"/>
              <a:t>berantas</a:t>
            </a:r>
            <a:r>
              <a:rPr sz="2400" dirty="0"/>
              <a:t> </a:t>
            </a:r>
            <a:r>
              <a:rPr sz="2400" spc="-15" dirty="0"/>
              <a:t>sarang</a:t>
            </a:r>
            <a:r>
              <a:rPr sz="2400" spc="-5" dirty="0"/>
              <a:t> </a:t>
            </a:r>
            <a:r>
              <a:rPr sz="2400" spc="-20" dirty="0"/>
              <a:t>nyamuk</a:t>
            </a:r>
            <a:r>
              <a:rPr sz="2400" spc="-10" dirty="0"/>
              <a:t> </a:t>
            </a:r>
            <a:r>
              <a:rPr sz="2400" spc="-5" dirty="0"/>
              <a:t>di</a:t>
            </a:r>
            <a:r>
              <a:rPr sz="2400" spc="5" dirty="0"/>
              <a:t> </a:t>
            </a:r>
            <a:r>
              <a:rPr sz="2400" spc="-5" dirty="0"/>
              <a:t>dalam </a:t>
            </a:r>
            <a:r>
              <a:rPr sz="2400" spc="-20" dirty="0"/>
              <a:t>atau </a:t>
            </a:r>
            <a:r>
              <a:rPr sz="2400" spc="-459" dirty="0"/>
              <a:t> </a:t>
            </a:r>
            <a:r>
              <a:rPr sz="2400" spc="-5" dirty="0"/>
              <a:t>di</a:t>
            </a:r>
            <a:r>
              <a:rPr sz="2400" dirty="0"/>
              <a:t> </a:t>
            </a:r>
            <a:r>
              <a:rPr sz="2400" spc="-10" dirty="0"/>
              <a:t>sekitar</a:t>
            </a:r>
            <a:r>
              <a:rPr sz="2400" spc="10" dirty="0"/>
              <a:t> </a:t>
            </a:r>
            <a:r>
              <a:rPr sz="2400" spc="-5" dirty="0"/>
              <a:t>rumah</a:t>
            </a:r>
          </a:p>
        </p:txBody>
      </p:sp>
      <p:sp>
        <p:nvSpPr>
          <p:cNvPr id="10" name="object 10"/>
          <p:cNvSpPr/>
          <p:nvPr/>
        </p:nvSpPr>
        <p:spPr>
          <a:xfrm>
            <a:off x="2194308" y="5355501"/>
            <a:ext cx="946785" cy="410845"/>
          </a:xfrm>
          <a:custGeom>
            <a:avLst/>
            <a:gdLst/>
            <a:ahLst/>
            <a:cxnLst/>
            <a:rect l="l" t="t" r="r" b="b"/>
            <a:pathLst>
              <a:path w="946785" h="410845">
                <a:moveTo>
                  <a:pt x="338000" y="0"/>
                </a:moveTo>
                <a:lnTo>
                  <a:pt x="289505" y="3111"/>
                </a:lnTo>
                <a:lnTo>
                  <a:pt x="243185" y="12213"/>
                </a:lnTo>
                <a:lnTo>
                  <a:pt x="199507" y="26953"/>
                </a:lnTo>
                <a:lnTo>
                  <a:pt x="158936" y="46981"/>
                </a:lnTo>
                <a:lnTo>
                  <a:pt x="121938" y="71946"/>
                </a:lnTo>
                <a:lnTo>
                  <a:pt x="88980" y="101497"/>
                </a:lnTo>
                <a:lnTo>
                  <a:pt x="60528" y="135284"/>
                </a:lnTo>
                <a:lnTo>
                  <a:pt x="37048" y="172955"/>
                </a:lnTo>
                <a:lnTo>
                  <a:pt x="19006" y="214159"/>
                </a:lnTo>
                <a:lnTo>
                  <a:pt x="6868" y="258547"/>
                </a:lnTo>
                <a:lnTo>
                  <a:pt x="1101" y="305766"/>
                </a:lnTo>
                <a:lnTo>
                  <a:pt x="0" y="309099"/>
                </a:lnTo>
                <a:lnTo>
                  <a:pt x="0" y="316899"/>
                </a:lnTo>
                <a:lnTo>
                  <a:pt x="7243" y="353065"/>
                </a:lnTo>
                <a:lnTo>
                  <a:pt x="27100" y="382774"/>
                </a:lnTo>
                <a:lnTo>
                  <a:pt x="56756" y="402896"/>
                </a:lnTo>
                <a:lnTo>
                  <a:pt x="93400" y="410299"/>
                </a:lnTo>
                <a:lnTo>
                  <a:pt x="853934" y="410299"/>
                </a:lnTo>
                <a:lnTo>
                  <a:pt x="889941" y="402896"/>
                </a:lnTo>
                <a:lnTo>
                  <a:pt x="919271" y="382774"/>
                </a:lnTo>
                <a:lnTo>
                  <a:pt x="939007" y="353065"/>
                </a:lnTo>
                <a:lnTo>
                  <a:pt x="946233" y="316899"/>
                </a:lnTo>
                <a:lnTo>
                  <a:pt x="939007" y="280905"/>
                </a:lnTo>
                <a:lnTo>
                  <a:pt x="919271" y="251574"/>
                </a:lnTo>
                <a:lnTo>
                  <a:pt x="889941" y="231830"/>
                </a:lnTo>
                <a:lnTo>
                  <a:pt x="853934" y="224599"/>
                </a:lnTo>
                <a:lnTo>
                  <a:pt x="654900" y="224599"/>
                </a:lnTo>
                <a:lnTo>
                  <a:pt x="636529" y="182342"/>
                </a:lnTo>
                <a:lnTo>
                  <a:pt x="612858" y="143343"/>
                </a:lnTo>
                <a:lnTo>
                  <a:pt x="584356" y="108058"/>
                </a:lnTo>
                <a:lnTo>
                  <a:pt x="551488" y="76947"/>
                </a:lnTo>
                <a:lnTo>
                  <a:pt x="514721" y="50466"/>
                </a:lnTo>
                <a:lnTo>
                  <a:pt x="474522" y="29073"/>
                </a:lnTo>
                <a:lnTo>
                  <a:pt x="431358" y="13226"/>
                </a:lnTo>
                <a:lnTo>
                  <a:pt x="385695" y="3382"/>
                </a:lnTo>
                <a:lnTo>
                  <a:pt x="338000" y="0"/>
                </a:lnTo>
                <a:close/>
              </a:path>
            </a:pathLst>
          </a:custGeom>
          <a:solidFill>
            <a:srgbClr val="F0EFF5"/>
          </a:solidFill>
        </p:spPr>
        <p:txBody>
          <a:bodyPr wrap="square" lIns="0" tIns="0" rIns="0" bIns="0" rtlCol="0"/>
          <a:lstStyle/>
          <a:p>
            <a:endParaRPr/>
          </a:p>
        </p:txBody>
      </p:sp>
      <p:sp>
        <p:nvSpPr>
          <p:cNvPr id="12" name="object 12"/>
          <p:cNvSpPr/>
          <p:nvPr/>
        </p:nvSpPr>
        <p:spPr>
          <a:xfrm>
            <a:off x="9990000" y="597566"/>
            <a:ext cx="946785" cy="410845"/>
          </a:xfrm>
          <a:custGeom>
            <a:avLst/>
            <a:gdLst/>
            <a:ahLst/>
            <a:cxnLst/>
            <a:rect l="l" t="t" r="r" b="b"/>
            <a:pathLst>
              <a:path w="946784" h="410844">
                <a:moveTo>
                  <a:pt x="337999" y="0"/>
                </a:moveTo>
                <a:lnTo>
                  <a:pt x="289504" y="3111"/>
                </a:lnTo>
                <a:lnTo>
                  <a:pt x="243184" y="12213"/>
                </a:lnTo>
                <a:lnTo>
                  <a:pt x="199506" y="26953"/>
                </a:lnTo>
                <a:lnTo>
                  <a:pt x="158935" y="46981"/>
                </a:lnTo>
                <a:lnTo>
                  <a:pt x="121937" y="71946"/>
                </a:lnTo>
                <a:lnTo>
                  <a:pt x="88979" y="101498"/>
                </a:lnTo>
                <a:lnTo>
                  <a:pt x="60527" y="135284"/>
                </a:lnTo>
                <a:lnTo>
                  <a:pt x="37047" y="172955"/>
                </a:lnTo>
                <a:lnTo>
                  <a:pt x="19005" y="214160"/>
                </a:lnTo>
                <a:lnTo>
                  <a:pt x="6867" y="258547"/>
                </a:lnTo>
                <a:lnTo>
                  <a:pt x="1099" y="305766"/>
                </a:lnTo>
                <a:lnTo>
                  <a:pt x="0" y="309100"/>
                </a:lnTo>
                <a:lnTo>
                  <a:pt x="0" y="316900"/>
                </a:lnTo>
                <a:lnTo>
                  <a:pt x="7243" y="353065"/>
                </a:lnTo>
                <a:lnTo>
                  <a:pt x="27099" y="382775"/>
                </a:lnTo>
                <a:lnTo>
                  <a:pt x="56755" y="402897"/>
                </a:lnTo>
                <a:lnTo>
                  <a:pt x="93399" y="410300"/>
                </a:lnTo>
                <a:lnTo>
                  <a:pt x="853932" y="410300"/>
                </a:lnTo>
                <a:lnTo>
                  <a:pt x="889940" y="402897"/>
                </a:lnTo>
                <a:lnTo>
                  <a:pt x="919270" y="382775"/>
                </a:lnTo>
                <a:lnTo>
                  <a:pt x="939006" y="353065"/>
                </a:lnTo>
                <a:lnTo>
                  <a:pt x="946232" y="316900"/>
                </a:lnTo>
                <a:lnTo>
                  <a:pt x="939006" y="280906"/>
                </a:lnTo>
                <a:lnTo>
                  <a:pt x="919270" y="251575"/>
                </a:lnTo>
                <a:lnTo>
                  <a:pt x="889940" y="231831"/>
                </a:lnTo>
                <a:lnTo>
                  <a:pt x="853932" y="224600"/>
                </a:lnTo>
                <a:lnTo>
                  <a:pt x="654899" y="224600"/>
                </a:lnTo>
                <a:lnTo>
                  <a:pt x="636527" y="182343"/>
                </a:lnTo>
                <a:lnTo>
                  <a:pt x="612857" y="143344"/>
                </a:lnTo>
                <a:lnTo>
                  <a:pt x="584355" y="108059"/>
                </a:lnTo>
                <a:lnTo>
                  <a:pt x="551487" y="76948"/>
                </a:lnTo>
                <a:lnTo>
                  <a:pt x="514720" y="50467"/>
                </a:lnTo>
                <a:lnTo>
                  <a:pt x="474521" y="29074"/>
                </a:lnTo>
                <a:lnTo>
                  <a:pt x="431357" y="13226"/>
                </a:lnTo>
                <a:lnTo>
                  <a:pt x="385694" y="3383"/>
                </a:lnTo>
                <a:lnTo>
                  <a:pt x="337999" y="0"/>
                </a:lnTo>
                <a:close/>
              </a:path>
            </a:pathLst>
          </a:custGeom>
          <a:solidFill>
            <a:srgbClr val="F0EFF5"/>
          </a:solidFill>
        </p:spPr>
        <p:txBody>
          <a:bodyPr wrap="square" lIns="0" tIns="0" rIns="0" bIns="0" rtlCol="0"/>
          <a:lstStyle/>
          <a:p>
            <a:endParaRPr/>
          </a:p>
        </p:txBody>
      </p:sp>
      <p:sp>
        <p:nvSpPr>
          <p:cNvPr id="13" name="object 13"/>
          <p:cNvSpPr txBox="1"/>
          <p:nvPr/>
        </p:nvSpPr>
        <p:spPr>
          <a:xfrm>
            <a:off x="485140" y="6589776"/>
            <a:ext cx="10229215" cy="193040"/>
          </a:xfrm>
          <a:prstGeom prst="rect">
            <a:avLst/>
          </a:prstGeom>
        </p:spPr>
        <p:txBody>
          <a:bodyPr vert="horz" wrap="square" lIns="0" tIns="12700" rIns="0" bIns="0" rtlCol="0">
            <a:spAutoFit/>
          </a:bodyPr>
          <a:lstStyle/>
          <a:p>
            <a:pPr marL="12700">
              <a:lnSpc>
                <a:spcPct val="100000"/>
              </a:lnSpc>
              <a:spcBef>
                <a:spcPts val="100"/>
              </a:spcBef>
            </a:pPr>
            <a:r>
              <a:rPr sz="1100" spc="-20" dirty="0">
                <a:latin typeface="Calibri"/>
                <a:cs typeface="Calibri"/>
              </a:rPr>
              <a:t>Keputusan</a:t>
            </a:r>
            <a:r>
              <a:rPr sz="1100" spc="-25" dirty="0">
                <a:latin typeface="Calibri"/>
                <a:cs typeface="Calibri"/>
              </a:rPr>
              <a:t> </a:t>
            </a:r>
            <a:r>
              <a:rPr sz="1100" spc="-20" dirty="0">
                <a:latin typeface="Calibri"/>
                <a:cs typeface="Calibri"/>
              </a:rPr>
              <a:t>Menteri</a:t>
            </a:r>
            <a:r>
              <a:rPr sz="1100" spc="-10" dirty="0">
                <a:latin typeface="Calibri"/>
                <a:cs typeface="Calibri"/>
              </a:rPr>
              <a:t> </a:t>
            </a:r>
            <a:r>
              <a:rPr sz="1100" spc="-20" dirty="0">
                <a:latin typeface="Calibri"/>
                <a:cs typeface="Calibri"/>
              </a:rPr>
              <a:t>Kesehatan</a:t>
            </a:r>
            <a:r>
              <a:rPr sz="1100" spc="-25" dirty="0">
                <a:latin typeface="Calibri"/>
                <a:cs typeface="Calibri"/>
              </a:rPr>
              <a:t> </a:t>
            </a:r>
            <a:r>
              <a:rPr sz="1100" spc="-15" dirty="0">
                <a:latin typeface="Calibri"/>
                <a:cs typeface="Calibri"/>
              </a:rPr>
              <a:t>Republik</a:t>
            </a:r>
            <a:r>
              <a:rPr sz="1100" spc="-20" dirty="0">
                <a:latin typeface="Calibri"/>
                <a:cs typeface="Calibri"/>
              </a:rPr>
              <a:t> </a:t>
            </a:r>
            <a:r>
              <a:rPr sz="1100" spc="-15" dirty="0">
                <a:latin typeface="Calibri"/>
                <a:cs typeface="Calibri"/>
              </a:rPr>
              <a:t>Indonesia</a:t>
            </a:r>
            <a:r>
              <a:rPr sz="1100" spc="-25" dirty="0">
                <a:latin typeface="Calibri"/>
                <a:cs typeface="Calibri"/>
              </a:rPr>
              <a:t> </a:t>
            </a:r>
            <a:r>
              <a:rPr sz="1100" spc="-20" dirty="0">
                <a:latin typeface="Calibri"/>
                <a:cs typeface="Calibri"/>
              </a:rPr>
              <a:t>Nomor</a:t>
            </a:r>
            <a:r>
              <a:rPr sz="1100" spc="-10" dirty="0">
                <a:latin typeface="Calibri"/>
                <a:cs typeface="Calibri"/>
              </a:rPr>
              <a:t> </a:t>
            </a:r>
            <a:r>
              <a:rPr sz="1100" spc="-20" dirty="0">
                <a:latin typeface="Calibri"/>
                <a:cs typeface="Calibri"/>
              </a:rPr>
              <a:t>HK.01.07/Menkes/4636/2021</a:t>
            </a:r>
            <a:r>
              <a:rPr sz="1100" spc="-30" dirty="0">
                <a:latin typeface="Calibri"/>
                <a:cs typeface="Calibri"/>
              </a:rPr>
              <a:t> </a:t>
            </a:r>
            <a:r>
              <a:rPr sz="1100" spc="-15" dirty="0">
                <a:latin typeface="Calibri"/>
                <a:cs typeface="Calibri"/>
              </a:rPr>
              <a:t>Tentang</a:t>
            </a:r>
            <a:r>
              <a:rPr sz="1100" spc="-25" dirty="0">
                <a:latin typeface="Calibri"/>
                <a:cs typeface="Calibri"/>
              </a:rPr>
              <a:t> </a:t>
            </a:r>
            <a:r>
              <a:rPr sz="1100" spc="-20" dirty="0">
                <a:latin typeface="Calibri"/>
                <a:cs typeface="Calibri"/>
              </a:rPr>
              <a:t>Pedoman</a:t>
            </a:r>
            <a:r>
              <a:rPr sz="1100" spc="-25" dirty="0">
                <a:latin typeface="Calibri"/>
                <a:cs typeface="Calibri"/>
              </a:rPr>
              <a:t> </a:t>
            </a:r>
            <a:r>
              <a:rPr sz="1100" spc="-15" dirty="0">
                <a:latin typeface="Calibri"/>
                <a:cs typeface="Calibri"/>
              </a:rPr>
              <a:t>Nasional</a:t>
            </a:r>
            <a:r>
              <a:rPr sz="1100" spc="-10" dirty="0">
                <a:latin typeface="Calibri"/>
                <a:cs typeface="Calibri"/>
              </a:rPr>
              <a:t> </a:t>
            </a:r>
            <a:r>
              <a:rPr sz="1100" spc="-15" dirty="0">
                <a:latin typeface="Calibri"/>
                <a:cs typeface="Calibri"/>
              </a:rPr>
              <a:t>Pelayanan</a:t>
            </a:r>
            <a:r>
              <a:rPr sz="1100" spc="-25" dirty="0">
                <a:latin typeface="Calibri"/>
                <a:cs typeface="Calibri"/>
              </a:rPr>
              <a:t> </a:t>
            </a:r>
            <a:r>
              <a:rPr sz="1100" spc="-20" dirty="0">
                <a:latin typeface="Calibri"/>
                <a:cs typeface="Calibri"/>
              </a:rPr>
              <a:t>Kedokteran</a:t>
            </a:r>
            <a:r>
              <a:rPr sz="1100" spc="-10" dirty="0">
                <a:latin typeface="Calibri"/>
                <a:cs typeface="Calibri"/>
              </a:rPr>
              <a:t> Tata</a:t>
            </a:r>
            <a:r>
              <a:rPr sz="1100" spc="-25" dirty="0">
                <a:latin typeface="Calibri"/>
                <a:cs typeface="Calibri"/>
              </a:rPr>
              <a:t> </a:t>
            </a:r>
            <a:r>
              <a:rPr sz="1100" spc="-15" dirty="0">
                <a:latin typeface="Calibri"/>
                <a:cs typeface="Calibri"/>
              </a:rPr>
              <a:t>Laksana</a:t>
            </a:r>
            <a:r>
              <a:rPr sz="1100" spc="-25" dirty="0">
                <a:latin typeface="Calibri"/>
                <a:cs typeface="Calibri"/>
              </a:rPr>
              <a:t> </a:t>
            </a:r>
            <a:r>
              <a:rPr sz="1100" spc="-15" dirty="0">
                <a:latin typeface="Calibri"/>
                <a:cs typeface="Calibri"/>
              </a:rPr>
              <a:t>Infeksi</a:t>
            </a:r>
            <a:r>
              <a:rPr sz="1100" spc="-10" dirty="0">
                <a:latin typeface="Calibri"/>
                <a:cs typeface="Calibri"/>
              </a:rPr>
              <a:t> </a:t>
            </a:r>
            <a:r>
              <a:rPr sz="1100" spc="-20" dirty="0">
                <a:latin typeface="Calibri"/>
                <a:cs typeface="Calibri"/>
              </a:rPr>
              <a:t>Dengue</a:t>
            </a:r>
            <a:r>
              <a:rPr sz="1100" spc="-30" dirty="0">
                <a:latin typeface="Calibri"/>
                <a:cs typeface="Calibri"/>
              </a:rPr>
              <a:t> </a:t>
            </a:r>
            <a:r>
              <a:rPr sz="1100" spc="-15" dirty="0">
                <a:latin typeface="Calibri"/>
                <a:cs typeface="Calibri"/>
              </a:rPr>
              <a:t>Anak</a:t>
            </a:r>
            <a:r>
              <a:rPr sz="1100" spc="-20" dirty="0">
                <a:latin typeface="Calibri"/>
                <a:cs typeface="Calibri"/>
              </a:rPr>
              <a:t> </a:t>
            </a:r>
            <a:r>
              <a:rPr sz="1100" spc="-15" dirty="0">
                <a:latin typeface="Calibri"/>
                <a:cs typeface="Calibri"/>
              </a:rPr>
              <a:t>dan</a:t>
            </a:r>
            <a:r>
              <a:rPr sz="1100" spc="-20" dirty="0">
                <a:latin typeface="Calibri"/>
                <a:cs typeface="Calibri"/>
              </a:rPr>
              <a:t> Remaja</a:t>
            </a:r>
            <a:endParaRPr sz="11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3" y="0"/>
            <a:ext cx="2606040" cy="635635"/>
          </a:xfrm>
          <a:custGeom>
            <a:avLst/>
            <a:gdLst/>
            <a:ahLst/>
            <a:cxnLst/>
            <a:rect l="l" t="t" r="r" b="b"/>
            <a:pathLst>
              <a:path w="2606040" h="635635">
                <a:moveTo>
                  <a:pt x="2605627" y="0"/>
                </a:moveTo>
                <a:lnTo>
                  <a:pt x="0" y="0"/>
                </a:lnTo>
                <a:lnTo>
                  <a:pt x="0" y="365117"/>
                </a:lnTo>
                <a:lnTo>
                  <a:pt x="44135" y="373980"/>
                </a:lnTo>
                <a:lnTo>
                  <a:pt x="88659" y="383851"/>
                </a:lnTo>
                <a:lnTo>
                  <a:pt x="133562" y="394619"/>
                </a:lnTo>
                <a:lnTo>
                  <a:pt x="178832" y="406173"/>
                </a:lnTo>
                <a:lnTo>
                  <a:pt x="224459" y="418402"/>
                </a:lnTo>
                <a:lnTo>
                  <a:pt x="270433" y="431197"/>
                </a:lnTo>
                <a:lnTo>
                  <a:pt x="363380" y="458038"/>
                </a:lnTo>
                <a:lnTo>
                  <a:pt x="505141" y="499772"/>
                </a:lnTo>
                <a:lnTo>
                  <a:pt x="552977" y="513633"/>
                </a:lnTo>
                <a:lnTo>
                  <a:pt x="601087" y="527285"/>
                </a:lnTo>
                <a:lnTo>
                  <a:pt x="649461" y="540616"/>
                </a:lnTo>
                <a:lnTo>
                  <a:pt x="698087" y="553517"/>
                </a:lnTo>
                <a:lnTo>
                  <a:pt x="746957" y="565876"/>
                </a:lnTo>
                <a:lnTo>
                  <a:pt x="796058" y="577584"/>
                </a:lnTo>
                <a:lnTo>
                  <a:pt x="845381" y="588528"/>
                </a:lnTo>
                <a:lnTo>
                  <a:pt x="894915" y="598600"/>
                </a:lnTo>
                <a:lnTo>
                  <a:pt x="944650" y="607687"/>
                </a:lnTo>
                <a:lnTo>
                  <a:pt x="994576" y="615680"/>
                </a:lnTo>
                <a:lnTo>
                  <a:pt x="1044681" y="622468"/>
                </a:lnTo>
                <a:lnTo>
                  <a:pt x="1094956" y="627940"/>
                </a:lnTo>
                <a:lnTo>
                  <a:pt x="1145391" y="631986"/>
                </a:lnTo>
                <a:lnTo>
                  <a:pt x="1195974" y="634494"/>
                </a:lnTo>
                <a:lnTo>
                  <a:pt x="1246695" y="635355"/>
                </a:lnTo>
                <a:lnTo>
                  <a:pt x="1296641" y="634491"/>
                </a:lnTo>
                <a:lnTo>
                  <a:pt x="1346712" y="631831"/>
                </a:lnTo>
                <a:lnTo>
                  <a:pt x="1396893" y="627269"/>
                </a:lnTo>
                <a:lnTo>
                  <a:pt x="1447171" y="620704"/>
                </a:lnTo>
                <a:lnTo>
                  <a:pt x="1497533" y="612030"/>
                </a:lnTo>
                <a:lnTo>
                  <a:pt x="1550518" y="599305"/>
                </a:lnTo>
                <a:lnTo>
                  <a:pt x="1601889" y="582165"/>
                </a:lnTo>
                <a:lnTo>
                  <a:pt x="1651646" y="561296"/>
                </a:lnTo>
                <a:lnTo>
                  <a:pt x="1699788" y="537389"/>
                </a:lnTo>
                <a:lnTo>
                  <a:pt x="1746315" y="511132"/>
                </a:lnTo>
                <a:lnTo>
                  <a:pt x="1791228" y="483214"/>
                </a:lnTo>
                <a:lnTo>
                  <a:pt x="1834526" y="454323"/>
                </a:lnTo>
                <a:lnTo>
                  <a:pt x="1876209" y="425147"/>
                </a:lnTo>
                <a:lnTo>
                  <a:pt x="1954732" y="368697"/>
                </a:lnTo>
                <a:lnTo>
                  <a:pt x="1991571" y="342800"/>
                </a:lnTo>
                <a:lnTo>
                  <a:pt x="2033086" y="314384"/>
                </a:lnTo>
                <a:lnTo>
                  <a:pt x="2074633" y="286419"/>
                </a:lnTo>
                <a:lnTo>
                  <a:pt x="2116296" y="258946"/>
                </a:lnTo>
                <a:lnTo>
                  <a:pt x="2158157" y="232000"/>
                </a:lnTo>
                <a:lnTo>
                  <a:pt x="2200296" y="205622"/>
                </a:lnTo>
                <a:lnTo>
                  <a:pt x="2242796" y="179848"/>
                </a:lnTo>
                <a:lnTo>
                  <a:pt x="2285740" y="154717"/>
                </a:lnTo>
                <a:lnTo>
                  <a:pt x="2329208" y="130267"/>
                </a:lnTo>
                <a:lnTo>
                  <a:pt x="2373283" y="106536"/>
                </a:lnTo>
                <a:lnTo>
                  <a:pt x="2418047" y="83562"/>
                </a:lnTo>
                <a:lnTo>
                  <a:pt x="2463581" y="61383"/>
                </a:lnTo>
                <a:lnTo>
                  <a:pt x="2509968" y="40038"/>
                </a:lnTo>
                <a:lnTo>
                  <a:pt x="2557289" y="19564"/>
                </a:lnTo>
                <a:lnTo>
                  <a:pt x="2605627" y="0"/>
                </a:lnTo>
                <a:close/>
              </a:path>
            </a:pathLst>
          </a:custGeom>
          <a:solidFill>
            <a:srgbClr val="ED7D31"/>
          </a:solidFill>
        </p:spPr>
        <p:txBody>
          <a:bodyPr wrap="square" lIns="0" tIns="0" rIns="0" bIns="0" rtlCol="0"/>
          <a:lstStyle/>
          <a:p>
            <a:endParaRPr/>
          </a:p>
        </p:txBody>
      </p:sp>
      <p:sp>
        <p:nvSpPr>
          <p:cNvPr id="3" name="object 3"/>
          <p:cNvSpPr/>
          <p:nvPr/>
        </p:nvSpPr>
        <p:spPr>
          <a:xfrm>
            <a:off x="7542338" y="6250805"/>
            <a:ext cx="4650105" cy="603250"/>
          </a:xfrm>
          <a:custGeom>
            <a:avLst/>
            <a:gdLst/>
            <a:ahLst/>
            <a:cxnLst/>
            <a:rect l="l" t="t" r="r" b="b"/>
            <a:pathLst>
              <a:path w="4650105" h="603250">
                <a:moveTo>
                  <a:pt x="2424904" y="0"/>
                </a:moveTo>
                <a:lnTo>
                  <a:pt x="2375419" y="250"/>
                </a:lnTo>
                <a:lnTo>
                  <a:pt x="2325862" y="1014"/>
                </a:lnTo>
                <a:lnTo>
                  <a:pt x="2276237" y="2308"/>
                </a:lnTo>
                <a:lnTo>
                  <a:pt x="2226549" y="4149"/>
                </a:lnTo>
                <a:lnTo>
                  <a:pt x="2176802" y="6553"/>
                </a:lnTo>
                <a:lnTo>
                  <a:pt x="2126999" y="9538"/>
                </a:lnTo>
                <a:lnTo>
                  <a:pt x="2077146" y="13120"/>
                </a:lnTo>
                <a:lnTo>
                  <a:pt x="2027246" y="17316"/>
                </a:lnTo>
                <a:lnTo>
                  <a:pt x="1977304" y="22144"/>
                </a:lnTo>
                <a:lnTo>
                  <a:pt x="1919182" y="28993"/>
                </a:lnTo>
                <a:lnTo>
                  <a:pt x="1862136" y="37503"/>
                </a:lnTo>
                <a:lnTo>
                  <a:pt x="1806166" y="47524"/>
                </a:lnTo>
                <a:lnTo>
                  <a:pt x="1751272" y="58907"/>
                </a:lnTo>
                <a:lnTo>
                  <a:pt x="1697454" y="71504"/>
                </a:lnTo>
                <a:lnTo>
                  <a:pt x="1644712" y="85164"/>
                </a:lnTo>
                <a:lnTo>
                  <a:pt x="1593046" y="99740"/>
                </a:lnTo>
                <a:lnTo>
                  <a:pt x="1542455" y="115080"/>
                </a:lnTo>
                <a:lnTo>
                  <a:pt x="1492941" y="131037"/>
                </a:lnTo>
                <a:lnTo>
                  <a:pt x="1444503" y="147461"/>
                </a:lnTo>
                <a:lnTo>
                  <a:pt x="1397140" y="164203"/>
                </a:lnTo>
                <a:lnTo>
                  <a:pt x="1350854" y="181113"/>
                </a:lnTo>
                <a:lnTo>
                  <a:pt x="1305644" y="198043"/>
                </a:lnTo>
                <a:lnTo>
                  <a:pt x="1135562" y="262972"/>
                </a:lnTo>
                <a:lnTo>
                  <a:pt x="1050639" y="294232"/>
                </a:lnTo>
                <a:lnTo>
                  <a:pt x="960418" y="326705"/>
                </a:lnTo>
                <a:lnTo>
                  <a:pt x="869930" y="358498"/>
                </a:lnTo>
                <a:lnTo>
                  <a:pt x="778911" y="389544"/>
                </a:lnTo>
                <a:lnTo>
                  <a:pt x="733120" y="404767"/>
                </a:lnTo>
                <a:lnTo>
                  <a:pt x="687097" y="419779"/>
                </a:lnTo>
                <a:lnTo>
                  <a:pt x="640810" y="434572"/>
                </a:lnTo>
                <a:lnTo>
                  <a:pt x="594225" y="449138"/>
                </a:lnTo>
                <a:lnTo>
                  <a:pt x="547310" y="463468"/>
                </a:lnTo>
                <a:lnTo>
                  <a:pt x="500031" y="477555"/>
                </a:lnTo>
                <a:lnTo>
                  <a:pt x="452356" y="491389"/>
                </a:lnTo>
                <a:lnTo>
                  <a:pt x="404251" y="504964"/>
                </a:lnTo>
                <a:lnTo>
                  <a:pt x="355684" y="518271"/>
                </a:lnTo>
                <a:lnTo>
                  <a:pt x="306622" y="531301"/>
                </a:lnTo>
                <a:lnTo>
                  <a:pt x="257031" y="544048"/>
                </a:lnTo>
                <a:lnTo>
                  <a:pt x="206879" y="556501"/>
                </a:lnTo>
                <a:lnTo>
                  <a:pt x="156133" y="568654"/>
                </a:lnTo>
                <a:lnTo>
                  <a:pt x="104760" y="580498"/>
                </a:lnTo>
                <a:lnTo>
                  <a:pt x="52726" y="592025"/>
                </a:lnTo>
                <a:lnTo>
                  <a:pt x="0" y="603227"/>
                </a:lnTo>
                <a:lnTo>
                  <a:pt x="4649533" y="603227"/>
                </a:lnTo>
                <a:lnTo>
                  <a:pt x="4649533" y="256573"/>
                </a:lnTo>
                <a:lnTo>
                  <a:pt x="4603080" y="251722"/>
                </a:lnTo>
                <a:lnTo>
                  <a:pt x="4556382" y="246522"/>
                </a:lnTo>
                <a:lnTo>
                  <a:pt x="4509443" y="240994"/>
                </a:lnTo>
                <a:lnTo>
                  <a:pt x="4414858" y="229044"/>
                </a:lnTo>
                <a:lnTo>
                  <a:pt x="4319356" y="216045"/>
                </a:lnTo>
                <a:lnTo>
                  <a:pt x="4222967" y="202170"/>
                </a:lnTo>
                <a:lnTo>
                  <a:pt x="4076787" y="180094"/>
                </a:lnTo>
                <a:lnTo>
                  <a:pt x="3678345" y="117947"/>
                </a:lnTo>
                <a:lnTo>
                  <a:pt x="3525989" y="95082"/>
                </a:lnTo>
                <a:lnTo>
                  <a:pt x="3423610" y="80441"/>
                </a:lnTo>
                <a:lnTo>
                  <a:pt x="3320621" y="66485"/>
                </a:lnTo>
                <a:lnTo>
                  <a:pt x="3217052" y="53387"/>
                </a:lnTo>
                <a:lnTo>
                  <a:pt x="3165059" y="47214"/>
                </a:lnTo>
                <a:lnTo>
                  <a:pt x="3112934" y="41321"/>
                </a:lnTo>
                <a:lnTo>
                  <a:pt x="3060678" y="35728"/>
                </a:lnTo>
                <a:lnTo>
                  <a:pt x="3008297" y="30459"/>
                </a:lnTo>
                <a:lnTo>
                  <a:pt x="2955794" y="25534"/>
                </a:lnTo>
                <a:lnTo>
                  <a:pt x="2903173" y="20975"/>
                </a:lnTo>
                <a:lnTo>
                  <a:pt x="2850438" y="16804"/>
                </a:lnTo>
                <a:lnTo>
                  <a:pt x="2797592" y="13042"/>
                </a:lnTo>
                <a:lnTo>
                  <a:pt x="2744640" y="9712"/>
                </a:lnTo>
                <a:lnTo>
                  <a:pt x="2691585" y="6835"/>
                </a:lnTo>
                <a:lnTo>
                  <a:pt x="2638432" y="4432"/>
                </a:lnTo>
                <a:lnTo>
                  <a:pt x="2585183" y="2525"/>
                </a:lnTo>
                <a:lnTo>
                  <a:pt x="2531843" y="1136"/>
                </a:lnTo>
                <a:lnTo>
                  <a:pt x="2478415" y="287"/>
                </a:lnTo>
                <a:lnTo>
                  <a:pt x="2424904" y="0"/>
                </a:lnTo>
                <a:close/>
              </a:path>
            </a:pathLst>
          </a:custGeom>
          <a:solidFill>
            <a:srgbClr val="ED7D31"/>
          </a:solidFill>
        </p:spPr>
        <p:txBody>
          <a:bodyPr wrap="square" lIns="0" tIns="0" rIns="0" bIns="0" rtlCol="0"/>
          <a:lstStyle/>
          <a:p>
            <a:endParaRPr/>
          </a:p>
        </p:txBody>
      </p:sp>
      <p:pic>
        <p:nvPicPr>
          <p:cNvPr id="4" name="object 4"/>
          <p:cNvPicPr/>
          <p:nvPr/>
        </p:nvPicPr>
        <p:blipFill>
          <a:blip r:embed="rId2" cstate="print"/>
          <a:stretch>
            <a:fillRect/>
          </a:stretch>
        </p:blipFill>
        <p:spPr>
          <a:xfrm>
            <a:off x="446949" y="5433075"/>
            <a:ext cx="108869" cy="66010"/>
          </a:xfrm>
          <a:prstGeom prst="rect">
            <a:avLst/>
          </a:prstGeom>
        </p:spPr>
      </p:pic>
      <p:pic>
        <p:nvPicPr>
          <p:cNvPr id="5" name="object 5"/>
          <p:cNvPicPr/>
          <p:nvPr/>
        </p:nvPicPr>
        <p:blipFill>
          <a:blip r:embed="rId3" cstate="print"/>
          <a:stretch>
            <a:fillRect/>
          </a:stretch>
        </p:blipFill>
        <p:spPr>
          <a:xfrm>
            <a:off x="274898" y="5585012"/>
            <a:ext cx="108869" cy="65473"/>
          </a:xfrm>
          <a:prstGeom prst="rect">
            <a:avLst/>
          </a:prstGeom>
        </p:spPr>
      </p:pic>
      <p:pic>
        <p:nvPicPr>
          <p:cNvPr id="6" name="object 6"/>
          <p:cNvPicPr/>
          <p:nvPr/>
        </p:nvPicPr>
        <p:blipFill>
          <a:blip r:embed="rId4" cstate="print"/>
          <a:stretch>
            <a:fillRect/>
          </a:stretch>
        </p:blipFill>
        <p:spPr>
          <a:xfrm>
            <a:off x="495302" y="5580896"/>
            <a:ext cx="108869" cy="65656"/>
          </a:xfrm>
          <a:prstGeom prst="rect">
            <a:avLst/>
          </a:prstGeom>
        </p:spPr>
      </p:pic>
      <p:pic>
        <p:nvPicPr>
          <p:cNvPr id="7" name="object 7"/>
          <p:cNvPicPr/>
          <p:nvPr/>
        </p:nvPicPr>
        <p:blipFill>
          <a:blip r:embed="rId2" cstate="print"/>
          <a:stretch>
            <a:fillRect/>
          </a:stretch>
        </p:blipFill>
        <p:spPr>
          <a:xfrm>
            <a:off x="11515883" y="921375"/>
            <a:ext cx="108869" cy="66011"/>
          </a:xfrm>
          <a:prstGeom prst="rect">
            <a:avLst/>
          </a:prstGeom>
        </p:spPr>
      </p:pic>
      <p:pic>
        <p:nvPicPr>
          <p:cNvPr id="8" name="object 8"/>
          <p:cNvPicPr/>
          <p:nvPr/>
        </p:nvPicPr>
        <p:blipFill>
          <a:blip r:embed="rId5" cstate="print"/>
          <a:stretch>
            <a:fillRect/>
          </a:stretch>
        </p:blipFill>
        <p:spPr>
          <a:xfrm>
            <a:off x="11343833" y="1073313"/>
            <a:ext cx="108869" cy="65473"/>
          </a:xfrm>
          <a:prstGeom prst="rect">
            <a:avLst/>
          </a:prstGeom>
        </p:spPr>
      </p:pic>
      <p:pic>
        <p:nvPicPr>
          <p:cNvPr id="9" name="object 9"/>
          <p:cNvPicPr/>
          <p:nvPr/>
        </p:nvPicPr>
        <p:blipFill>
          <a:blip r:embed="rId6" cstate="print"/>
          <a:stretch>
            <a:fillRect/>
          </a:stretch>
        </p:blipFill>
        <p:spPr>
          <a:xfrm>
            <a:off x="11564236" y="1069196"/>
            <a:ext cx="108869" cy="65655"/>
          </a:xfrm>
          <a:prstGeom prst="rect">
            <a:avLst/>
          </a:prstGeom>
        </p:spPr>
      </p:pic>
      <p:sp>
        <p:nvSpPr>
          <p:cNvPr id="10" name="object 10"/>
          <p:cNvSpPr txBox="1"/>
          <p:nvPr/>
        </p:nvSpPr>
        <p:spPr>
          <a:xfrm>
            <a:off x="8721235" y="1490134"/>
            <a:ext cx="3305810" cy="1320800"/>
          </a:xfrm>
          <a:prstGeom prst="rect">
            <a:avLst/>
          </a:prstGeom>
          <a:ln w="12700">
            <a:solidFill>
              <a:srgbClr val="ED7D31"/>
            </a:solidFill>
          </a:ln>
        </p:spPr>
        <p:txBody>
          <a:bodyPr vert="horz" wrap="square" lIns="0" tIns="0" rIns="0" bIns="0" rtlCol="0">
            <a:spAutoFit/>
          </a:bodyPr>
          <a:lstStyle/>
          <a:p>
            <a:pPr algn="ctr">
              <a:lnSpc>
                <a:spcPts val="4890"/>
              </a:lnSpc>
            </a:pPr>
            <a:r>
              <a:rPr sz="4400" spc="-20" dirty="0">
                <a:latin typeface="Calibri"/>
                <a:cs typeface="Calibri"/>
              </a:rPr>
              <a:t>Kriteria</a:t>
            </a:r>
            <a:endParaRPr sz="4400">
              <a:latin typeface="Calibri"/>
              <a:cs typeface="Calibri"/>
            </a:endParaRPr>
          </a:p>
          <a:p>
            <a:pPr algn="ctr">
              <a:lnSpc>
                <a:spcPct val="100000"/>
              </a:lnSpc>
              <a:spcBef>
                <a:spcPts val="25"/>
              </a:spcBef>
            </a:pPr>
            <a:r>
              <a:rPr sz="4400" spc="-25" dirty="0">
                <a:latin typeface="Calibri"/>
                <a:cs typeface="Calibri"/>
              </a:rPr>
              <a:t>Rawat</a:t>
            </a:r>
            <a:r>
              <a:rPr sz="4400" spc="-35" dirty="0">
                <a:latin typeface="Calibri"/>
                <a:cs typeface="Calibri"/>
              </a:rPr>
              <a:t> </a:t>
            </a:r>
            <a:r>
              <a:rPr sz="4400" dirty="0">
                <a:latin typeface="Calibri"/>
                <a:cs typeface="Calibri"/>
              </a:rPr>
              <a:t>Inap</a:t>
            </a:r>
            <a:endParaRPr sz="4400">
              <a:latin typeface="Calibri"/>
              <a:cs typeface="Calibri"/>
            </a:endParaRPr>
          </a:p>
        </p:txBody>
      </p:sp>
      <p:graphicFrame>
        <p:nvGraphicFramePr>
          <p:cNvPr id="11" name="object 11"/>
          <p:cNvGraphicFramePr>
            <a:graphicFrameLocks noGrp="1"/>
          </p:cNvGraphicFramePr>
          <p:nvPr/>
        </p:nvGraphicFramePr>
        <p:xfrm>
          <a:off x="159220" y="680101"/>
          <a:ext cx="8172450" cy="5615093"/>
        </p:xfrm>
        <a:graphic>
          <a:graphicData uri="http://schemas.openxmlformats.org/drawingml/2006/table">
            <a:tbl>
              <a:tblPr firstRow="1" bandRow="1">
                <a:tableStyleId>{2D5ABB26-0587-4C30-8999-92F81FD0307C}</a:tableStyleId>
              </a:tblPr>
              <a:tblGrid>
                <a:gridCol w="2980055">
                  <a:extLst>
                    <a:ext uri="{9D8B030D-6E8A-4147-A177-3AD203B41FA5}">
                      <a16:colId xmlns:a16="http://schemas.microsoft.com/office/drawing/2014/main" val="20000"/>
                    </a:ext>
                  </a:extLst>
                </a:gridCol>
                <a:gridCol w="5192395">
                  <a:extLst>
                    <a:ext uri="{9D8B030D-6E8A-4147-A177-3AD203B41FA5}">
                      <a16:colId xmlns:a16="http://schemas.microsoft.com/office/drawing/2014/main" val="20001"/>
                    </a:ext>
                  </a:extLst>
                </a:gridCol>
              </a:tblGrid>
              <a:tr h="365760">
                <a:tc>
                  <a:txBody>
                    <a:bodyPr/>
                    <a:lstStyle/>
                    <a:p>
                      <a:pPr marL="121920">
                        <a:lnSpc>
                          <a:spcPct val="100000"/>
                        </a:lnSpc>
                        <a:spcBef>
                          <a:spcPts val="385"/>
                        </a:spcBef>
                      </a:pPr>
                      <a:r>
                        <a:rPr sz="1600" spc="-30" dirty="0">
                          <a:latin typeface="Calibri"/>
                          <a:cs typeface="Calibri"/>
                        </a:rPr>
                        <a:t>Tanda</a:t>
                      </a:r>
                      <a:r>
                        <a:rPr sz="1600" spc="-40" dirty="0">
                          <a:latin typeface="Calibri"/>
                          <a:cs typeface="Calibri"/>
                        </a:rPr>
                        <a:t> </a:t>
                      </a:r>
                      <a:r>
                        <a:rPr sz="1600" spc="-15" dirty="0">
                          <a:latin typeface="Calibri"/>
                          <a:cs typeface="Calibri"/>
                        </a:rPr>
                        <a:t>Bahaya</a:t>
                      </a:r>
                      <a:endParaRPr sz="1600">
                        <a:latin typeface="Calibri"/>
                        <a:cs typeface="Calibri"/>
                      </a:endParaRPr>
                    </a:p>
                  </a:txBody>
                  <a:tcPr marL="0" marR="0" marT="4889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a:lnSpc>
                          <a:spcPct val="100000"/>
                        </a:lnSpc>
                        <a:spcBef>
                          <a:spcPts val="385"/>
                        </a:spcBef>
                      </a:pPr>
                      <a:r>
                        <a:rPr sz="1600" spc="-5" dirty="0">
                          <a:latin typeface="Calibri"/>
                          <a:cs typeface="Calibri"/>
                        </a:rPr>
                        <a:t>Setiap</a:t>
                      </a:r>
                      <a:r>
                        <a:rPr sz="1600" spc="-25" dirty="0">
                          <a:latin typeface="Calibri"/>
                          <a:cs typeface="Calibri"/>
                        </a:rPr>
                        <a:t> </a:t>
                      </a:r>
                      <a:r>
                        <a:rPr sz="1600" spc="-30" dirty="0">
                          <a:latin typeface="Calibri"/>
                          <a:cs typeface="Calibri"/>
                        </a:rPr>
                        <a:t>Tanda</a:t>
                      </a:r>
                      <a:r>
                        <a:rPr sz="1600" spc="-25" dirty="0">
                          <a:latin typeface="Calibri"/>
                          <a:cs typeface="Calibri"/>
                        </a:rPr>
                        <a:t> </a:t>
                      </a:r>
                      <a:r>
                        <a:rPr sz="1600" spc="-15" dirty="0">
                          <a:latin typeface="Calibri"/>
                          <a:cs typeface="Calibri"/>
                        </a:rPr>
                        <a:t>Bahaya</a:t>
                      </a:r>
                      <a:endParaRPr sz="1600">
                        <a:latin typeface="Calibri"/>
                        <a:cs typeface="Calibri"/>
                      </a:endParaRPr>
                    </a:p>
                  </a:txBody>
                  <a:tcPr marL="0" marR="0" marT="4889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0"/>
                  </a:ext>
                </a:extLst>
              </a:tr>
              <a:tr h="1097280">
                <a:tc>
                  <a:txBody>
                    <a:bodyPr/>
                    <a:lstStyle/>
                    <a:p>
                      <a:pPr marL="121920" marR="380365">
                        <a:lnSpc>
                          <a:spcPts val="1900"/>
                        </a:lnSpc>
                        <a:spcBef>
                          <a:spcPts val="465"/>
                        </a:spcBef>
                      </a:pPr>
                      <a:r>
                        <a:rPr sz="1600" spc="-30" dirty="0">
                          <a:latin typeface="Calibri"/>
                          <a:cs typeface="Calibri"/>
                        </a:rPr>
                        <a:t>Tanda</a:t>
                      </a:r>
                      <a:r>
                        <a:rPr sz="1600" spc="-10" dirty="0">
                          <a:latin typeface="Calibri"/>
                          <a:cs typeface="Calibri"/>
                        </a:rPr>
                        <a:t> </a:t>
                      </a:r>
                      <a:r>
                        <a:rPr sz="1600" spc="-5" dirty="0">
                          <a:latin typeface="Calibri"/>
                          <a:cs typeface="Calibri"/>
                        </a:rPr>
                        <a:t>dan </a:t>
                      </a:r>
                      <a:r>
                        <a:rPr sz="1600" spc="-10" dirty="0">
                          <a:latin typeface="Calibri"/>
                          <a:cs typeface="Calibri"/>
                        </a:rPr>
                        <a:t>gejala yang </a:t>
                      </a:r>
                      <a:r>
                        <a:rPr sz="1600" spc="-5" dirty="0">
                          <a:latin typeface="Calibri"/>
                          <a:cs typeface="Calibri"/>
                        </a:rPr>
                        <a:t> </a:t>
                      </a:r>
                      <a:r>
                        <a:rPr sz="1600" spc="-10" dirty="0">
                          <a:latin typeface="Calibri"/>
                          <a:cs typeface="Calibri"/>
                        </a:rPr>
                        <a:t>berhubungan dengan tekanan </a:t>
                      </a:r>
                      <a:r>
                        <a:rPr sz="1600" spc="-350" dirty="0">
                          <a:latin typeface="Calibri"/>
                          <a:cs typeface="Calibri"/>
                        </a:rPr>
                        <a:t> </a:t>
                      </a:r>
                      <a:r>
                        <a:rPr sz="1600" spc="-10" dirty="0">
                          <a:latin typeface="Calibri"/>
                          <a:cs typeface="Calibri"/>
                        </a:rPr>
                        <a:t>darah rendah</a:t>
                      </a:r>
                      <a:endParaRPr sz="1600">
                        <a:latin typeface="Calibri"/>
                        <a:cs typeface="Calibri"/>
                      </a:endParaRPr>
                    </a:p>
                  </a:txBody>
                  <a:tcPr marL="0" marR="0" marT="5905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marR="742950">
                        <a:lnSpc>
                          <a:spcPts val="1900"/>
                        </a:lnSpc>
                        <a:spcBef>
                          <a:spcPts val="465"/>
                        </a:spcBef>
                      </a:pPr>
                      <a:r>
                        <a:rPr sz="1600" spc="-10" dirty="0">
                          <a:latin typeface="Calibri"/>
                          <a:cs typeface="Calibri"/>
                        </a:rPr>
                        <a:t>Pasien dehidrasi,</a:t>
                      </a:r>
                      <a:r>
                        <a:rPr sz="1600" dirty="0">
                          <a:latin typeface="Calibri"/>
                          <a:cs typeface="Calibri"/>
                        </a:rPr>
                        <a:t> </a:t>
                      </a:r>
                      <a:r>
                        <a:rPr sz="1600" spc="-5" dirty="0">
                          <a:latin typeface="Calibri"/>
                          <a:cs typeface="Calibri"/>
                        </a:rPr>
                        <a:t>tidak</a:t>
                      </a:r>
                      <a:r>
                        <a:rPr sz="1600" dirty="0">
                          <a:latin typeface="Calibri"/>
                          <a:cs typeface="Calibri"/>
                        </a:rPr>
                        <a:t> </a:t>
                      </a:r>
                      <a:r>
                        <a:rPr sz="1600" spc="-5" dirty="0">
                          <a:latin typeface="Calibri"/>
                          <a:cs typeface="Calibri"/>
                        </a:rPr>
                        <a:t>mampu menerima</a:t>
                      </a:r>
                      <a:r>
                        <a:rPr sz="1600" dirty="0">
                          <a:latin typeface="Calibri"/>
                          <a:cs typeface="Calibri"/>
                        </a:rPr>
                        <a:t> </a:t>
                      </a:r>
                      <a:r>
                        <a:rPr sz="1600" spc="-15" dirty="0">
                          <a:latin typeface="Calibri"/>
                          <a:cs typeface="Calibri"/>
                        </a:rPr>
                        <a:t>cairan</a:t>
                      </a:r>
                      <a:r>
                        <a:rPr sz="1600" spc="-5" dirty="0">
                          <a:latin typeface="Calibri"/>
                          <a:cs typeface="Calibri"/>
                        </a:rPr>
                        <a:t> </a:t>
                      </a:r>
                      <a:r>
                        <a:rPr sz="1600" spc="-10" dirty="0">
                          <a:latin typeface="Calibri"/>
                          <a:cs typeface="Calibri"/>
                        </a:rPr>
                        <a:t>oral </a:t>
                      </a:r>
                      <a:r>
                        <a:rPr sz="1600" spc="-345" dirty="0">
                          <a:latin typeface="Calibri"/>
                          <a:cs typeface="Calibri"/>
                        </a:rPr>
                        <a:t> </a:t>
                      </a:r>
                      <a:r>
                        <a:rPr sz="1600" spc="-5" dirty="0">
                          <a:latin typeface="Calibri"/>
                          <a:cs typeface="Calibri"/>
                        </a:rPr>
                        <a:t>Pusing</a:t>
                      </a:r>
                      <a:r>
                        <a:rPr sz="1600" spc="-10" dirty="0">
                          <a:latin typeface="Calibri"/>
                          <a:cs typeface="Calibri"/>
                        </a:rPr>
                        <a:t> </a:t>
                      </a:r>
                      <a:r>
                        <a:rPr sz="1600" spc="-15" dirty="0">
                          <a:latin typeface="Calibri"/>
                          <a:cs typeface="Calibri"/>
                        </a:rPr>
                        <a:t>atau</a:t>
                      </a:r>
                      <a:r>
                        <a:rPr sz="1600" spc="-5" dirty="0">
                          <a:latin typeface="Calibri"/>
                          <a:cs typeface="Calibri"/>
                        </a:rPr>
                        <a:t> hipotensi </a:t>
                      </a:r>
                      <a:r>
                        <a:rPr sz="1600" spc="-10" dirty="0">
                          <a:latin typeface="Calibri"/>
                          <a:cs typeface="Calibri"/>
                        </a:rPr>
                        <a:t>postural</a:t>
                      </a:r>
                      <a:endParaRPr sz="1600">
                        <a:latin typeface="Calibri"/>
                        <a:cs typeface="Calibri"/>
                      </a:endParaRPr>
                    </a:p>
                    <a:p>
                      <a:pPr marL="121285">
                        <a:lnSpc>
                          <a:spcPts val="1830"/>
                        </a:lnSpc>
                      </a:pPr>
                      <a:r>
                        <a:rPr sz="1600" spc="-15" dirty="0">
                          <a:latin typeface="Calibri"/>
                          <a:cs typeface="Calibri"/>
                        </a:rPr>
                        <a:t>Banyak</a:t>
                      </a:r>
                      <a:r>
                        <a:rPr sz="1600" spc="5" dirty="0">
                          <a:latin typeface="Calibri"/>
                          <a:cs typeface="Calibri"/>
                        </a:rPr>
                        <a:t> </a:t>
                      </a:r>
                      <a:r>
                        <a:rPr sz="1600" spc="-15" dirty="0">
                          <a:latin typeface="Calibri"/>
                          <a:cs typeface="Calibri"/>
                        </a:rPr>
                        <a:t>berkeringat,</a:t>
                      </a:r>
                      <a:r>
                        <a:rPr sz="1600" spc="10" dirty="0">
                          <a:latin typeface="Calibri"/>
                          <a:cs typeface="Calibri"/>
                        </a:rPr>
                        <a:t> </a:t>
                      </a:r>
                      <a:r>
                        <a:rPr sz="1600" spc="-15" dirty="0">
                          <a:latin typeface="Calibri"/>
                          <a:cs typeface="Calibri"/>
                        </a:rPr>
                        <a:t>kesadaran</a:t>
                      </a:r>
                      <a:r>
                        <a:rPr sz="1600" spc="5" dirty="0">
                          <a:latin typeface="Calibri"/>
                          <a:cs typeface="Calibri"/>
                        </a:rPr>
                        <a:t> </a:t>
                      </a:r>
                      <a:r>
                        <a:rPr sz="1600" spc="-5" dirty="0">
                          <a:latin typeface="Calibri"/>
                          <a:cs typeface="Calibri"/>
                        </a:rPr>
                        <a:t>menurun,</a:t>
                      </a:r>
                      <a:r>
                        <a:rPr sz="1600" spc="10" dirty="0">
                          <a:latin typeface="Calibri"/>
                          <a:cs typeface="Calibri"/>
                        </a:rPr>
                        <a:t> </a:t>
                      </a:r>
                      <a:r>
                        <a:rPr sz="1600" spc="-15" dirty="0">
                          <a:latin typeface="Calibri"/>
                          <a:cs typeface="Calibri"/>
                        </a:rPr>
                        <a:t>kondisi</a:t>
                      </a:r>
                      <a:r>
                        <a:rPr sz="1600" spc="5" dirty="0">
                          <a:latin typeface="Calibri"/>
                          <a:cs typeface="Calibri"/>
                        </a:rPr>
                        <a:t> </a:t>
                      </a:r>
                      <a:r>
                        <a:rPr sz="1600" spc="-5" dirty="0">
                          <a:latin typeface="Calibri"/>
                          <a:cs typeface="Calibri"/>
                        </a:rPr>
                        <a:t>memburuk</a:t>
                      </a:r>
                      <a:endParaRPr sz="1600">
                        <a:latin typeface="Calibri"/>
                        <a:cs typeface="Calibri"/>
                      </a:endParaRPr>
                    </a:p>
                    <a:p>
                      <a:pPr marL="121285">
                        <a:lnSpc>
                          <a:spcPct val="100000"/>
                        </a:lnSpc>
                        <a:spcBef>
                          <a:spcPts val="70"/>
                        </a:spcBef>
                      </a:pPr>
                      <a:r>
                        <a:rPr sz="1600" spc="-30" dirty="0">
                          <a:latin typeface="Calibri"/>
                          <a:cs typeface="Calibri"/>
                        </a:rPr>
                        <a:t>Tekanan</a:t>
                      </a:r>
                      <a:r>
                        <a:rPr sz="1600" spc="-15" dirty="0">
                          <a:latin typeface="Calibri"/>
                          <a:cs typeface="Calibri"/>
                        </a:rPr>
                        <a:t> </a:t>
                      </a:r>
                      <a:r>
                        <a:rPr sz="1600" spc="-10" dirty="0">
                          <a:latin typeface="Calibri"/>
                          <a:cs typeface="Calibri"/>
                        </a:rPr>
                        <a:t>darah rendah </a:t>
                      </a:r>
                      <a:r>
                        <a:rPr sz="1600" spc="-15" dirty="0">
                          <a:latin typeface="Calibri"/>
                          <a:cs typeface="Calibri"/>
                        </a:rPr>
                        <a:t>atau</a:t>
                      </a:r>
                      <a:r>
                        <a:rPr sz="1600" spc="-10" dirty="0">
                          <a:latin typeface="Calibri"/>
                          <a:cs typeface="Calibri"/>
                        </a:rPr>
                        <a:t> akral </a:t>
                      </a:r>
                      <a:r>
                        <a:rPr sz="1600" spc="-5" dirty="0">
                          <a:latin typeface="Calibri"/>
                          <a:cs typeface="Calibri"/>
                        </a:rPr>
                        <a:t>dingin</a:t>
                      </a:r>
                      <a:endParaRPr sz="1600">
                        <a:latin typeface="Calibri"/>
                        <a:cs typeface="Calibri"/>
                      </a:endParaRPr>
                    </a:p>
                  </a:txBody>
                  <a:tcPr marL="0" marR="0" marT="5905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1"/>
                  </a:ext>
                </a:extLst>
              </a:tr>
              <a:tr h="494453">
                <a:tc>
                  <a:txBody>
                    <a:bodyPr/>
                    <a:lstStyle/>
                    <a:p>
                      <a:pPr marL="121920">
                        <a:lnSpc>
                          <a:spcPct val="100000"/>
                        </a:lnSpc>
                        <a:spcBef>
                          <a:spcPts val="385"/>
                        </a:spcBef>
                      </a:pPr>
                      <a:r>
                        <a:rPr sz="1600" spc="-15" dirty="0">
                          <a:latin typeface="Calibri"/>
                          <a:cs typeface="Calibri"/>
                        </a:rPr>
                        <a:t>Perdarahan</a:t>
                      </a:r>
                      <a:endParaRPr sz="1600">
                        <a:latin typeface="Calibri"/>
                        <a:cs typeface="Calibri"/>
                      </a:endParaRPr>
                    </a:p>
                  </a:txBody>
                  <a:tcPr marL="0" marR="0" marT="4889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a:lnSpc>
                          <a:spcPct val="100000"/>
                        </a:lnSpc>
                        <a:spcBef>
                          <a:spcPts val="385"/>
                        </a:spcBef>
                      </a:pPr>
                      <a:r>
                        <a:rPr sz="1600" spc="-15" dirty="0">
                          <a:latin typeface="Calibri"/>
                          <a:cs typeface="Calibri"/>
                        </a:rPr>
                        <a:t>Perdarahan</a:t>
                      </a:r>
                      <a:r>
                        <a:rPr sz="1600" spc="-5" dirty="0">
                          <a:latin typeface="Calibri"/>
                          <a:cs typeface="Calibri"/>
                        </a:rPr>
                        <a:t> </a:t>
                      </a:r>
                      <a:r>
                        <a:rPr sz="1600" spc="-10" dirty="0">
                          <a:latin typeface="Calibri"/>
                          <a:cs typeface="Calibri"/>
                        </a:rPr>
                        <a:t>spontan,</a:t>
                      </a:r>
                      <a:r>
                        <a:rPr sz="1600" spc="5" dirty="0">
                          <a:latin typeface="Calibri"/>
                          <a:cs typeface="Calibri"/>
                        </a:rPr>
                        <a:t> </a:t>
                      </a:r>
                      <a:r>
                        <a:rPr sz="1600" spc="-5" dirty="0">
                          <a:latin typeface="Calibri"/>
                          <a:cs typeface="Calibri"/>
                        </a:rPr>
                        <a:t>tidak</a:t>
                      </a:r>
                      <a:r>
                        <a:rPr sz="1600" dirty="0">
                          <a:latin typeface="Calibri"/>
                          <a:cs typeface="Calibri"/>
                        </a:rPr>
                        <a:t> </a:t>
                      </a:r>
                      <a:r>
                        <a:rPr sz="1600" spc="-15" dirty="0">
                          <a:latin typeface="Calibri"/>
                          <a:cs typeface="Calibri"/>
                        </a:rPr>
                        <a:t>tergantung</a:t>
                      </a:r>
                      <a:r>
                        <a:rPr sz="1600" dirty="0">
                          <a:latin typeface="Calibri"/>
                          <a:cs typeface="Calibri"/>
                        </a:rPr>
                        <a:t> </a:t>
                      </a:r>
                      <a:r>
                        <a:rPr sz="1600" spc="-5" dirty="0">
                          <a:latin typeface="Calibri"/>
                          <a:cs typeface="Calibri"/>
                        </a:rPr>
                        <a:t>jumlah</a:t>
                      </a:r>
                      <a:r>
                        <a:rPr sz="1600" dirty="0">
                          <a:latin typeface="Calibri"/>
                          <a:cs typeface="Calibri"/>
                        </a:rPr>
                        <a:t> </a:t>
                      </a:r>
                      <a:r>
                        <a:rPr sz="1600" spc="-5" dirty="0">
                          <a:latin typeface="Calibri"/>
                          <a:cs typeface="Calibri"/>
                        </a:rPr>
                        <a:t>trombosit</a:t>
                      </a:r>
                      <a:endParaRPr sz="1600">
                        <a:latin typeface="Calibri"/>
                        <a:cs typeface="Calibri"/>
                      </a:endParaRPr>
                    </a:p>
                  </a:txBody>
                  <a:tcPr marL="0" marR="0" marT="4889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2"/>
                  </a:ext>
                </a:extLst>
              </a:tr>
              <a:tr h="853440">
                <a:tc>
                  <a:txBody>
                    <a:bodyPr/>
                    <a:lstStyle/>
                    <a:p>
                      <a:pPr marL="121920">
                        <a:lnSpc>
                          <a:spcPct val="100000"/>
                        </a:lnSpc>
                        <a:spcBef>
                          <a:spcPts val="380"/>
                        </a:spcBef>
                      </a:pPr>
                      <a:r>
                        <a:rPr sz="1600" spc="-10" dirty="0">
                          <a:latin typeface="Calibri"/>
                          <a:cs typeface="Calibri"/>
                        </a:rPr>
                        <a:t>Kerusakan</a:t>
                      </a:r>
                      <a:r>
                        <a:rPr sz="1600" spc="-35" dirty="0">
                          <a:latin typeface="Calibri"/>
                          <a:cs typeface="Calibri"/>
                        </a:rPr>
                        <a:t> </a:t>
                      </a:r>
                      <a:r>
                        <a:rPr sz="1600" spc="-15" dirty="0">
                          <a:latin typeface="Calibri"/>
                          <a:cs typeface="Calibri"/>
                        </a:rPr>
                        <a:t>organ</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a:lnSpc>
                          <a:spcPts val="1910"/>
                        </a:lnSpc>
                        <a:spcBef>
                          <a:spcPts val="380"/>
                        </a:spcBef>
                      </a:pPr>
                      <a:r>
                        <a:rPr sz="1600" spc="-5" dirty="0">
                          <a:latin typeface="Calibri"/>
                          <a:cs typeface="Calibri"/>
                        </a:rPr>
                        <a:t>Ginjal,</a:t>
                      </a:r>
                      <a:r>
                        <a:rPr sz="1600" spc="-10" dirty="0">
                          <a:latin typeface="Calibri"/>
                          <a:cs typeface="Calibri"/>
                        </a:rPr>
                        <a:t> hati,</a:t>
                      </a:r>
                      <a:r>
                        <a:rPr sz="1600" spc="-5" dirty="0">
                          <a:latin typeface="Calibri"/>
                          <a:cs typeface="Calibri"/>
                        </a:rPr>
                        <a:t> </a:t>
                      </a:r>
                      <a:r>
                        <a:rPr sz="1600" spc="-15" dirty="0">
                          <a:latin typeface="Calibri"/>
                          <a:cs typeface="Calibri"/>
                        </a:rPr>
                        <a:t>saraf</a:t>
                      </a:r>
                      <a:r>
                        <a:rPr sz="1600" spc="-10" dirty="0">
                          <a:latin typeface="Calibri"/>
                          <a:cs typeface="Calibri"/>
                        </a:rPr>
                        <a:t> </a:t>
                      </a:r>
                      <a:r>
                        <a:rPr sz="1600" spc="-15" dirty="0">
                          <a:latin typeface="Calibri"/>
                          <a:cs typeface="Calibri"/>
                        </a:rPr>
                        <a:t>atau</a:t>
                      </a:r>
                      <a:r>
                        <a:rPr sz="1600" spc="-10" dirty="0">
                          <a:latin typeface="Calibri"/>
                          <a:cs typeface="Calibri"/>
                        </a:rPr>
                        <a:t> </a:t>
                      </a:r>
                      <a:r>
                        <a:rPr sz="1600" spc="-5" dirty="0">
                          <a:latin typeface="Calibri"/>
                          <a:cs typeface="Calibri"/>
                        </a:rPr>
                        <a:t>jantung</a:t>
                      </a:r>
                      <a:endParaRPr sz="1600">
                        <a:latin typeface="Calibri"/>
                        <a:cs typeface="Calibri"/>
                      </a:endParaRPr>
                    </a:p>
                    <a:p>
                      <a:pPr marL="407670" indent="-286385">
                        <a:lnSpc>
                          <a:spcPts val="1895"/>
                        </a:lnSpc>
                        <a:buChar char="-"/>
                        <a:tabLst>
                          <a:tab pos="407034" algn="l"/>
                          <a:tab pos="407670" algn="l"/>
                        </a:tabLst>
                      </a:pPr>
                      <a:r>
                        <a:rPr sz="1600" spc="-5" dirty="0">
                          <a:latin typeface="Calibri"/>
                          <a:cs typeface="Calibri"/>
                        </a:rPr>
                        <a:t>Hati</a:t>
                      </a:r>
                      <a:r>
                        <a:rPr sz="1600" spc="-10" dirty="0">
                          <a:latin typeface="Calibri"/>
                          <a:cs typeface="Calibri"/>
                        </a:rPr>
                        <a:t> </a:t>
                      </a:r>
                      <a:r>
                        <a:rPr sz="1600" spc="-20" dirty="0">
                          <a:latin typeface="Calibri"/>
                          <a:cs typeface="Calibri"/>
                        </a:rPr>
                        <a:t>membesar,</a:t>
                      </a:r>
                      <a:r>
                        <a:rPr sz="1600" dirty="0">
                          <a:latin typeface="Calibri"/>
                          <a:cs typeface="Calibri"/>
                        </a:rPr>
                        <a:t> </a:t>
                      </a:r>
                      <a:r>
                        <a:rPr sz="1600" spc="-10" dirty="0">
                          <a:latin typeface="Calibri"/>
                          <a:cs typeface="Calibri"/>
                        </a:rPr>
                        <a:t>nyeri,</a:t>
                      </a:r>
                      <a:r>
                        <a:rPr sz="1600" spc="-5" dirty="0">
                          <a:latin typeface="Calibri"/>
                          <a:cs typeface="Calibri"/>
                        </a:rPr>
                        <a:t> </a:t>
                      </a:r>
                      <a:r>
                        <a:rPr sz="1600" spc="-10" dirty="0">
                          <a:latin typeface="Calibri"/>
                          <a:cs typeface="Calibri"/>
                        </a:rPr>
                        <a:t>walaupun</a:t>
                      </a:r>
                      <a:r>
                        <a:rPr sz="1600" spc="-5" dirty="0">
                          <a:latin typeface="Calibri"/>
                          <a:cs typeface="Calibri"/>
                        </a:rPr>
                        <a:t> belum</a:t>
                      </a:r>
                      <a:r>
                        <a:rPr sz="1600" spc="-10" dirty="0">
                          <a:latin typeface="Calibri"/>
                          <a:cs typeface="Calibri"/>
                        </a:rPr>
                        <a:t> </a:t>
                      </a:r>
                      <a:r>
                        <a:rPr sz="1600" spc="-15" dirty="0">
                          <a:latin typeface="Calibri"/>
                          <a:cs typeface="Calibri"/>
                        </a:rPr>
                        <a:t>syok</a:t>
                      </a:r>
                      <a:endParaRPr sz="1600">
                        <a:latin typeface="Calibri"/>
                        <a:cs typeface="Calibri"/>
                      </a:endParaRPr>
                    </a:p>
                    <a:p>
                      <a:pPr marL="407670" indent="-286385">
                        <a:lnSpc>
                          <a:spcPts val="1910"/>
                        </a:lnSpc>
                        <a:buChar char="-"/>
                        <a:tabLst>
                          <a:tab pos="407034" algn="l"/>
                          <a:tab pos="407670" algn="l"/>
                        </a:tabLst>
                      </a:pPr>
                      <a:r>
                        <a:rPr sz="1600" spc="-5" dirty="0">
                          <a:latin typeface="Calibri"/>
                          <a:cs typeface="Calibri"/>
                        </a:rPr>
                        <a:t>Nyeri</a:t>
                      </a:r>
                      <a:r>
                        <a:rPr sz="1600" spc="-15" dirty="0">
                          <a:latin typeface="Calibri"/>
                          <a:cs typeface="Calibri"/>
                        </a:rPr>
                        <a:t> </a:t>
                      </a:r>
                      <a:r>
                        <a:rPr sz="1600" spc="-5" dirty="0">
                          <a:latin typeface="Calibri"/>
                          <a:cs typeface="Calibri"/>
                        </a:rPr>
                        <a:t>dada</a:t>
                      </a:r>
                      <a:r>
                        <a:rPr sz="1600" spc="-10" dirty="0">
                          <a:latin typeface="Calibri"/>
                          <a:cs typeface="Calibri"/>
                        </a:rPr>
                        <a:t> </a:t>
                      </a:r>
                      <a:r>
                        <a:rPr sz="1600" spc="-15" dirty="0">
                          <a:latin typeface="Calibri"/>
                          <a:cs typeface="Calibri"/>
                        </a:rPr>
                        <a:t>atau</a:t>
                      </a:r>
                      <a:r>
                        <a:rPr sz="1600" spc="-10" dirty="0">
                          <a:latin typeface="Calibri"/>
                          <a:cs typeface="Calibri"/>
                        </a:rPr>
                        <a:t> distress</a:t>
                      </a:r>
                      <a:r>
                        <a:rPr sz="1600" spc="-5" dirty="0">
                          <a:latin typeface="Calibri"/>
                          <a:cs typeface="Calibri"/>
                        </a:rPr>
                        <a:t> napas, </a:t>
                      </a:r>
                      <a:r>
                        <a:rPr sz="1600" spc="-10" dirty="0">
                          <a:latin typeface="Calibri"/>
                          <a:cs typeface="Calibri"/>
                        </a:rPr>
                        <a:t>kebiruan</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3"/>
                  </a:ext>
                </a:extLst>
              </a:tr>
              <a:tr h="853440">
                <a:tc>
                  <a:txBody>
                    <a:bodyPr/>
                    <a:lstStyle/>
                    <a:p>
                      <a:pPr marL="121920" marR="441325">
                        <a:lnSpc>
                          <a:spcPts val="1900"/>
                        </a:lnSpc>
                        <a:spcBef>
                          <a:spcPts val="459"/>
                        </a:spcBef>
                      </a:pPr>
                      <a:r>
                        <a:rPr sz="1600" spc="-30" dirty="0">
                          <a:latin typeface="Calibri"/>
                          <a:cs typeface="Calibri"/>
                        </a:rPr>
                        <a:t>Temuan </a:t>
                      </a:r>
                      <a:r>
                        <a:rPr sz="1600" spc="-5" dirty="0">
                          <a:latin typeface="Calibri"/>
                          <a:cs typeface="Calibri"/>
                        </a:rPr>
                        <a:t>melalui pemeriksaan </a:t>
                      </a:r>
                      <a:r>
                        <a:rPr sz="1600" spc="-355" dirty="0">
                          <a:latin typeface="Calibri"/>
                          <a:cs typeface="Calibri"/>
                        </a:rPr>
                        <a:t> </a:t>
                      </a:r>
                      <a:r>
                        <a:rPr sz="1600" spc="-5" dirty="0">
                          <a:latin typeface="Calibri"/>
                          <a:cs typeface="Calibri"/>
                        </a:rPr>
                        <a:t>lebih</a:t>
                      </a:r>
                      <a:r>
                        <a:rPr sz="1600" spc="-10" dirty="0">
                          <a:latin typeface="Calibri"/>
                          <a:cs typeface="Calibri"/>
                        </a:rPr>
                        <a:t> </a:t>
                      </a:r>
                      <a:r>
                        <a:rPr sz="1600" spc="-5" dirty="0">
                          <a:latin typeface="Calibri"/>
                          <a:cs typeface="Calibri"/>
                        </a:rPr>
                        <a:t>lanjut</a:t>
                      </a:r>
                      <a:endParaRPr sz="1600">
                        <a:latin typeface="Calibri"/>
                        <a:cs typeface="Calibri"/>
                      </a:endParaRPr>
                    </a:p>
                  </a:txBody>
                  <a:tcPr marL="0" marR="0" marT="5841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a:lnSpc>
                          <a:spcPts val="1910"/>
                        </a:lnSpc>
                        <a:spcBef>
                          <a:spcPts val="380"/>
                        </a:spcBef>
                      </a:pPr>
                      <a:r>
                        <a:rPr sz="1600" spc="-5" dirty="0">
                          <a:latin typeface="Calibri"/>
                          <a:cs typeface="Calibri"/>
                        </a:rPr>
                        <a:t>Hematokrit</a:t>
                      </a:r>
                      <a:r>
                        <a:rPr sz="1600" spc="-35" dirty="0">
                          <a:latin typeface="Calibri"/>
                          <a:cs typeface="Calibri"/>
                        </a:rPr>
                        <a:t> </a:t>
                      </a:r>
                      <a:r>
                        <a:rPr sz="1600" spc="-10" dirty="0">
                          <a:latin typeface="Calibri"/>
                          <a:cs typeface="Calibri"/>
                        </a:rPr>
                        <a:t>meningkat</a:t>
                      </a:r>
                      <a:endParaRPr sz="1600">
                        <a:latin typeface="Calibri"/>
                        <a:cs typeface="Calibri"/>
                      </a:endParaRPr>
                    </a:p>
                    <a:p>
                      <a:pPr marL="121285" marR="618490">
                        <a:lnSpc>
                          <a:spcPts val="1900"/>
                        </a:lnSpc>
                        <a:spcBef>
                          <a:spcPts val="70"/>
                        </a:spcBef>
                      </a:pPr>
                      <a:r>
                        <a:rPr sz="1600" spc="-15" dirty="0">
                          <a:latin typeface="Calibri"/>
                          <a:cs typeface="Calibri"/>
                        </a:rPr>
                        <a:t>Efusi </a:t>
                      </a:r>
                      <a:r>
                        <a:rPr sz="1600" spc="-10" dirty="0">
                          <a:latin typeface="Calibri"/>
                          <a:cs typeface="Calibri"/>
                        </a:rPr>
                        <a:t>pleura,</a:t>
                      </a:r>
                      <a:r>
                        <a:rPr sz="1600" dirty="0">
                          <a:latin typeface="Calibri"/>
                          <a:cs typeface="Calibri"/>
                        </a:rPr>
                        <a:t> </a:t>
                      </a:r>
                      <a:r>
                        <a:rPr sz="1600" spc="-5" dirty="0">
                          <a:latin typeface="Calibri"/>
                          <a:cs typeface="Calibri"/>
                        </a:rPr>
                        <a:t>asites,penebalan</a:t>
                      </a:r>
                      <a:r>
                        <a:rPr sz="1600" spc="-10" dirty="0">
                          <a:latin typeface="Calibri"/>
                          <a:cs typeface="Calibri"/>
                        </a:rPr>
                        <a:t> kandung </a:t>
                      </a:r>
                      <a:r>
                        <a:rPr sz="1600" spc="-5" dirty="0">
                          <a:latin typeface="Calibri"/>
                          <a:cs typeface="Calibri"/>
                        </a:rPr>
                        <a:t>empedu </a:t>
                      </a:r>
                      <a:r>
                        <a:rPr sz="1600" spc="-10" dirty="0">
                          <a:latin typeface="Calibri"/>
                          <a:cs typeface="Calibri"/>
                        </a:rPr>
                        <a:t>tanpa </a:t>
                      </a:r>
                      <a:r>
                        <a:rPr sz="1600" spc="-350" dirty="0">
                          <a:latin typeface="Calibri"/>
                          <a:cs typeface="Calibri"/>
                        </a:rPr>
                        <a:t> </a:t>
                      </a:r>
                      <a:r>
                        <a:rPr sz="1600" spc="-10" dirty="0">
                          <a:latin typeface="Calibri"/>
                          <a:cs typeface="Calibri"/>
                        </a:rPr>
                        <a:t>gejala</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4"/>
                  </a:ext>
                </a:extLst>
              </a:tr>
              <a:tr h="1097280">
                <a:tc>
                  <a:txBody>
                    <a:bodyPr/>
                    <a:lstStyle/>
                    <a:p>
                      <a:pPr marL="121920">
                        <a:lnSpc>
                          <a:spcPct val="100000"/>
                        </a:lnSpc>
                        <a:spcBef>
                          <a:spcPts val="380"/>
                        </a:spcBef>
                      </a:pPr>
                      <a:r>
                        <a:rPr sz="1600" spc="-10" dirty="0">
                          <a:latin typeface="Calibri"/>
                          <a:cs typeface="Calibri"/>
                        </a:rPr>
                        <a:t>Kondisi</a:t>
                      </a:r>
                      <a:r>
                        <a:rPr sz="1600" spc="-40" dirty="0">
                          <a:latin typeface="Calibri"/>
                          <a:cs typeface="Calibri"/>
                        </a:rPr>
                        <a:t> </a:t>
                      </a:r>
                      <a:r>
                        <a:rPr sz="1600" spc="-10" dirty="0">
                          <a:latin typeface="Calibri"/>
                          <a:cs typeface="Calibri"/>
                        </a:rPr>
                        <a:t>penyerta</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marR="417195">
                        <a:lnSpc>
                          <a:spcPts val="1900"/>
                        </a:lnSpc>
                        <a:spcBef>
                          <a:spcPts val="459"/>
                        </a:spcBef>
                      </a:pPr>
                      <a:r>
                        <a:rPr sz="1600" spc="-10" dirty="0">
                          <a:latin typeface="Calibri"/>
                          <a:cs typeface="Calibri"/>
                        </a:rPr>
                        <a:t>Kondisi komorbid</a:t>
                      </a:r>
                      <a:r>
                        <a:rPr sz="1600" spc="-5" dirty="0">
                          <a:latin typeface="Calibri"/>
                          <a:cs typeface="Calibri"/>
                        </a:rPr>
                        <a:t> seperti </a:t>
                      </a:r>
                      <a:r>
                        <a:rPr sz="1600" spc="-10" dirty="0">
                          <a:latin typeface="Calibri"/>
                          <a:cs typeface="Calibri"/>
                        </a:rPr>
                        <a:t>penyakit</a:t>
                      </a:r>
                      <a:r>
                        <a:rPr sz="1600" spc="-5" dirty="0">
                          <a:latin typeface="Calibri"/>
                          <a:cs typeface="Calibri"/>
                        </a:rPr>
                        <a:t> jantung </a:t>
                      </a:r>
                      <a:r>
                        <a:rPr sz="1600" spc="-10" dirty="0">
                          <a:latin typeface="Calibri"/>
                          <a:cs typeface="Calibri"/>
                        </a:rPr>
                        <a:t>bawaan, </a:t>
                      </a:r>
                      <a:r>
                        <a:rPr sz="1600" spc="-5" dirty="0">
                          <a:latin typeface="Calibri"/>
                          <a:cs typeface="Calibri"/>
                        </a:rPr>
                        <a:t> </a:t>
                      </a:r>
                      <a:r>
                        <a:rPr sz="1600" spc="-10" dirty="0">
                          <a:latin typeface="Calibri"/>
                          <a:cs typeface="Calibri"/>
                        </a:rPr>
                        <a:t>talasemia,</a:t>
                      </a:r>
                      <a:r>
                        <a:rPr sz="1600" spc="5" dirty="0">
                          <a:latin typeface="Calibri"/>
                          <a:cs typeface="Calibri"/>
                        </a:rPr>
                        <a:t> </a:t>
                      </a:r>
                      <a:r>
                        <a:rPr sz="1600" spc="-10" dirty="0">
                          <a:latin typeface="Calibri"/>
                          <a:cs typeface="Calibri"/>
                        </a:rPr>
                        <a:t>diabetes</a:t>
                      </a:r>
                      <a:r>
                        <a:rPr sz="1600" spc="10" dirty="0">
                          <a:latin typeface="Calibri"/>
                          <a:cs typeface="Calibri"/>
                        </a:rPr>
                        <a:t> </a:t>
                      </a:r>
                      <a:r>
                        <a:rPr sz="1600" spc="-5" dirty="0">
                          <a:latin typeface="Calibri"/>
                          <a:cs typeface="Calibri"/>
                        </a:rPr>
                        <a:t>mellitus,</a:t>
                      </a:r>
                      <a:r>
                        <a:rPr sz="1600" spc="10" dirty="0">
                          <a:latin typeface="Calibri"/>
                          <a:cs typeface="Calibri"/>
                        </a:rPr>
                        <a:t> </a:t>
                      </a:r>
                      <a:r>
                        <a:rPr sz="1600" spc="-10" dirty="0">
                          <a:latin typeface="Calibri"/>
                          <a:cs typeface="Calibri"/>
                        </a:rPr>
                        <a:t>tukak</a:t>
                      </a:r>
                      <a:r>
                        <a:rPr sz="1600" spc="5" dirty="0">
                          <a:latin typeface="Calibri"/>
                          <a:cs typeface="Calibri"/>
                        </a:rPr>
                        <a:t> </a:t>
                      </a:r>
                      <a:r>
                        <a:rPr sz="1600" spc="-5" dirty="0">
                          <a:latin typeface="Calibri"/>
                          <a:cs typeface="Calibri"/>
                        </a:rPr>
                        <a:t>lambung,</a:t>
                      </a:r>
                      <a:r>
                        <a:rPr sz="1600" spc="10" dirty="0">
                          <a:latin typeface="Calibri"/>
                          <a:cs typeface="Calibri"/>
                        </a:rPr>
                        <a:t> </a:t>
                      </a:r>
                      <a:r>
                        <a:rPr sz="1600" spc="-5" dirty="0">
                          <a:latin typeface="Calibri"/>
                          <a:cs typeface="Calibri"/>
                        </a:rPr>
                        <a:t>dan</a:t>
                      </a:r>
                      <a:r>
                        <a:rPr sz="1600" spc="5" dirty="0">
                          <a:latin typeface="Calibri"/>
                          <a:cs typeface="Calibri"/>
                        </a:rPr>
                        <a:t> </a:t>
                      </a:r>
                      <a:r>
                        <a:rPr sz="1600" spc="-15" dirty="0">
                          <a:latin typeface="Calibri"/>
                          <a:cs typeface="Calibri"/>
                        </a:rPr>
                        <a:t>lainnya </a:t>
                      </a:r>
                      <a:r>
                        <a:rPr sz="1600" spc="-345" dirty="0">
                          <a:latin typeface="Calibri"/>
                          <a:cs typeface="Calibri"/>
                        </a:rPr>
                        <a:t> </a:t>
                      </a:r>
                      <a:r>
                        <a:rPr sz="1600" spc="-10" dirty="0">
                          <a:latin typeface="Calibri"/>
                          <a:cs typeface="Calibri"/>
                        </a:rPr>
                        <a:t>Berat</a:t>
                      </a:r>
                      <a:r>
                        <a:rPr sz="1600" spc="-5" dirty="0">
                          <a:latin typeface="Calibri"/>
                          <a:cs typeface="Calibri"/>
                        </a:rPr>
                        <a:t> badan berlebih </a:t>
                      </a:r>
                      <a:r>
                        <a:rPr sz="1600" spc="-15" dirty="0">
                          <a:latin typeface="Calibri"/>
                          <a:cs typeface="Calibri"/>
                        </a:rPr>
                        <a:t>atau</a:t>
                      </a:r>
                      <a:r>
                        <a:rPr sz="1600" spc="-10" dirty="0">
                          <a:latin typeface="Calibri"/>
                          <a:cs typeface="Calibri"/>
                        </a:rPr>
                        <a:t> </a:t>
                      </a:r>
                      <a:r>
                        <a:rPr sz="1600" spc="-5" dirty="0">
                          <a:latin typeface="Calibri"/>
                          <a:cs typeface="Calibri"/>
                        </a:rPr>
                        <a:t>obesitas</a:t>
                      </a:r>
                      <a:endParaRPr sz="1600">
                        <a:latin typeface="Calibri"/>
                        <a:cs typeface="Calibri"/>
                      </a:endParaRPr>
                    </a:p>
                    <a:p>
                      <a:pPr marL="121285">
                        <a:lnSpc>
                          <a:spcPct val="100000"/>
                        </a:lnSpc>
                        <a:spcBef>
                          <a:spcPts val="30"/>
                        </a:spcBef>
                      </a:pPr>
                      <a:r>
                        <a:rPr sz="1600" spc="-10" dirty="0">
                          <a:latin typeface="Calibri"/>
                          <a:cs typeface="Calibri"/>
                        </a:rPr>
                        <a:t>Bayi</a:t>
                      </a:r>
                      <a:endParaRPr sz="1600">
                        <a:latin typeface="Calibri"/>
                        <a:cs typeface="Calibri"/>
                      </a:endParaRPr>
                    </a:p>
                  </a:txBody>
                  <a:tcPr marL="0" marR="0" marT="5841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5"/>
                  </a:ext>
                </a:extLst>
              </a:tr>
              <a:tr h="853440">
                <a:tc>
                  <a:txBody>
                    <a:bodyPr/>
                    <a:lstStyle/>
                    <a:p>
                      <a:pPr marL="121920">
                        <a:lnSpc>
                          <a:spcPct val="100000"/>
                        </a:lnSpc>
                        <a:spcBef>
                          <a:spcPts val="380"/>
                        </a:spcBef>
                      </a:pPr>
                      <a:r>
                        <a:rPr sz="1600" spc="-5" dirty="0">
                          <a:latin typeface="Calibri"/>
                          <a:cs typeface="Calibri"/>
                        </a:rPr>
                        <a:t>Masalah</a:t>
                      </a:r>
                      <a:r>
                        <a:rPr sz="1600" spc="-40" dirty="0">
                          <a:latin typeface="Calibri"/>
                          <a:cs typeface="Calibri"/>
                        </a:rPr>
                        <a:t> </a:t>
                      </a:r>
                      <a:r>
                        <a:rPr sz="1600" spc="-5" dirty="0">
                          <a:latin typeface="Calibri"/>
                          <a:cs typeface="Calibri"/>
                        </a:rPr>
                        <a:t>Sosial</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21285">
                        <a:lnSpc>
                          <a:spcPts val="1910"/>
                        </a:lnSpc>
                        <a:spcBef>
                          <a:spcPts val="380"/>
                        </a:spcBef>
                      </a:pPr>
                      <a:r>
                        <a:rPr sz="1600" spc="-5" dirty="0">
                          <a:latin typeface="Calibri"/>
                          <a:cs typeface="Calibri"/>
                        </a:rPr>
                        <a:t>Hidup</a:t>
                      </a:r>
                      <a:r>
                        <a:rPr sz="1600" spc="-40" dirty="0">
                          <a:latin typeface="Calibri"/>
                          <a:cs typeface="Calibri"/>
                        </a:rPr>
                        <a:t> </a:t>
                      </a:r>
                      <a:r>
                        <a:rPr sz="1600" spc="-10" dirty="0">
                          <a:latin typeface="Calibri"/>
                          <a:cs typeface="Calibri"/>
                        </a:rPr>
                        <a:t>sendiri/kost</a:t>
                      </a:r>
                      <a:endParaRPr sz="1600">
                        <a:latin typeface="Calibri"/>
                        <a:cs typeface="Calibri"/>
                      </a:endParaRPr>
                    </a:p>
                    <a:p>
                      <a:pPr marL="121285" marR="2164080">
                        <a:lnSpc>
                          <a:spcPts val="1900"/>
                        </a:lnSpc>
                        <a:spcBef>
                          <a:spcPts val="70"/>
                        </a:spcBef>
                      </a:pPr>
                      <a:r>
                        <a:rPr sz="1600" spc="-10" dirty="0">
                          <a:latin typeface="Calibri"/>
                          <a:cs typeface="Calibri"/>
                        </a:rPr>
                        <a:t>Tinggal </a:t>
                      </a:r>
                      <a:r>
                        <a:rPr sz="1600" spc="-5" dirty="0">
                          <a:latin typeface="Calibri"/>
                          <a:cs typeface="Calibri"/>
                        </a:rPr>
                        <a:t>jauh dari </a:t>
                      </a:r>
                      <a:r>
                        <a:rPr sz="1600" spc="-10" dirty="0">
                          <a:latin typeface="Calibri"/>
                          <a:cs typeface="Calibri"/>
                        </a:rPr>
                        <a:t>fasilitas </a:t>
                      </a:r>
                      <a:r>
                        <a:rPr sz="1600" spc="-15" dirty="0">
                          <a:latin typeface="Calibri"/>
                          <a:cs typeface="Calibri"/>
                        </a:rPr>
                        <a:t>kesehatan </a:t>
                      </a:r>
                      <a:r>
                        <a:rPr sz="1600" spc="-350" dirty="0">
                          <a:latin typeface="Calibri"/>
                          <a:cs typeface="Calibri"/>
                        </a:rPr>
                        <a:t> </a:t>
                      </a:r>
                      <a:r>
                        <a:rPr sz="1600" spc="-30" dirty="0">
                          <a:latin typeface="Calibri"/>
                          <a:cs typeface="Calibri"/>
                        </a:rPr>
                        <a:t>Tanpa</a:t>
                      </a:r>
                      <a:r>
                        <a:rPr sz="1600" spc="-15" dirty="0">
                          <a:latin typeface="Calibri"/>
                          <a:cs typeface="Calibri"/>
                        </a:rPr>
                        <a:t> </a:t>
                      </a:r>
                      <a:r>
                        <a:rPr sz="1600" spc="-10" dirty="0">
                          <a:latin typeface="Calibri"/>
                          <a:cs typeface="Calibri"/>
                        </a:rPr>
                        <a:t>transportasi yang </a:t>
                      </a:r>
                      <a:r>
                        <a:rPr sz="1600" spc="-5" dirty="0">
                          <a:latin typeface="Calibri"/>
                          <a:cs typeface="Calibri"/>
                        </a:rPr>
                        <a:t>memadai</a:t>
                      </a:r>
                      <a:endParaRPr sz="1600">
                        <a:latin typeface="Calibri"/>
                        <a:cs typeface="Calibri"/>
                      </a:endParaRPr>
                    </a:p>
                  </a:txBody>
                  <a:tcPr marL="0" marR="0" marT="4826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6"/>
                  </a:ext>
                </a:extLst>
              </a:tr>
            </a:tbl>
          </a:graphicData>
        </a:graphic>
      </p:graphicFrame>
      <p:sp>
        <p:nvSpPr>
          <p:cNvPr id="12" name="object 12"/>
          <p:cNvSpPr txBox="1"/>
          <p:nvPr/>
        </p:nvSpPr>
        <p:spPr>
          <a:xfrm>
            <a:off x="1920993" y="6565392"/>
            <a:ext cx="3762375" cy="193040"/>
          </a:xfrm>
          <a:prstGeom prst="rect">
            <a:avLst/>
          </a:prstGeom>
        </p:spPr>
        <p:txBody>
          <a:bodyPr vert="horz" wrap="square" lIns="0" tIns="12700" rIns="0" bIns="0" rtlCol="0">
            <a:spAutoFit/>
          </a:bodyPr>
          <a:lstStyle/>
          <a:p>
            <a:pPr marL="12700">
              <a:lnSpc>
                <a:spcPct val="100000"/>
              </a:lnSpc>
              <a:spcBef>
                <a:spcPts val="100"/>
              </a:spcBef>
            </a:pPr>
            <a:r>
              <a:rPr sz="1100" spc="-20" dirty="0">
                <a:latin typeface="Calibri"/>
                <a:cs typeface="Calibri"/>
              </a:rPr>
              <a:t>WHO.</a:t>
            </a:r>
            <a:r>
              <a:rPr sz="1100" spc="-15" dirty="0">
                <a:latin typeface="Calibri"/>
                <a:cs typeface="Calibri"/>
              </a:rPr>
              <a:t> </a:t>
            </a:r>
            <a:r>
              <a:rPr sz="1100" spc="-20" dirty="0">
                <a:latin typeface="Calibri"/>
                <a:cs typeface="Calibri"/>
              </a:rPr>
              <a:t>Dengue</a:t>
            </a:r>
            <a:r>
              <a:rPr sz="1100" spc="-35" dirty="0">
                <a:latin typeface="Calibri"/>
                <a:cs typeface="Calibri"/>
              </a:rPr>
              <a:t> </a:t>
            </a:r>
            <a:r>
              <a:rPr sz="1100" spc="-15" dirty="0">
                <a:latin typeface="Calibri"/>
                <a:cs typeface="Calibri"/>
              </a:rPr>
              <a:t>guidelines</a:t>
            </a:r>
            <a:r>
              <a:rPr sz="1100" spc="-30" dirty="0">
                <a:latin typeface="Calibri"/>
                <a:cs typeface="Calibri"/>
              </a:rPr>
              <a:t> </a:t>
            </a:r>
            <a:r>
              <a:rPr sz="1100" spc="-15" dirty="0">
                <a:latin typeface="Calibri"/>
                <a:cs typeface="Calibri"/>
              </a:rPr>
              <a:t>for</a:t>
            </a:r>
            <a:r>
              <a:rPr sz="1100" spc="-25" dirty="0">
                <a:latin typeface="Calibri"/>
                <a:cs typeface="Calibri"/>
              </a:rPr>
              <a:t> </a:t>
            </a:r>
            <a:r>
              <a:rPr sz="1100" spc="-15" dirty="0">
                <a:latin typeface="Calibri"/>
                <a:cs typeface="Calibri"/>
              </a:rPr>
              <a:t>diagnosis,</a:t>
            </a:r>
            <a:r>
              <a:rPr sz="1100" spc="-20" dirty="0">
                <a:latin typeface="Calibri"/>
                <a:cs typeface="Calibri"/>
              </a:rPr>
              <a:t> treatment </a:t>
            </a:r>
            <a:r>
              <a:rPr sz="1100" spc="-15" dirty="0">
                <a:latin typeface="Calibri"/>
                <a:cs typeface="Calibri"/>
              </a:rPr>
              <a:t>and</a:t>
            </a:r>
            <a:r>
              <a:rPr sz="1100" spc="-30" dirty="0">
                <a:latin typeface="Calibri"/>
                <a:cs typeface="Calibri"/>
              </a:rPr>
              <a:t> </a:t>
            </a:r>
            <a:r>
              <a:rPr sz="1100" spc="-15" dirty="0">
                <a:latin typeface="Calibri"/>
                <a:cs typeface="Calibri"/>
              </a:rPr>
              <a:t>control,</a:t>
            </a:r>
            <a:r>
              <a:rPr sz="1100" spc="-25" dirty="0">
                <a:latin typeface="Calibri"/>
                <a:cs typeface="Calibri"/>
              </a:rPr>
              <a:t> </a:t>
            </a:r>
            <a:r>
              <a:rPr sz="1100" spc="-20" dirty="0">
                <a:latin typeface="Calibri"/>
                <a:cs typeface="Calibri"/>
              </a:rPr>
              <a:t>2009</a:t>
            </a:r>
            <a:endParaRPr sz="11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614633" y="1219201"/>
            <a:ext cx="946785" cy="410845"/>
          </a:xfrm>
          <a:custGeom>
            <a:avLst/>
            <a:gdLst/>
            <a:ahLst/>
            <a:cxnLst/>
            <a:rect l="l" t="t" r="r" b="b"/>
            <a:pathLst>
              <a:path w="946784" h="410844">
                <a:moveTo>
                  <a:pt x="608233" y="0"/>
                </a:moveTo>
                <a:lnTo>
                  <a:pt x="560538" y="3382"/>
                </a:lnTo>
                <a:lnTo>
                  <a:pt x="514875" y="13226"/>
                </a:lnTo>
                <a:lnTo>
                  <a:pt x="471711" y="29073"/>
                </a:lnTo>
                <a:lnTo>
                  <a:pt x="431512" y="50466"/>
                </a:lnTo>
                <a:lnTo>
                  <a:pt x="394745" y="76947"/>
                </a:lnTo>
                <a:lnTo>
                  <a:pt x="361877" y="108058"/>
                </a:lnTo>
                <a:lnTo>
                  <a:pt x="333375" y="143343"/>
                </a:lnTo>
                <a:lnTo>
                  <a:pt x="309704" y="182342"/>
                </a:lnTo>
                <a:lnTo>
                  <a:pt x="291332" y="224599"/>
                </a:lnTo>
                <a:lnTo>
                  <a:pt x="92299" y="224599"/>
                </a:lnTo>
                <a:lnTo>
                  <a:pt x="56291" y="231830"/>
                </a:lnTo>
                <a:lnTo>
                  <a:pt x="26962" y="251574"/>
                </a:lnTo>
                <a:lnTo>
                  <a:pt x="7226" y="280905"/>
                </a:lnTo>
                <a:lnTo>
                  <a:pt x="0" y="316899"/>
                </a:lnTo>
                <a:lnTo>
                  <a:pt x="7226" y="353065"/>
                </a:lnTo>
                <a:lnTo>
                  <a:pt x="26962" y="382774"/>
                </a:lnTo>
                <a:lnTo>
                  <a:pt x="56291" y="402897"/>
                </a:lnTo>
                <a:lnTo>
                  <a:pt x="92299" y="410300"/>
                </a:lnTo>
                <a:lnTo>
                  <a:pt x="852832" y="410300"/>
                </a:lnTo>
                <a:lnTo>
                  <a:pt x="889476" y="402897"/>
                </a:lnTo>
                <a:lnTo>
                  <a:pt x="919133" y="382774"/>
                </a:lnTo>
                <a:lnTo>
                  <a:pt x="938989" y="353065"/>
                </a:lnTo>
                <a:lnTo>
                  <a:pt x="946233" y="316899"/>
                </a:lnTo>
                <a:lnTo>
                  <a:pt x="946233" y="309100"/>
                </a:lnTo>
                <a:lnTo>
                  <a:pt x="945132" y="305766"/>
                </a:lnTo>
                <a:lnTo>
                  <a:pt x="939365" y="258547"/>
                </a:lnTo>
                <a:lnTo>
                  <a:pt x="927227" y="214159"/>
                </a:lnTo>
                <a:lnTo>
                  <a:pt x="909185" y="172955"/>
                </a:lnTo>
                <a:lnTo>
                  <a:pt x="885705" y="135284"/>
                </a:lnTo>
                <a:lnTo>
                  <a:pt x="857253" y="101497"/>
                </a:lnTo>
                <a:lnTo>
                  <a:pt x="824295" y="71946"/>
                </a:lnTo>
                <a:lnTo>
                  <a:pt x="787297" y="46981"/>
                </a:lnTo>
                <a:lnTo>
                  <a:pt x="746726" y="26953"/>
                </a:lnTo>
                <a:lnTo>
                  <a:pt x="703048" y="12213"/>
                </a:lnTo>
                <a:lnTo>
                  <a:pt x="656728" y="3111"/>
                </a:lnTo>
                <a:lnTo>
                  <a:pt x="608233" y="0"/>
                </a:lnTo>
                <a:close/>
              </a:path>
            </a:pathLst>
          </a:custGeom>
          <a:solidFill>
            <a:srgbClr val="F0EFF5"/>
          </a:solidFill>
        </p:spPr>
        <p:txBody>
          <a:bodyPr wrap="square" lIns="0" tIns="0" rIns="0" bIns="0" rtlCol="0"/>
          <a:lstStyle/>
          <a:p>
            <a:endParaRPr/>
          </a:p>
        </p:txBody>
      </p:sp>
      <p:sp>
        <p:nvSpPr>
          <p:cNvPr id="3" name="object 3"/>
          <p:cNvSpPr/>
          <p:nvPr/>
        </p:nvSpPr>
        <p:spPr>
          <a:xfrm>
            <a:off x="571466" y="2194750"/>
            <a:ext cx="946785" cy="410845"/>
          </a:xfrm>
          <a:custGeom>
            <a:avLst/>
            <a:gdLst/>
            <a:ahLst/>
            <a:cxnLst/>
            <a:rect l="l" t="t" r="r" b="b"/>
            <a:pathLst>
              <a:path w="946785" h="410844">
                <a:moveTo>
                  <a:pt x="338000" y="0"/>
                </a:moveTo>
                <a:lnTo>
                  <a:pt x="289505" y="3111"/>
                </a:lnTo>
                <a:lnTo>
                  <a:pt x="243185" y="12213"/>
                </a:lnTo>
                <a:lnTo>
                  <a:pt x="199506" y="26953"/>
                </a:lnTo>
                <a:lnTo>
                  <a:pt x="158935" y="46981"/>
                </a:lnTo>
                <a:lnTo>
                  <a:pt x="121938" y="71946"/>
                </a:lnTo>
                <a:lnTo>
                  <a:pt x="88980" y="101498"/>
                </a:lnTo>
                <a:lnTo>
                  <a:pt x="60528" y="135285"/>
                </a:lnTo>
                <a:lnTo>
                  <a:pt x="37047" y="172956"/>
                </a:lnTo>
                <a:lnTo>
                  <a:pt x="19005" y="214160"/>
                </a:lnTo>
                <a:lnTo>
                  <a:pt x="6867" y="258548"/>
                </a:lnTo>
                <a:lnTo>
                  <a:pt x="1099" y="305767"/>
                </a:lnTo>
                <a:lnTo>
                  <a:pt x="0" y="309100"/>
                </a:lnTo>
                <a:lnTo>
                  <a:pt x="0" y="316900"/>
                </a:lnTo>
                <a:lnTo>
                  <a:pt x="7243" y="353065"/>
                </a:lnTo>
                <a:lnTo>
                  <a:pt x="27100" y="382775"/>
                </a:lnTo>
                <a:lnTo>
                  <a:pt x="56756" y="402897"/>
                </a:lnTo>
                <a:lnTo>
                  <a:pt x="93399" y="410300"/>
                </a:lnTo>
                <a:lnTo>
                  <a:pt x="853933" y="410300"/>
                </a:lnTo>
                <a:lnTo>
                  <a:pt x="889941" y="402897"/>
                </a:lnTo>
                <a:lnTo>
                  <a:pt x="919270" y="382775"/>
                </a:lnTo>
                <a:lnTo>
                  <a:pt x="939006" y="353065"/>
                </a:lnTo>
                <a:lnTo>
                  <a:pt x="946233" y="316900"/>
                </a:lnTo>
                <a:lnTo>
                  <a:pt x="939006" y="280906"/>
                </a:lnTo>
                <a:lnTo>
                  <a:pt x="919270" y="251575"/>
                </a:lnTo>
                <a:lnTo>
                  <a:pt x="889941" y="231831"/>
                </a:lnTo>
                <a:lnTo>
                  <a:pt x="853933" y="224600"/>
                </a:lnTo>
                <a:lnTo>
                  <a:pt x="654900" y="224600"/>
                </a:lnTo>
                <a:lnTo>
                  <a:pt x="636528" y="182343"/>
                </a:lnTo>
                <a:lnTo>
                  <a:pt x="612858" y="143344"/>
                </a:lnTo>
                <a:lnTo>
                  <a:pt x="584355" y="108059"/>
                </a:lnTo>
                <a:lnTo>
                  <a:pt x="551487" y="76948"/>
                </a:lnTo>
                <a:lnTo>
                  <a:pt x="514721" y="50467"/>
                </a:lnTo>
                <a:lnTo>
                  <a:pt x="474522" y="29074"/>
                </a:lnTo>
                <a:lnTo>
                  <a:pt x="431358" y="13226"/>
                </a:lnTo>
                <a:lnTo>
                  <a:pt x="385695" y="3383"/>
                </a:lnTo>
                <a:lnTo>
                  <a:pt x="338000" y="0"/>
                </a:lnTo>
                <a:close/>
              </a:path>
            </a:pathLst>
          </a:custGeom>
          <a:solidFill>
            <a:srgbClr val="F0EFF5"/>
          </a:solidFill>
        </p:spPr>
        <p:txBody>
          <a:bodyPr wrap="square" lIns="0" tIns="0" rIns="0" bIns="0" rtlCol="0"/>
          <a:lstStyle/>
          <a:p>
            <a:endParaRPr/>
          </a:p>
        </p:txBody>
      </p:sp>
      <p:pic>
        <p:nvPicPr>
          <p:cNvPr id="4" name="object 4"/>
          <p:cNvPicPr/>
          <p:nvPr/>
        </p:nvPicPr>
        <p:blipFill>
          <a:blip r:embed="rId2" cstate="print"/>
          <a:stretch>
            <a:fillRect/>
          </a:stretch>
        </p:blipFill>
        <p:spPr>
          <a:xfrm>
            <a:off x="779391" y="5061044"/>
            <a:ext cx="345367" cy="433891"/>
          </a:xfrm>
          <a:prstGeom prst="rect">
            <a:avLst/>
          </a:prstGeom>
        </p:spPr>
      </p:pic>
      <p:pic>
        <p:nvPicPr>
          <p:cNvPr id="5" name="object 5"/>
          <p:cNvPicPr/>
          <p:nvPr/>
        </p:nvPicPr>
        <p:blipFill>
          <a:blip r:embed="rId3" cstate="print"/>
          <a:stretch>
            <a:fillRect/>
          </a:stretch>
        </p:blipFill>
        <p:spPr>
          <a:xfrm>
            <a:off x="10060104" y="5802159"/>
            <a:ext cx="447276" cy="562733"/>
          </a:xfrm>
          <a:prstGeom prst="rect">
            <a:avLst/>
          </a:prstGeom>
        </p:spPr>
      </p:pic>
      <p:pic>
        <p:nvPicPr>
          <p:cNvPr id="6" name="object 6"/>
          <p:cNvPicPr/>
          <p:nvPr/>
        </p:nvPicPr>
        <p:blipFill>
          <a:blip r:embed="rId4" cstate="print"/>
          <a:stretch>
            <a:fillRect/>
          </a:stretch>
        </p:blipFill>
        <p:spPr>
          <a:xfrm>
            <a:off x="2396320" y="734291"/>
            <a:ext cx="447276" cy="562733"/>
          </a:xfrm>
          <a:prstGeom prst="rect">
            <a:avLst/>
          </a:prstGeom>
        </p:spPr>
      </p:pic>
      <p:grpSp>
        <p:nvGrpSpPr>
          <p:cNvPr id="7" name="object 7"/>
          <p:cNvGrpSpPr/>
          <p:nvPr/>
        </p:nvGrpSpPr>
        <p:grpSpPr>
          <a:xfrm>
            <a:off x="4294368" y="18934"/>
            <a:ext cx="7173595" cy="6396990"/>
            <a:chOff x="4294368" y="18934"/>
            <a:chExt cx="7173595" cy="6396990"/>
          </a:xfrm>
        </p:grpSpPr>
        <p:sp>
          <p:nvSpPr>
            <p:cNvPr id="8" name="object 8"/>
            <p:cNvSpPr/>
            <p:nvPr/>
          </p:nvSpPr>
          <p:spPr>
            <a:xfrm>
              <a:off x="6379038" y="18934"/>
              <a:ext cx="823594" cy="1642110"/>
            </a:xfrm>
            <a:custGeom>
              <a:avLst/>
              <a:gdLst/>
              <a:ahLst/>
              <a:cxnLst/>
              <a:rect l="l" t="t" r="r" b="b"/>
              <a:pathLst>
                <a:path w="823595" h="1642110">
                  <a:moveTo>
                    <a:pt x="493642" y="0"/>
                  </a:moveTo>
                  <a:lnTo>
                    <a:pt x="0" y="1642037"/>
                  </a:lnTo>
                  <a:lnTo>
                    <a:pt x="823230" y="157534"/>
                  </a:lnTo>
                  <a:lnTo>
                    <a:pt x="493642" y="0"/>
                  </a:lnTo>
                  <a:close/>
                </a:path>
              </a:pathLst>
            </a:custGeom>
            <a:solidFill>
              <a:srgbClr val="9FC5E8">
                <a:alpha val="34509"/>
              </a:srgbClr>
            </a:solidFill>
          </p:spPr>
          <p:txBody>
            <a:bodyPr wrap="square" lIns="0" tIns="0" rIns="0" bIns="0" rtlCol="0"/>
            <a:lstStyle/>
            <a:p>
              <a:endParaRPr/>
            </a:p>
          </p:txBody>
        </p:sp>
        <p:pic>
          <p:nvPicPr>
            <p:cNvPr id="9" name="object 9"/>
            <p:cNvPicPr/>
            <p:nvPr/>
          </p:nvPicPr>
          <p:blipFill>
            <a:blip r:embed="rId5" cstate="print"/>
            <a:stretch>
              <a:fillRect/>
            </a:stretch>
          </p:blipFill>
          <p:spPr>
            <a:xfrm>
              <a:off x="4294368" y="796227"/>
              <a:ext cx="7173302" cy="5619115"/>
            </a:xfrm>
            <a:prstGeom prst="rect">
              <a:avLst/>
            </a:prstGeom>
          </p:spPr>
        </p:pic>
      </p:grpSp>
      <p:sp>
        <p:nvSpPr>
          <p:cNvPr id="10" name="object 10"/>
          <p:cNvSpPr txBox="1">
            <a:spLocks noGrp="1"/>
          </p:cNvSpPr>
          <p:nvPr>
            <p:ph type="title"/>
          </p:nvPr>
        </p:nvSpPr>
        <p:spPr>
          <a:xfrm>
            <a:off x="1328580" y="2523744"/>
            <a:ext cx="4417695" cy="1760220"/>
          </a:xfrm>
          <a:prstGeom prst="rect">
            <a:avLst/>
          </a:prstGeom>
        </p:spPr>
        <p:txBody>
          <a:bodyPr vert="horz" wrap="square" lIns="0" tIns="12700" rIns="0" bIns="0" rtlCol="0">
            <a:spAutoFit/>
          </a:bodyPr>
          <a:lstStyle/>
          <a:p>
            <a:pPr marL="380365">
              <a:lnSpc>
                <a:spcPts val="7550"/>
              </a:lnSpc>
              <a:spcBef>
                <a:spcPts val="100"/>
              </a:spcBef>
            </a:pPr>
            <a:r>
              <a:rPr sz="6500" spc="-15" dirty="0">
                <a:solidFill>
                  <a:srgbClr val="FFC000"/>
                </a:solidFill>
              </a:rPr>
              <a:t>Pencegahan</a:t>
            </a:r>
            <a:endParaRPr sz="6500"/>
          </a:p>
          <a:p>
            <a:pPr marL="12700">
              <a:lnSpc>
                <a:spcPts val="6110"/>
              </a:lnSpc>
            </a:pPr>
            <a:r>
              <a:rPr sz="5300" spc="15" dirty="0"/>
              <a:t>Demam</a:t>
            </a:r>
            <a:r>
              <a:rPr sz="5300" spc="-55" dirty="0"/>
              <a:t> </a:t>
            </a:r>
            <a:r>
              <a:rPr sz="5300" spc="15" dirty="0"/>
              <a:t>Dengue</a:t>
            </a:r>
            <a:endParaRPr sz="53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8792" y="206333"/>
            <a:ext cx="5526405" cy="4574540"/>
            <a:chOff x="268792" y="206333"/>
            <a:chExt cx="5526405" cy="4574540"/>
          </a:xfrm>
        </p:grpSpPr>
        <p:sp>
          <p:nvSpPr>
            <p:cNvPr id="3" name="object 3"/>
            <p:cNvSpPr/>
            <p:nvPr/>
          </p:nvSpPr>
          <p:spPr>
            <a:xfrm>
              <a:off x="268782" y="206336"/>
              <a:ext cx="5526405" cy="4533900"/>
            </a:xfrm>
            <a:custGeom>
              <a:avLst/>
              <a:gdLst/>
              <a:ahLst/>
              <a:cxnLst/>
              <a:rect l="l" t="t" r="r" b="b"/>
              <a:pathLst>
                <a:path w="5526405" h="4533900">
                  <a:moveTo>
                    <a:pt x="4286440" y="1384300"/>
                  </a:moveTo>
                  <a:lnTo>
                    <a:pt x="4286326" y="1333500"/>
                  </a:lnTo>
                  <a:lnTo>
                    <a:pt x="4283265" y="1295400"/>
                  </a:lnTo>
                  <a:lnTo>
                    <a:pt x="4277309" y="1244600"/>
                  </a:lnTo>
                  <a:lnTo>
                    <a:pt x="4268546" y="1193800"/>
                  </a:lnTo>
                  <a:lnTo>
                    <a:pt x="4257040" y="1155700"/>
                  </a:lnTo>
                  <a:lnTo>
                    <a:pt x="4242867" y="1104900"/>
                  </a:lnTo>
                  <a:lnTo>
                    <a:pt x="4226103" y="1066800"/>
                  </a:lnTo>
                  <a:lnTo>
                    <a:pt x="4206811" y="1028700"/>
                  </a:lnTo>
                  <a:lnTo>
                    <a:pt x="4185056" y="990600"/>
                  </a:lnTo>
                  <a:lnTo>
                    <a:pt x="4160939" y="952500"/>
                  </a:lnTo>
                  <a:lnTo>
                    <a:pt x="4134497" y="914400"/>
                  </a:lnTo>
                  <a:lnTo>
                    <a:pt x="4105821" y="876300"/>
                  </a:lnTo>
                  <a:lnTo>
                    <a:pt x="4074985" y="838200"/>
                  </a:lnTo>
                  <a:lnTo>
                    <a:pt x="4042041" y="812800"/>
                  </a:lnTo>
                  <a:lnTo>
                    <a:pt x="4007091" y="774700"/>
                  </a:lnTo>
                  <a:lnTo>
                    <a:pt x="3970185" y="749300"/>
                  </a:lnTo>
                  <a:lnTo>
                    <a:pt x="3931399" y="723900"/>
                  </a:lnTo>
                  <a:lnTo>
                    <a:pt x="3890810" y="698500"/>
                  </a:lnTo>
                  <a:lnTo>
                    <a:pt x="3848481" y="685800"/>
                  </a:lnTo>
                  <a:lnTo>
                    <a:pt x="3804501" y="660400"/>
                  </a:lnTo>
                  <a:lnTo>
                    <a:pt x="3711816" y="635000"/>
                  </a:lnTo>
                  <a:lnTo>
                    <a:pt x="3661016" y="622300"/>
                  </a:lnTo>
                  <a:lnTo>
                    <a:pt x="3460318" y="622300"/>
                  </a:lnTo>
                  <a:lnTo>
                    <a:pt x="3316478" y="660400"/>
                  </a:lnTo>
                  <a:lnTo>
                    <a:pt x="3279762" y="673100"/>
                  </a:lnTo>
                  <a:lnTo>
                    <a:pt x="3208782" y="698500"/>
                  </a:lnTo>
                  <a:lnTo>
                    <a:pt x="3174631" y="723900"/>
                  </a:lnTo>
                  <a:lnTo>
                    <a:pt x="3169818" y="711200"/>
                  </a:lnTo>
                  <a:lnTo>
                    <a:pt x="3155416" y="673100"/>
                  </a:lnTo>
                  <a:lnTo>
                    <a:pt x="3129699" y="635000"/>
                  </a:lnTo>
                  <a:lnTo>
                    <a:pt x="3098000" y="596900"/>
                  </a:lnTo>
                  <a:lnTo>
                    <a:pt x="3060839" y="571500"/>
                  </a:lnTo>
                  <a:lnTo>
                    <a:pt x="3018777" y="546100"/>
                  </a:lnTo>
                  <a:lnTo>
                    <a:pt x="2972320" y="533400"/>
                  </a:lnTo>
                  <a:lnTo>
                    <a:pt x="2854795" y="533400"/>
                  </a:lnTo>
                  <a:lnTo>
                    <a:pt x="2817596" y="546100"/>
                  </a:lnTo>
                  <a:lnTo>
                    <a:pt x="2803639" y="546100"/>
                  </a:lnTo>
                  <a:lnTo>
                    <a:pt x="2789974" y="558800"/>
                  </a:lnTo>
                  <a:lnTo>
                    <a:pt x="2776639" y="558800"/>
                  </a:lnTo>
                  <a:lnTo>
                    <a:pt x="2763659" y="571500"/>
                  </a:lnTo>
                  <a:lnTo>
                    <a:pt x="2750985" y="520700"/>
                  </a:lnTo>
                  <a:lnTo>
                    <a:pt x="2735402" y="482600"/>
                  </a:lnTo>
                  <a:lnTo>
                    <a:pt x="2717000" y="431800"/>
                  </a:lnTo>
                  <a:lnTo>
                    <a:pt x="2695854" y="393700"/>
                  </a:lnTo>
                  <a:lnTo>
                    <a:pt x="2672067" y="355600"/>
                  </a:lnTo>
                  <a:lnTo>
                    <a:pt x="2645702" y="304800"/>
                  </a:lnTo>
                  <a:lnTo>
                    <a:pt x="2616860" y="266700"/>
                  </a:lnTo>
                  <a:lnTo>
                    <a:pt x="2585618" y="241300"/>
                  </a:lnTo>
                  <a:lnTo>
                    <a:pt x="2552065" y="203200"/>
                  </a:lnTo>
                  <a:lnTo>
                    <a:pt x="2516289" y="177800"/>
                  </a:lnTo>
                  <a:lnTo>
                    <a:pt x="2478367" y="139700"/>
                  </a:lnTo>
                  <a:lnTo>
                    <a:pt x="2438374" y="114300"/>
                  </a:lnTo>
                  <a:lnTo>
                    <a:pt x="2396413" y="88900"/>
                  </a:lnTo>
                  <a:lnTo>
                    <a:pt x="2352573" y="63500"/>
                  </a:lnTo>
                  <a:lnTo>
                    <a:pt x="2306917" y="50800"/>
                  </a:lnTo>
                  <a:lnTo>
                    <a:pt x="2210524" y="25400"/>
                  </a:lnTo>
                  <a:lnTo>
                    <a:pt x="2109089" y="0"/>
                  </a:lnTo>
                  <a:lnTo>
                    <a:pt x="2008784" y="0"/>
                  </a:lnTo>
                  <a:lnTo>
                    <a:pt x="1959406" y="12700"/>
                  </a:lnTo>
                  <a:lnTo>
                    <a:pt x="1910740" y="12700"/>
                  </a:lnTo>
                  <a:lnTo>
                    <a:pt x="1816138" y="38100"/>
                  </a:lnTo>
                  <a:lnTo>
                    <a:pt x="1771586" y="50800"/>
                  </a:lnTo>
                  <a:lnTo>
                    <a:pt x="1728241" y="76200"/>
                  </a:lnTo>
                  <a:lnTo>
                    <a:pt x="1686229" y="88900"/>
                  </a:lnTo>
                  <a:lnTo>
                    <a:pt x="1645704" y="114300"/>
                  </a:lnTo>
                  <a:lnTo>
                    <a:pt x="1606765" y="139700"/>
                  </a:lnTo>
                  <a:lnTo>
                    <a:pt x="1569567" y="177800"/>
                  </a:lnTo>
                  <a:lnTo>
                    <a:pt x="1534223" y="203200"/>
                  </a:lnTo>
                  <a:lnTo>
                    <a:pt x="1500873" y="241300"/>
                  </a:lnTo>
                  <a:lnTo>
                    <a:pt x="1469644" y="279400"/>
                  </a:lnTo>
                  <a:lnTo>
                    <a:pt x="1440662" y="317500"/>
                  </a:lnTo>
                  <a:lnTo>
                    <a:pt x="1414081" y="355600"/>
                  </a:lnTo>
                  <a:lnTo>
                    <a:pt x="1390002" y="393700"/>
                  </a:lnTo>
                  <a:lnTo>
                    <a:pt x="1368564" y="431800"/>
                  </a:lnTo>
                  <a:lnTo>
                    <a:pt x="1349908" y="482600"/>
                  </a:lnTo>
                  <a:lnTo>
                    <a:pt x="1334160" y="533400"/>
                  </a:lnTo>
                  <a:lnTo>
                    <a:pt x="1321447" y="584200"/>
                  </a:lnTo>
                  <a:lnTo>
                    <a:pt x="1313865" y="609600"/>
                  </a:lnTo>
                  <a:lnTo>
                    <a:pt x="1308125" y="647700"/>
                  </a:lnTo>
                  <a:lnTo>
                    <a:pt x="1304429" y="673100"/>
                  </a:lnTo>
                  <a:lnTo>
                    <a:pt x="1302969" y="711200"/>
                  </a:lnTo>
                  <a:lnTo>
                    <a:pt x="1291120" y="711200"/>
                  </a:lnTo>
                  <a:lnTo>
                    <a:pt x="1252651" y="698500"/>
                  </a:lnTo>
                  <a:lnTo>
                    <a:pt x="1177239" y="698500"/>
                  </a:lnTo>
                  <a:lnTo>
                    <a:pt x="1141196" y="711200"/>
                  </a:lnTo>
                  <a:lnTo>
                    <a:pt x="1097026" y="736600"/>
                  </a:lnTo>
                  <a:lnTo>
                    <a:pt x="1056589" y="762000"/>
                  </a:lnTo>
                  <a:lnTo>
                    <a:pt x="1020851" y="787400"/>
                  </a:lnTo>
                  <a:lnTo>
                    <a:pt x="990739" y="825500"/>
                  </a:lnTo>
                  <a:lnTo>
                    <a:pt x="967244" y="876300"/>
                  </a:lnTo>
                  <a:lnTo>
                    <a:pt x="951306" y="914400"/>
                  </a:lnTo>
                  <a:lnTo>
                    <a:pt x="945959" y="965200"/>
                  </a:lnTo>
                  <a:lnTo>
                    <a:pt x="945438" y="977900"/>
                  </a:lnTo>
                  <a:lnTo>
                    <a:pt x="946226" y="1003300"/>
                  </a:lnTo>
                  <a:lnTo>
                    <a:pt x="869518" y="1003300"/>
                  </a:lnTo>
                  <a:lnTo>
                    <a:pt x="795782" y="1028700"/>
                  </a:lnTo>
                  <a:lnTo>
                    <a:pt x="752119" y="1041400"/>
                  </a:lnTo>
                  <a:lnTo>
                    <a:pt x="710438" y="1066800"/>
                  </a:lnTo>
                  <a:lnTo>
                    <a:pt x="671068" y="1092200"/>
                  </a:lnTo>
                  <a:lnTo>
                    <a:pt x="634339" y="1117600"/>
                  </a:lnTo>
                  <a:lnTo>
                    <a:pt x="600570" y="1155700"/>
                  </a:lnTo>
                  <a:lnTo>
                    <a:pt x="570077" y="1181100"/>
                  </a:lnTo>
                  <a:lnTo>
                    <a:pt x="543204" y="1219200"/>
                  </a:lnTo>
                  <a:lnTo>
                    <a:pt x="520255" y="1270000"/>
                  </a:lnTo>
                  <a:lnTo>
                    <a:pt x="501573" y="1308100"/>
                  </a:lnTo>
                  <a:lnTo>
                    <a:pt x="487489" y="1358900"/>
                  </a:lnTo>
                  <a:lnTo>
                    <a:pt x="479336" y="1409700"/>
                  </a:lnTo>
                  <a:lnTo>
                    <a:pt x="476821" y="1460500"/>
                  </a:lnTo>
                  <a:lnTo>
                    <a:pt x="479729" y="1511300"/>
                  </a:lnTo>
                  <a:lnTo>
                    <a:pt x="487819" y="1562100"/>
                  </a:lnTo>
                  <a:lnTo>
                    <a:pt x="500862" y="1600200"/>
                  </a:lnTo>
                  <a:lnTo>
                    <a:pt x="518617" y="1651000"/>
                  </a:lnTo>
                  <a:lnTo>
                    <a:pt x="540842" y="1689100"/>
                  </a:lnTo>
                  <a:lnTo>
                    <a:pt x="567321" y="1739900"/>
                  </a:lnTo>
                  <a:lnTo>
                    <a:pt x="597814" y="1778000"/>
                  </a:lnTo>
                  <a:lnTo>
                    <a:pt x="632091" y="1803400"/>
                  </a:lnTo>
                  <a:lnTo>
                    <a:pt x="669912" y="1841500"/>
                  </a:lnTo>
                  <a:lnTo>
                    <a:pt x="630720" y="1841500"/>
                  </a:lnTo>
                  <a:lnTo>
                    <a:pt x="592061" y="1854200"/>
                  </a:lnTo>
                  <a:lnTo>
                    <a:pt x="553986" y="1854200"/>
                  </a:lnTo>
                  <a:lnTo>
                    <a:pt x="516547" y="1866900"/>
                  </a:lnTo>
                  <a:lnTo>
                    <a:pt x="471855" y="1879600"/>
                  </a:lnTo>
                  <a:lnTo>
                    <a:pt x="428358" y="1905000"/>
                  </a:lnTo>
                  <a:lnTo>
                    <a:pt x="386207" y="1930400"/>
                  </a:lnTo>
                  <a:lnTo>
                    <a:pt x="345528" y="1943100"/>
                  </a:lnTo>
                  <a:lnTo>
                    <a:pt x="306438" y="1981200"/>
                  </a:lnTo>
                  <a:lnTo>
                    <a:pt x="269087" y="2006600"/>
                  </a:lnTo>
                  <a:lnTo>
                    <a:pt x="233578" y="2032000"/>
                  </a:lnTo>
                  <a:lnTo>
                    <a:pt x="200075" y="2070100"/>
                  </a:lnTo>
                  <a:lnTo>
                    <a:pt x="168668" y="2108200"/>
                  </a:lnTo>
                  <a:lnTo>
                    <a:pt x="139522" y="2146300"/>
                  </a:lnTo>
                  <a:lnTo>
                    <a:pt x="112750" y="2184400"/>
                  </a:lnTo>
                  <a:lnTo>
                    <a:pt x="88493" y="2222500"/>
                  </a:lnTo>
                  <a:lnTo>
                    <a:pt x="66865" y="2273300"/>
                  </a:lnTo>
                  <a:lnTo>
                    <a:pt x="48006" y="2311400"/>
                  </a:lnTo>
                  <a:lnTo>
                    <a:pt x="32042" y="2362200"/>
                  </a:lnTo>
                  <a:lnTo>
                    <a:pt x="19113" y="2413000"/>
                  </a:lnTo>
                  <a:lnTo>
                    <a:pt x="9563" y="2451100"/>
                  </a:lnTo>
                  <a:lnTo>
                    <a:pt x="3251" y="2501900"/>
                  </a:lnTo>
                  <a:lnTo>
                    <a:pt x="88" y="2552700"/>
                  </a:lnTo>
                  <a:lnTo>
                    <a:pt x="0" y="2603500"/>
                  </a:lnTo>
                  <a:lnTo>
                    <a:pt x="2921" y="2641600"/>
                  </a:lnTo>
                  <a:lnTo>
                    <a:pt x="8775" y="2692400"/>
                  </a:lnTo>
                  <a:lnTo>
                    <a:pt x="17475" y="2743200"/>
                  </a:lnTo>
                  <a:lnTo>
                    <a:pt x="28943" y="2781300"/>
                  </a:lnTo>
                  <a:lnTo>
                    <a:pt x="43129" y="2832100"/>
                  </a:lnTo>
                  <a:lnTo>
                    <a:pt x="59931" y="2870200"/>
                  </a:lnTo>
                  <a:lnTo>
                    <a:pt x="79273" y="2908300"/>
                  </a:lnTo>
                  <a:lnTo>
                    <a:pt x="101104" y="2946400"/>
                  </a:lnTo>
                  <a:lnTo>
                    <a:pt x="125323" y="2984500"/>
                  </a:lnTo>
                  <a:lnTo>
                    <a:pt x="151866" y="3022600"/>
                  </a:lnTo>
                  <a:lnTo>
                    <a:pt x="180670" y="3060700"/>
                  </a:lnTo>
                  <a:lnTo>
                    <a:pt x="211632" y="3098800"/>
                  </a:lnTo>
                  <a:lnTo>
                    <a:pt x="244690" y="3124200"/>
                  </a:lnTo>
                  <a:lnTo>
                    <a:pt x="279768" y="3162300"/>
                  </a:lnTo>
                  <a:lnTo>
                    <a:pt x="316801" y="3187700"/>
                  </a:lnTo>
                  <a:lnTo>
                    <a:pt x="355688" y="3213100"/>
                  </a:lnTo>
                  <a:lnTo>
                    <a:pt x="396379" y="3238500"/>
                  </a:lnTo>
                  <a:lnTo>
                    <a:pt x="438785" y="3251200"/>
                  </a:lnTo>
                  <a:lnTo>
                    <a:pt x="482841" y="3276600"/>
                  </a:lnTo>
                  <a:lnTo>
                    <a:pt x="575564" y="3302000"/>
                  </a:lnTo>
                  <a:lnTo>
                    <a:pt x="622007" y="3302000"/>
                  </a:lnTo>
                  <a:lnTo>
                    <a:pt x="668261" y="3314700"/>
                  </a:lnTo>
                  <a:lnTo>
                    <a:pt x="806475" y="3314700"/>
                  </a:lnTo>
                  <a:lnTo>
                    <a:pt x="817054" y="3365500"/>
                  </a:lnTo>
                  <a:lnTo>
                    <a:pt x="832472" y="3403600"/>
                  </a:lnTo>
                  <a:lnTo>
                    <a:pt x="852551" y="3454400"/>
                  </a:lnTo>
                  <a:lnTo>
                    <a:pt x="877087" y="3492500"/>
                  </a:lnTo>
                  <a:lnTo>
                    <a:pt x="905878" y="3530600"/>
                  </a:lnTo>
                  <a:lnTo>
                    <a:pt x="938733" y="3568700"/>
                  </a:lnTo>
                  <a:lnTo>
                    <a:pt x="975448" y="3606800"/>
                  </a:lnTo>
                  <a:lnTo>
                    <a:pt x="1015834" y="3632200"/>
                  </a:lnTo>
                  <a:lnTo>
                    <a:pt x="1059700" y="3657600"/>
                  </a:lnTo>
                  <a:lnTo>
                    <a:pt x="1106843" y="3670300"/>
                  </a:lnTo>
                  <a:lnTo>
                    <a:pt x="1207109" y="3695700"/>
                  </a:lnTo>
                  <a:lnTo>
                    <a:pt x="1305547" y="3695700"/>
                  </a:lnTo>
                  <a:lnTo>
                    <a:pt x="1353058" y="3683000"/>
                  </a:lnTo>
                  <a:lnTo>
                    <a:pt x="1398816" y="3683000"/>
                  </a:lnTo>
                  <a:lnTo>
                    <a:pt x="1409928" y="3670300"/>
                  </a:lnTo>
                  <a:lnTo>
                    <a:pt x="1431696" y="3670300"/>
                  </a:lnTo>
                  <a:lnTo>
                    <a:pt x="1442339" y="3657600"/>
                  </a:lnTo>
                  <a:lnTo>
                    <a:pt x="1468234" y="3695700"/>
                  </a:lnTo>
                  <a:lnTo>
                    <a:pt x="1500809" y="3733800"/>
                  </a:lnTo>
                  <a:lnTo>
                    <a:pt x="1539189" y="3771900"/>
                  </a:lnTo>
                  <a:lnTo>
                    <a:pt x="1582508" y="3797300"/>
                  </a:lnTo>
                  <a:lnTo>
                    <a:pt x="1629905" y="3810000"/>
                  </a:lnTo>
                  <a:lnTo>
                    <a:pt x="1743671" y="3810000"/>
                  </a:lnTo>
                  <a:lnTo>
                    <a:pt x="1779524" y="3797300"/>
                  </a:lnTo>
                  <a:lnTo>
                    <a:pt x="1804797" y="3797300"/>
                  </a:lnTo>
                  <a:lnTo>
                    <a:pt x="1828927" y="3784600"/>
                  </a:lnTo>
                  <a:lnTo>
                    <a:pt x="1851812" y="3771900"/>
                  </a:lnTo>
                  <a:lnTo>
                    <a:pt x="1873288" y="3746500"/>
                  </a:lnTo>
                  <a:lnTo>
                    <a:pt x="1904606" y="3784600"/>
                  </a:lnTo>
                  <a:lnTo>
                    <a:pt x="1942033" y="3810000"/>
                  </a:lnTo>
                  <a:lnTo>
                    <a:pt x="1984794" y="3835400"/>
                  </a:lnTo>
                  <a:lnTo>
                    <a:pt x="2032076" y="3848100"/>
                  </a:lnTo>
                  <a:lnTo>
                    <a:pt x="2063750" y="3860800"/>
                  </a:lnTo>
                  <a:lnTo>
                    <a:pt x="2126767" y="3860800"/>
                  </a:lnTo>
                  <a:lnTo>
                    <a:pt x="2157361" y="3848100"/>
                  </a:lnTo>
                  <a:lnTo>
                    <a:pt x="2162314" y="3898900"/>
                  </a:lnTo>
                  <a:lnTo>
                    <a:pt x="2170252" y="3949700"/>
                  </a:lnTo>
                  <a:lnTo>
                    <a:pt x="2181072" y="3987800"/>
                  </a:lnTo>
                  <a:lnTo>
                    <a:pt x="2194699" y="4038600"/>
                  </a:lnTo>
                  <a:lnTo>
                    <a:pt x="2211044" y="4076700"/>
                  </a:lnTo>
                  <a:lnTo>
                    <a:pt x="2230043" y="4127500"/>
                  </a:lnTo>
                  <a:lnTo>
                    <a:pt x="2251608" y="4165600"/>
                  </a:lnTo>
                  <a:lnTo>
                    <a:pt x="2275649" y="4203700"/>
                  </a:lnTo>
                  <a:lnTo>
                    <a:pt x="2302103" y="4241800"/>
                  </a:lnTo>
                  <a:lnTo>
                    <a:pt x="2330881" y="4279900"/>
                  </a:lnTo>
                  <a:lnTo>
                    <a:pt x="2361908" y="4305300"/>
                  </a:lnTo>
                  <a:lnTo>
                    <a:pt x="2395080" y="4343400"/>
                  </a:lnTo>
                  <a:lnTo>
                    <a:pt x="2430348" y="4368800"/>
                  </a:lnTo>
                  <a:lnTo>
                    <a:pt x="2467610" y="4406900"/>
                  </a:lnTo>
                  <a:lnTo>
                    <a:pt x="2506802" y="4432300"/>
                  </a:lnTo>
                  <a:lnTo>
                    <a:pt x="2547823" y="4457700"/>
                  </a:lnTo>
                  <a:lnTo>
                    <a:pt x="2590609" y="4470400"/>
                  </a:lnTo>
                  <a:lnTo>
                    <a:pt x="2635085" y="4495800"/>
                  </a:lnTo>
                  <a:lnTo>
                    <a:pt x="2728722" y="4521200"/>
                  </a:lnTo>
                  <a:lnTo>
                    <a:pt x="2779890" y="4533900"/>
                  </a:lnTo>
                  <a:lnTo>
                    <a:pt x="3029864" y="4533900"/>
                  </a:lnTo>
                  <a:lnTo>
                    <a:pt x="3124543" y="4508500"/>
                  </a:lnTo>
                  <a:lnTo>
                    <a:pt x="3169081" y="4483100"/>
                  </a:lnTo>
                  <a:lnTo>
                    <a:pt x="3212376" y="4470400"/>
                  </a:lnTo>
                  <a:lnTo>
                    <a:pt x="3254324" y="4445000"/>
                  </a:lnTo>
                  <a:lnTo>
                    <a:pt x="3294773" y="4419600"/>
                  </a:lnTo>
                  <a:lnTo>
                    <a:pt x="3333597" y="4394200"/>
                  </a:lnTo>
                  <a:lnTo>
                    <a:pt x="3370694" y="4368800"/>
                  </a:lnTo>
                  <a:lnTo>
                    <a:pt x="3405911" y="4343400"/>
                  </a:lnTo>
                  <a:lnTo>
                    <a:pt x="3439134" y="4305300"/>
                  </a:lnTo>
                  <a:lnTo>
                    <a:pt x="3470249" y="4267200"/>
                  </a:lnTo>
                  <a:lnTo>
                    <a:pt x="3499104" y="4229100"/>
                  </a:lnTo>
                  <a:lnTo>
                    <a:pt x="3525583" y="4191000"/>
                  </a:lnTo>
                  <a:lnTo>
                    <a:pt x="3549561" y="4152900"/>
                  </a:lnTo>
                  <a:lnTo>
                    <a:pt x="3570897" y="4102100"/>
                  </a:lnTo>
                  <a:lnTo>
                    <a:pt x="3589490" y="4064000"/>
                  </a:lnTo>
                  <a:lnTo>
                    <a:pt x="3605199" y="4013200"/>
                  </a:lnTo>
                  <a:lnTo>
                    <a:pt x="3617899" y="3962400"/>
                  </a:lnTo>
                  <a:lnTo>
                    <a:pt x="3628148" y="3911600"/>
                  </a:lnTo>
                  <a:lnTo>
                    <a:pt x="3634511" y="3860800"/>
                  </a:lnTo>
                  <a:lnTo>
                    <a:pt x="3637089" y="3810000"/>
                  </a:lnTo>
                  <a:lnTo>
                    <a:pt x="3635997" y="3759200"/>
                  </a:lnTo>
                  <a:lnTo>
                    <a:pt x="3634829" y="3746500"/>
                  </a:lnTo>
                  <a:lnTo>
                    <a:pt x="3631349" y="3708400"/>
                  </a:lnTo>
                  <a:lnTo>
                    <a:pt x="3623272" y="3657600"/>
                  </a:lnTo>
                  <a:lnTo>
                    <a:pt x="3611880" y="3606800"/>
                  </a:lnTo>
                  <a:lnTo>
                    <a:pt x="3597275" y="3556000"/>
                  </a:lnTo>
                  <a:lnTo>
                    <a:pt x="3579584" y="3505200"/>
                  </a:lnTo>
                  <a:lnTo>
                    <a:pt x="3558908" y="3467100"/>
                  </a:lnTo>
                  <a:lnTo>
                    <a:pt x="3535388" y="3416300"/>
                  </a:lnTo>
                  <a:lnTo>
                    <a:pt x="3597198" y="3416300"/>
                  </a:lnTo>
                  <a:lnTo>
                    <a:pt x="3627310" y="3403600"/>
                  </a:lnTo>
                  <a:lnTo>
                    <a:pt x="3656800" y="3403600"/>
                  </a:lnTo>
                  <a:lnTo>
                    <a:pt x="3699738" y="3378200"/>
                  </a:lnTo>
                  <a:lnTo>
                    <a:pt x="3740708" y="3365500"/>
                  </a:lnTo>
                  <a:lnTo>
                    <a:pt x="3779393" y="3340100"/>
                  </a:lnTo>
                  <a:lnTo>
                    <a:pt x="3815473" y="3314700"/>
                  </a:lnTo>
                  <a:lnTo>
                    <a:pt x="3848633" y="3276600"/>
                  </a:lnTo>
                  <a:lnTo>
                    <a:pt x="3878554" y="3238500"/>
                  </a:lnTo>
                  <a:lnTo>
                    <a:pt x="3904919" y="3200400"/>
                  </a:lnTo>
                  <a:lnTo>
                    <a:pt x="3927424" y="3162300"/>
                  </a:lnTo>
                  <a:lnTo>
                    <a:pt x="3945725" y="3111500"/>
                  </a:lnTo>
                  <a:lnTo>
                    <a:pt x="3959529" y="3073400"/>
                  </a:lnTo>
                  <a:lnTo>
                    <a:pt x="3968165" y="3022600"/>
                  </a:lnTo>
                  <a:lnTo>
                    <a:pt x="3971175" y="2971800"/>
                  </a:lnTo>
                  <a:lnTo>
                    <a:pt x="3968775" y="2921000"/>
                  </a:lnTo>
                  <a:lnTo>
                    <a:pt x="3961180" y="2870200"/>
                  </a:lnTo>
                  <a:lnTo>
                    <a:pt x="3948620" y="2819400"/>
                  </a:lnTo>
                  <a:lnTo>
                    <a:pt x="3931297" y="2781300"/>
                  </a:lnTo>
                  <a:lnTo>
                    <a:pt x="3909441" y="2730500"/>
                  </a:lnTo>
                  <a:lnTo>
                    <a:pt x="3883253" y="2692400"/>
                  </a:lnTo>
                  <a:lnTo>
                    <a:pt x="3852964" y="2654300"/>
                  </a:lnTo>
                  <a:lnTo>
                    <a:pt x="3818788" y="2628900"/>
                  </a:lnTo>
                  <a:lnTo>
                    <a:pt x="3780942" y="2590800"/>
                  </a:lnTo>
                  <a:lnTo>
                    <a:pt x="3739629" y="2565400"/>
                  </a:lnTo>
                  <a:lnTo>
                    <a:pt x="3781145" y="2552700"/>
                  </a:lnTo>
                  <a:lnTo>
                    <a:pt x="3818648" y="2527300"/>
                  </a:lnTo>
                  <a:lnTo>
                    <a:pt x="3851465" y="2489200"/>
                  </a:lnTo>
                  <a:lnTo>
                    <a:pt x="3878961" y="2451100"/>
                  </a:lnTo>
                  <a:lnTo>
                    <a:pt x="3900436" y="2413000"/>
                  </a:lnTo>
                  <a:lnTo>
                    <a:pt x="3915257" y="2362200"/>
                  </a:lnTo>
                  <a:lnTo>
                    <a:pt x="3922572" y="2311400"/>
                  </a:lnTo>
                  <a:lnTo>
                    <a:pt x="3920020" y="2260600"/>
                  </a:lnTo>
                  <a:lnTo>
                    <a:pt x="3908323" y="2209800"/>
                  </a:lnTo>
                  <a:lnTo>
                    <a:pt x="3888181" y="2171700"/>
                  </a:lnTo>
                  <a:lnTo>
                    <a:pt x="3860304" y="2133600"/>
                  </a:lnTo>
                  <a:lnTo>
                    <a:pt x="3825367" y="2095500"/>
                  </a:lnTo>
                  <a:lnTo>
                    <a:pt x="3784104" y="2057400"/>
                  </a:lnTo>
                  <a:lnTo>
                    <a:pt x="3830663" y="2044700"/>
                  </a:lnTo>
                  <a:lnTo>
                    <a:pt x="3875798" y="2019300"/>
                  </a:lnTo>
                  <a:lnTo>
                    <a:pt x="3919385" y="1993900"/>
                  </a:lnTo>
                  <a:lnTo>
                    <a:pt x="3961257" y="1968500"/>
                  </a:lnTo>
                  <a:lnTo>
                    <a:pt x="4001300" y="1943100"/>
                  </a:lnTo>
                  <a:lnTo>
                    <a:pt x="4039336" y="1917700"/>
                  </a:lnTo>
                  <a:lnTo>
                    <a:pt x="4075252" y="1879600"/>
                  </a:lnTo>
                  <a:lnTo>
                    <a:pt x="4108881" y="1841500"/>
                  </a:lnTo>
                  <a:lnTo>
                    <a:pt x="4140085" y="1803400"/>
                  </a:lnTo>
                  <a:lnTo>
                    <a:pt x="4168724" y="1765300"/>
                  </a:lnTo>
                  <a:lnTo>
                    <a:pt x="4194645" y="1714500"/>
                  </a:lnTo>
                  <a:lnTo>
                    <a:pt x="4217708" y="1676400"/>
                  </a:lnTo>
                  <a:lnTo>
                    <a:pt x="4237774" y="1625600"/>
                  </a:lnTo>
                  <a:lnTo>
                    <a:pt x="4254690" y="1574800"/>
                  </a:lnTo>
                  <a:lnTo>
                    <a:pt x="4268305" y="1524000"/>
                  </a:lnTo>
                  <a:lnTo>
                    <a:pt x="4277499" y="1473200"/>
                  </a:lnTo>
                  <a:lnTo>
                    <a:pt x="4283519" y="1435100"/>
                  </a:lnTo>
                  <a:lnTo>
                    <a:pt x="4286440" y="1384300"/>
                  </a:lnTo>
                  <a:close/>
                </a:path>
                <a:path w="5526405" h="4533900">
                  <a:moveTo>
                    <a:pt x="5401081" y="3726408"/>
                  </a:moveTo>
                  <a:lnTo>
                    <a:pt x="4266450" y="2790977"/>
                  </a:lnTo>
                  <a:lnTo>
                    <a:pt x="5167096" y="3934752"/>
                  </a:lnTo>
                  <a:lnTo>
                    <a:pt x="5401081" y="3726408"/>
                  </a:lnTo>
                  <a:close/>
                </a:path>
                <a:path w="5526405" h="4533900">
                  <a:moveTo>
                    <a:pt x="5526303" y="1705800"/>
                  </a:moveTo>
                  <a:lnTo>
                    <a:pt x="5442661" y="1402791"/>
                  </a:lnTo>
                  <a:lnTo>
                    <a:pt x="4104106" y="2011299"/>
                  </a:lnTo>
                  <a:lnTo>
                    <a:pt x="5526303" y="1705800"/>
                  </a:lnTo>
                  <a:close/>
                </a:path>
              </a:pathLst>
            </a:custGeom>
            <a:solidFill>
              <a:srgbClr val="9FC5E8">
                <a:alpha val="34509"/>
              </a:srgbClr>
            </a:solidFill>
          </p:spPr>
          <p:txBody>
            <a:bodyPr wrap="square" lIns="0" tIns="0" rIns="0" bIns="0" rtlCol="0"/>
            <a:lstStyle/>
            <a:p>
              <a:endParaRPr/>
            </a:p>
          </p:txBody>
        </p:sp>
        <p:sp>
          <p:nvSpPr>
            <p:cNvPr id="4" name="object 4"/>
            <p:cNvSpPr/>
            <p:nvPr/>
          </p:nvSpPr>
          <p:spPr>
            <a:xfrm>
              <a:off x="621233" y="4370250"/>
              <a:ext cx="946785" cy="410845"/>
            </a:xfrm>
            <a:custGeom>
              <a:avLst/>
              <a:gdLst/>
              <a:ahLst/>
              <a:cxnLst/>
              <a:rect l="l" t="t" r="r" b="b"/>
              <a:pathLst>
                <a:path w="946785" h="410845">
                  <a:moveTo>
                    <a:pt x="338000" y="0"/>
                  </a:moveTo>
                  <a:lnTo>
                    <a:pt x="289505" y="3111"/>
                  </a:lnTo>
                  <a:lnTo>
                    <a:pt x="243185" y="12213"/>
                  </a:lnTo>
                  <a:lnTo>
                    <a:pt x="199506" y="26953"/>
                  </a:lnTo>
                  <a:lnTo>
                    <a:pt x="158935" y="46981"/>
                  </a:lnTo>
                  <a:lnTo>
                    <a:pt x="121938" y="71946"/>
                  </a:lnTo>
                  <a:lnTo>
                    <a:pt x="88980" y="101498"/>
                  </a:lnTo>
                  <a:lnTo>
                    <a:pt x="60528" y="135284"/>
                  </a:lnTo>
                  <a:lnTo>
                    <a:pt x="37047" y="172955"/>
                  </a:lnTo>
                  <a:lnTo>
                    <a:pt x="19005" y="214160"/>
                  </a:lnTo>
                  <a:lnTo>
                    <a:pt x="6867" y="258547"/>
                  </a:lnTo>
                  <a:lnTo>
                    <a:pt x="1100" y="305766"/>
                  </a:lnTo>
                  <a:lnTo>
                    <a:pt x="0" y="309100"/>
                  </a:lnTo>
                  <a:lnTo>
                    <a:pt x="0" y="316900"/>
                  </a:lnTo>
                  <a:lnTo>
                    <a:pt x="7243" y="353065"/>
                  </a:lnTo>
                  <a:lnTo>
                    <a:pt x="27100" y="382775"/>
                  </a:lnTo>
                  <a:lnTo>
                    <a:pt x="56756" y="402897"/>
                  </a:lnTo>
                  <a:lnTo>
                    <a:pt x="93400" y="410300"/>
                  </a:lnTo>
                  <a:lnTo>
                    <a:pt x="853934" y="410300"/>
                  </a:lnTo>
                  <a:lnTo>
                    <a:pt x="889941" y="402897"/>
                  </a:lnTo>
                  <a:lnTo>
                    <a:pt x="919271" y="382775"/>
                  </a:lnTo>
                  <a:lnTo>
                    <a:pt x="939007" y="353065"/>
                  </a:lnTo>
                  <a:lnTo>
                    <a:pt x="946233" y="316900"/>
                  </a:lnTo>
                  <a:lnTo>
                    <a:pt x="939007" y="280906"/>
                  </a:lnTo>
                  <a:lnTo>
                    <a:pt x="919271" y="251575"/>
                  </a:lnTo>
                  <a:lnTo>
                    <a:pt x="889941" y="231831"/>
                  </a:lnTo>
                  <a:lnTo>
                    <a:pt x="853934" y="224600"/>
                  </a:lnTo>
                  <a:lnTo>
                    <a:pt x="654899" y="224600"/>
                  </a:lnTo>
                  <a:lnTo>
                    <a:pt x="636528" y="182343"/>
                  </a:lnTo>
                  <a:lnTo>
                    <a:pt x="612857" y="143344"/>
                  </a:lnTo>
                  <a:lnTo>
                    <a:pt x="584355" y="108059"/>
                  </a:lnTo>
                  <a:lnTo>
                    <a:pt x="551487" y="76948"/>
                  </a:lnTo>
                  <a:lnTo>
                    <a:pt x="514721" y="50467"/>
                  </a:lnTo>
                  <a:lnTo>
                    <a:pt x="474522" y="29074"/>
                  </a:lnTo>
                  <a:lnTo>
                    <a:pt x="431358" y="13226"/>
                  </a:lnTo>
                  <a:lnTo>
                    <a:pt x="385695" y="3383"/>
                  </a:lnTo>
                  <a:lnTo>
                    <a:pt x="338000" y="0"/>
                  </a:lnTo>
                  <a:close/>
                </a:path>
              </a:pathLst>
            </a:custGeom>
            <a:solidFill>
              <a:srgbClr val="F0EFF5"/>
            </a:solidFill>
          </p:spPr>
          <p:txBody>
            <a:bodyPr wrap="square" lIns="0" tIns="0" rIns="0" bIns="0" rtlCol="0"/>
            <a:lstStyle/>
            <a:p>
              <a:endParaRPr/>
            </a:p>
          </p:txBody>
        </p:sp>
      </p:grpSp>
      <p:grpSp>
        <p:nvGrpSpPr>
          <p:cNvPr id="5" name="object 5"/>
          <p:cNvGrpSpPr/>
          <p:nvPr/>
        </p:nvGrpSpPr>
        <p:grpSpPr>
          <a:xfrm>
            <a:off x="143255" y="539958"/>
            <a:ext cx="11905615" cy="5614035"/>
            <a:chOff x="143255" y="539958"/>
            <a:chExt cx="11905615" cy="5614035"/>
          </a:xfrm>
        </p:grpSpPr>
        <p:pic>
          <p:nvPicPr>
            <p:cNvPr id="6" name="object 6"/>
            <p:cNvPicPr/>
            <p:nvPr/>
          </p:nvPicPr>
          <p:blipFill>
            <a:blip r:embed="rId2" cstate="print"/>
            <a:stretch>
              <a:fillRect/>
            </a:stretch>
          </p:blipFill>
          <p:spPr>
            <a:xfrm>
              <a:off x="7207103" y="539958"/>
              <a:ext cx="447276" cy="562733"/>
            </a:xfrm>
            <a:prstGeom prst="rect">
              <a:avLst/>
            </a:prstGeom>
          </p:spPr>
        </p:pic>
        <p:pic>
          <p:nvPicPr>
            <p:cNvPr id="7" name="object 7"/>
            <p:cNvPicPr/>
            <p:nvPr/>
          </p:nvPicPr>
          <p:blipFill>
            <a:blip r:embed="rId3" cstate="print"/>
            <a:stretch>
              <a:fillRect/>
            </a:stretch>
          </p:blipFill>
          <p:spPr>
            <a:xfrm>
              <a:off x="143255" y="704087"/>
              <a:ext cx="11905488" cy="5449824"/>
            </a:xfrm>
            <a:prstGeom prst="rect">
              <a:avLst/>
            </a:prstGeom>
          </p:spPr>
        </p:pic>
      </p:grpSp>
      <p:sp>
        <p:nvSpPr>
          <p:cNvPr id="8" name="object 8"/>
          <p:cNvSpPr txBox="1"/>
          <p:nvPr/>
        </p:nvSpPr>
        <p:spPr>
          <a:xfrm>
            <a:off x="1358148" y="6589776"/>
            <a:ext cx="8550275" cy="193040"/>
          </a:xfrm>
          <a:prstGeom prst="rect">
            <a:avLst/>
          </a:prstGeom>
        </p:spPr>
        <p:txBody>
          <a:bodyPr vert="horz" wrap="square" lIns="0" tIns="12700" rIns="0" bIns="0" rtlCol="0">
            <a:spAutoFit/>
          </a:bodyPr>
          <a:lstStyle/>
          <a:p>
            <a:pPr marL="12700">
              <a:lnSpc>
                <a:spcPct val="100000"/>
              </a:lnSpc>
              <a:spcBef>
                <a:spcPts val="100"/>
              </a:spcBef>
            </a:pPr>
            <a:r>
              <a:rPr sz="1100" spc="-15" dirty="0">
                <a:latin typeface="Calibri"/>
                <a:cs typeface="Calibri"/>
              </a:rPr>
              <a:t>Direktorat </a:t>
            </a:r>
            <a:r>
              <a:rPr sz="1100" spc="-20" dirty="0">
                <a:latin typeface="Calibri"/>
                <a:cs typeface="Calibri"/>
              </a:rPr>
              <a:t>Promosi</a:t>
            </a:r>
            <a:r>
              <a:rPr sz="1100" spc="-5" dirty="0">
                <a:latin typeface="Calibri"/>
                <a:cs typeface="Calibri"/>
              </a:rPr>
              <a:t> </a:t>
            </a:r>
            <a:r>
              <a:rPr sz="1100" spc="-20" dirty="0">
                <a:latin typeface="Calibri"/>
                <a:cs typeface="Calibri"/>
              </a:rPr>
              <a:t>Kesehatan </a:t>
            </a:r>
            <a:r>
              <a:rPr sz="1100" spc="-15" dirty="0">
                <a:latin typeface="Calibri"/>
                <a:cs typeface="Calibri"/>
              </a:rPr>
              <a:t>dan</a:t>
            </a:r>
            <a:r>
              <a:rPr sz="1100" spc="-25" dirty="0">
                <a:latin typeface="Calibri"/>
                <a:cs typeface="Calibri"/>
              </a:rPr>
              <a:t> </a:t>
            </a:r>
            <a:r>
              <a:rPr sz="1100" spc="-20" dirty="0">
                <a:latin typeface="Calibri"/>
                <a:cs typeface="Calibri"/>
              </a:rPr>
              <a:t>Pemberdayaan </a:t>
            </a:r>
            <a:r>
              <a:rPr sz="1100" spc="-15" dirty="0">
                <a:latin typeface="Calibri"/>
                <a:cs typeface="Calibri"/>
              </a:rPr>
              <a:t>Masyarakat.</a:t>
            </a:r>
            <a:r>
              <a:rPr sz="1100" spc="-5" dirty="0">
                <a:latin typeface="Calibri"/>
                <a:cs typeface="Calibri"/>
              </a:rPr>
              <a:t> </a:t>
            </a:r>
            <a:r>
              <a:rPr sz="1100" spc="-15" dirty="0">
                <a:latin typeface="Calibri"/>
                <a:cs typeface="Calibri"/>
              </a:rPr>
              <a:t>Upaya</a:t>
            </a:r>
            <a:r>
              <a:rPr sz="1100" spc="-20" dirty="0">
                <a:latin typeface="Calibri"/>
                <a:cs typeface="Calibri"/>
              </a:rPr>
              <a:t> Pencegahan </a:t>
            </a:r>
            <a:r>
              <a:rPr sz="1100" spc="-15" dirty="0">
                <a:latin typeface="Calibri"/>
                <a:cs typeface="Calibri"/>
              </a:rPr>
              <a:t>DBD</a:t>
            </a:r>
            <a:r>
              <a:rPr sz="1100" spc="-25" dirty="0">
                <a:latin typeface="Calibri"/>
                <a:cs typeface="Calibri"/>
              </a:rPr>
              <a:t> </a:t>
            </a:r>
            <a:r>
              <a:rPr sz="1100" spc="-20" dirty="0">
                <a:latin typeface="Calibri"/>
                <a:cs typeface="Calibri"/>
              </a:rPr>
              <a:t>dengan </a:t>
            </a:r>
            <a:r>
              <a:rPr sz="1100" spc="-15" dirty="0">
                <a:latin typeface="Calibri"/>
                <a:cs typeface="Calibri"/>
              </a:rPr>
              <a:t>3M</a:t>
            </a:r>
            <a:r>
              <a:rPr sz="1100" spc="-30" dirty="0">
                <a:latin typeface="Calibri"/>
                <a:cs typeface="Calibri"/>
              </a:rPr>
              <a:t> </a:t>
            </a:r>
            <a:r>
              <a:rPr sz="1100" spc="-15" dirty="0">
                <a:latin typeface="Calibri"/>
                <a:cs typeface="Calibri"/>
              </a:rPr>
              <a:t>Plus.</a:t>
            </a:r>
            <a:r>
              <a:rPr sz="1100" spc="-10" dirty="0">
                <a:latin typeface="Calibri"/>
                <a:cs typeface="Calibri"/>
              </a:rPr>
              <a:t> </a:t>
            </a:r>
            <a:r>
              <a:rPr sz="1100" spc="-20" dirty="0">
                <a:latin typeface="Calibri"/>
                <a:cs typeface="Calibri"/>
              </a:rPr>
              <a:t>Kementerian Kesehatan </a:t>
            </a:r>
            <a:r>
              <a:rPr sz="1100" spc="-15" dirty="0">
                <a:latin typeface="Calibri"/>
                <a:cs typeface="Calibri"/>
              </a:rPr>
              <a:t>Republik</a:t>
            </a:r>
            <a:r>
              <a:rPr sz="1100" spc="-40" dirty="0">
                <a:latin typeface="Calibri"/>
                <a:cs typeface="Calibri"/>
              </a:rPr>
              <a:t> </a:t>
            </a:r>
            <a:r>
              <a:rPr sz="1100" spc="-15" dirty="0">
                <a:latin typeface="Calibri"/>
                <a:cs typeface="Calibri"/>
              </a:rPr>
              <a:t>Indonesia.</a:t>
            </a:r>
            <a:r>
              <a:rPr sz="1100" spc="-5" dirty="0">
                <a:latin typeface="Calibri"/>
                <a:cs typeface="Calibri"/>
              </a:rPr>
              <a:t> </a:t>
            </a:r>
            <a:r>
              <a:rPr sz="1100" spc="-20" dirty="0">
                <a:latin typeface="Calibri"/>
                <a:cs typeface="Calibri"/>
              </a:rPr>
              <a:t>2019</a:t>
            </a:r>
            <a:endParaRPr sz="11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495048" y="414384"/>
            <a:ext cx="6325235" cy="5601970"/>
            <a:chOff x="5495048" y="414384"/>
            <a:chExt cx="6325235" cy="5601970"/>
          </a:xfrm>
        </p:grpSpPr>
        <p:sp>
          <p:nvSpPr>
            <p:cNvPr id="3" name="object 3"/>
            <p:cNvSpPr/>
            <p:nvPr/>
          </p:nvSpPr>
          <p:spPr>
            <a:xfrm>
              <a:off x="5495036" y="647445"/>
              <a:ext cx="6325235" cy="5368925"/>
            </a:xfrm>
            <a:custGeom>
              <a:avLst/>
              <a:gdLst/>
              <a:ahLst/>
              <a:cxnLst/>
              <a:rect l="l" t="t" r="r" b="b"/>
              <a:pathLst>
                <a:path w="6325234" h="5368925">
                  <a:moveTo>
                    <a:pt x="1133030" y="0"/>
                  </a:moveTo>
                  <a:lnTo>
                    <a:pt x="733069" y="107442"/>
                  </a:lnTo>
                  <a:lnTo>
                    <a:pt x="1094016" y="1076909"/>
                  </a:lnTo>
                  <a:lnTo>
                    <a:pt x="1133030" y="0"/>
                  </a:lnTo>
                  <a:close/>
                </a:path>
                <a:path w="6325234" h="5368925">
                  <a:moveTo>
                    <a:pt x="4267212" y="4543031"/>
                  </a:moveTo>
                  <a:lnTo>
                    <a:pt x="4266171" y="4504931"/>
                  </a:lnTo>
                  <a:lnTo>
                    <a:pt x="4262158" y="4454131"/>
                  </a:lnTo>
                  <a:lnTo>
                    <a:pt x="4255084" y="4403331"/>
                  </a:lnTo>
                  <a:lnTo>
                    <a:pt x="4244899" y="4352531"/>
                  </a:lnTo>
                  <a:lnTo>
                    <a:pt x="4231551" y="4314431"/>
                  </a:lnTo>
                  <a:lnTo>
                    <a:pt x="4214749" y="4263631"/>
                  </a:lnTo>
                  <a:lnTo>
                    <a:pt x="4195114" y="4212831"/>
                  </a:lnTo>
                  <a:lnTo>
                    <a:pt x="4172775" y="4162031"/>
                  </a:lnTo>
                  <a:lnTo>
                    <a:pt x="4147858" y="4123931"/>
                  </a:lnTo>
                  <a:lnTo>
                    <a:pt x="4120477" y="4085831"/>
                  </a:lnTo>
                  <a:lnTo>
                    <a:pt x="4090771" y="4047731"/>
                  </a:lnTo>
                  <a:lnTo>
                    <a:pt x="4058843" y="4009631"/>
                  </a:lnTo>
                  <a:lnTo>
                    <a:pt x="4024833" y="3971531"/>
                  </a:lnTo>
                  <a:lnTo>
                    <a:pt x="3988866" y="3946131"/>
                  </a:lnTo>
                  <a:lnTo>
                    <a:pt x="3951059" y="3908031"/>
                  </a:lnTo>
                  <a:lnTo>
                    <a:pt x="3911536" y="3882631"/>
                  </a:lnTo>
                  <a:lnTo>
                    <a:pt x="3870426" y="3857231"/>
                  </a:lnTo>
                  <a:lnTo>
                    <a:pt x="3897528" y="3844531"/>
                  </a:lnTo>
                  <a:lnTo>
                    <a:pt x="3923093" y="3819131"/>
                  </a:lnTo>
                  <a:lnTo>
                    <a:pt x="3947045" y="3793731"/>
                  </a:lnTo>
                  <a:lnTo>
                    <a:pt x="3969359" y="3781031"/>
                  </a:lnTo>
                  <a:lnTo>
                    <a:pt x="3999700" y="3742931"/>
                  </a:lnTo>
                  <a:lnTo>
                    <a:pt x="4026014" y="3692131"/>
                  </a:lnTo>
                  <a:lnTo>
                    <a:pt x="4048125" y="3654031"/>
                  </a:lnTo>
                  <a:lnTo>
                    <a:pt x="4065854" y="3615931"/>
                  </a:lnTo>
                  <a:lnTo>
                    <a:pt x="4078998" y="3565131"/>
                  </a:lnTo>
                  <a:lnTo>
                    <a:pt x="4087380" y="3514331"/>
                  </a:lnTo>
                  <a:lnTo>
                    <a:pt x="4090835" y="3463531"/>
                  </a:lnTo>
                  <a:lnTo>
                    <a:pt x="4089158" y="3412731"/>
                  </a:lnTo>
                  <a:lnTo>
                    <a:pt x="4082173" y="3361931"/>
                  </a:lnTo>
                  <a:lnTo>
                    <a:pt x="4069702" y="3311131"/>
                  </a:lnTo>
                  <a:lnTo>
                    <a:pt x="4052659" y="3273031"/>
                  </a:lnTo>
                  <a:lnTo>
                    <a:pt x="4031373" y="3222231"/>
                  </a:lnTo>
                  <a:lnTo>
                    <a:pt x="4006151" y="3184131"/>
                  </a:lnTo>
                  <a:lnTo>
                    <a:pt x="3977322" y="3146031"/>
                  </a:lnTo>
                  <a:lnTo>
                    <a:pt x="3945178" y="3107931"/>
                  </a:lnTo>
                  <a:lnTo>
                    <a:pt x="3910025" y="3082531"/>
                  </a:lnTo>
                  <a:lnTo>
                    <a:pt x="3872166" y="3057131"/>
                  </a:lnTo>
                  <a:lnTo>
                    <a:pt x="3831907" y="3031731"/>
                  </a:lnTo>
                  <a:lnTo>
                    <a:pt x="3789565" y="3006331"/>
                  </a:lnTo>
                  <a:lnTo>
                    <a:pt x="3699840" y="2980931"/>
                  </a:lnTo>
                  <a:lnTo>
                    <a:pt x="3605415" y="2980931"/>
                  </a:lnTo>
                  <a:lnTo>
                    <a:pt x="3653726" y="2892031"/>
                  </a:lnTo>
                  <a:lnTo>
                    <a:pt x="3667074" y="2853931"/>
                  </a:lnTo>
                  <a:lnTo>
                    <a:pt x="3672713" y="2803131"/>
                  </a:lnTo>
                  <a:lnTo>
                    <a:pt x="3670262" y="2752331"/>
                  </a:lnTo>
                  <a:lnTo>
                    <a:pt x="3659314" y="2701531"/>
                  </a:lnTo>
                  <a:lnTo>
                    <a:pt x="3641852" y="2650731"/>
                  </a:lnTo>
                  <a:lnTo>
                    <a:pt x="3617798" y="2612631"/>
                  </a:lnTo>
                  <a:lnTo>
                    <a:pt x="3587953" y="2587231"/>
                  </a:lnTo>
                  <a:lnTo>
                    <a:pt x="3553091" y="2549131"/>
                  </a:lnTo>
                  <a:lnTo>
                    <a:pt x="3514026" y="2523731"/>
                  </a:lnTo>
                  <a:lnTo>
                    <a:pt x="3471545" y="2511031"/>
                  </a:lnTo>
                  <a:lnTo>
                    <a:pt x="3426409" y="2498331"/>
                  </a:lnTo>
                  <a:lnTo>
                    <a:pt x="3379444" y="2498331"/>
                  </a:lnTo>
                  <a:lnTo>
                    <a:pt x="3410496" y="2460231"/>
                  </a:lnTo>
                  <a:lnTo>
                    <a:pt x="3439045" y="2409431"/>
                  </a:lnTo>
                  <a:lnTo>
                    <a:pt x="3465055" y="2371331"/>
                  </a:lnTo>
                  <a:lnTo>
                    <a:pt x="3488423" y="2333231"/>
                  </a:lnTo>
                  <a:lnTo>
                    <a:pt x="3509099" y="2282431"/>
                  </a:lnTo>
                  <a:lnTo>
                    <a:pt x="3527006" y="2244331"/>
                  </a:lnTo>
                  <a:lnTo>
                    <a:pt x="3542068" y="2193531"/>
                  </a:lnTo>
                  <a:lnTo>
                    <a:pt x="3554222" y="2155431"/>
                  </a:lnTo>
                  <a:lnTo>
                    <a:pt x="3563391" y="2104631"/>
                  </a:lnTo>
                  <a:lnTo>
                    <a:pt x="3569500" y="2053831"/>
                  </a:lnTo>
                  <a:lnTo>
                    <a:pt x="3572472" y="2003031"/>
                  </a:lnTo>
                  <a:lnTo>
                    <a:pt x="3572256" y="1952231"/>
                  </a:lnTo>
                  <a:lnTo>
                    <a:pt x="3568776" y="1901431"/>
                  </a:lnTo>
                  <a:lnTo>
                    <a:pt x="3561943" y="1850631"/>
                  </a:lnTo>
                  <a:lnTo>
                    <a:pt x="3551707" y="1799831"/>
                  </a:lnTo>
                  <a:lnTo>
                    <a:pt x="3537991" y="1749031"/>
                  </a:lnTo>
                  <a:lnTo>
                    <a:pt x="3522497" y="1710931"/>
                  </a:lnTo>
                  <a:lnTo>
                    <a:pt x="3509048" y="1672831"/>
                  </a:lnTo>
                  <a:lnTo>
                    <a:pt x="3504577" y="1660131"/>
                  </a:lnTo>
                  <a:lnTo>
                    <a:pt x="3484321" y="1622031"/>
                  </a:lnTo>
                  <a:lnTo>
                    <a:pt x="3469335" y="1596631"/>
                  </a:lnTo>
                  <a:lnTo>
                    <a:pt x="3461842" y="1583931"/>
                  </a:lnTo>
                  <a:lnTo>
                    <a:pt x="3437242" y="1545831"/>
                  </a:lnTo>
                  <a:lnTo>
                    <a:pt x="3410623" y="1507731"/>
                  </a:lnTo>
                  <a:lnTo>
                    <a:pt x="3382073" y="1469631"/>
                  </a:lnTo>
                  <a:lnTo>
                    <a:pt x="3351720" y="1444231"/>
                  </a:lnTo>
                  <a:lnTo>
                    <a:pt x="3319640" y="1406131"/>
                  </a:lnTo>
                  <a:lnTo>
                    <a:pt x="3285947" y="1380731"/>
                  </a:lnTo>
                  <a:lnTo>
                    <a:pt x="3250742" y="1355331"/>
                  </a:lnTo>
                  <a:lnTo>
                    <a:pt x="3214128" y="1329931"/>
                  </a:lnTo>
                  <a:lnTo>
                    <a:pt x="3176219" y="1304531"/>
                  </a:lnTo>
                  <a:lnTo>
                    <a:pt x="3137090" y="1291831"/>
                  </a:lnTo>
                  <a:lnTo>
                    <a:pt x="3096857" y="1266431"/>
                  </a:lnTo>
                  <a:lnTo>
                    <a:pt x="2970555" y="1228331"/>
                  </a:lnTo>
                  <a:lnTo>
                    <a:pt x="2926931" y="1215631"/>
                  </a:lnTo>
                  <a:lnTo>
                    <a:pt x="2882696" y="1215631"/>
                  </a:lnTo>
                  <a:lnTo>
                    <a:pt x="2837980" y="1202931"/>
                  </a:lnTo>
                  <a:lnTo>
                    <a:pt x="2747480" y="1202931"/>
                  </a:lnTo>
                  <a:lnTo>
                    <a:pt x="2701899" y="1215631"/>
                  </a:lnTo>
                  <a:lnTo>
                    <a:pt x="2656230" y="1215631"/>
                  </a:lnTo>
                  <a:lnTo>
                    <a:pt x="2565044" y="1241031"/>
                  </a:lnTo>
                  <a:lnTo>
                    <a:pt x="2513876" y="1253731"/>
                  </a:lnTo>
                  <a:lnTo>
                    <a:pt x="2464676" y="1279131"/>
                  </a:lnTo>
                  <a:lnTo>
                    <a:pt x="2417508" y="1304531"/>
                  </a:lnTo>
                  <a:lnTo>
                    <a:pt x="2372499" y="1329931"/>
                  </a:lnTo>
                  <a:lnTo>
                    <a:pt x="2329713" y="1355331"/>
                  </a:lnTo>
                  <a:lnTo>
                    <a:pt x="2289251" y="1393431"/>
                  </a:lnTo>
                  <a:lnTo>
                    <a:pt x="2251202" y="1431531"/>
                  </a:lnTo>
                  <a:lnTo>
                    <a:pt x="2215667" y="1469631"/>
                  </a:lnTo>
                  <a:lnTo>
                    <a:pt x="2189175" y="1495031"/>
                  </a:lnTo>
                  <a:lnTo>
                    <a:pt x="2164397" y="1533131"/>
                  </a:lnTo>
                  <a:lnTo>
                    <a:pt x="2141359" y="1558531"/>
                  </a:lnTo>
                  <a:lnTo>
                    <a:pt x="2120074" y="1596631"/>
                  </a:lnTo>
                  <a:lnTo>
                    <a:pt x="2080539" y="1571231"/>
                  </a:lnTo>
                  <a:lnTo>
                    <a:pt x="2036826" y="1545831"/>
                  </a:lnTo>
                  <a:lnTo>
                    <a:pt x="1989963" y="1533131"/>
                  </a:lnTo>
                  <a:lnTo>
                    <a:pt x="1940979" y="1520431"/>
                  </a:lnTo>
                  <a:lnTo>
                    <a:pt x="1890877" y="1533131"/>
                  </a:lnTo>
                  <a:lnTo>
                    <a:pt x="1840699" y="1533131"/>
                  </a:lnTo>
                  <a:lnTo>
                    <a:pt x="1801698" y="1558531"/>
                  </a:lnTo>
                  <a:lnTo>
                    <a:pt x="1765820" y="1571231"/>
                  </a:lnTo>
                  <a:lnTo>
                    <a:pt x="1733346" y="1596631"/>
                  </a:lnTo>
                  <a:lnTo>
                    <a:pt x="1704594" y="1622031"/>
                  </a:lnTo>
                  <a:lnTo>
                    <a:pt x="1676209" y="1660131"/>
                  </a:lnTo>
                  <a:lnTo>
                    <a:pt x="1668030" y="1672831"/>
                  </a:lnTo>
                  <a:lnTo>
                    <a:pt x="1634388" y="1647431"/>
                  </a:lnTo>
                  <a:lnTo>
                    <a:pt x="1598866" y="1609331"/>
                  </a:lnTo>
                  <a:lnTo>
                    <a:pt x="1561604" y="1583931"/>
                  </a:lnTo>
                  <a:lnTo>
                    <a:pt x="1522730" y="1558531"/>
                  </a:lnTo>
                  <a:lnTo>
                    <a:pt x="1482344" y="1533131"/>
                  </a:lnTo>
                  <a:lnTo>
                    <a:pt x="1440599" y="1507731"/>
                  </a:lnTo>
                  <a:lnTo>
                    <a:pt x="1353502" y="1482331"/>
                  </a:lnTo>
                  <a:lnTo>
                    <a:pt x="1308417" y="1456931"/>
                  </a:lnTo>
                  <a:lnTo>
                    <a:pt x="1262456" y="1456931"/>
                  </a:lnTo>
                  <a:lnTo>
                    <a:pt x="1215758" y="1444231"/>
                  </a:lnTo>
                  <a:lnTo>
                    <a:pt x="1168450" y="1444231"/>
                  </a:lnTo>
                  <a:lnTo>
                    <a:pt x="1120660" y="1431531"/>
                  </a:lnTo>
                  <a:lnTo>
                    <a:pt x="1072515" y="1431531"/>
                  </a:lnTo>
                  <a:lnTo>
                    <a:pt x="1024140" y="1444231"/>
                  </a:lnTo>
                  <a:lnTo>
                    <a:pt x="975664" y="1444231"/>
                  </a:lnTo>
                  <a:lnTo>
                    <a:pt x="878890" y="1469631"/>
                  </a:lnTo>
                  <a:lnTo>
                    <a:pt x="827544" y="1495031"/>
                  </a:lnTo>
                  <a:lnTo>
                    <a:pt x="778230" y="1507731"/>
                  </a:lnTo>
                  <a:lnTo>
                    <a:pt x="731037" y="1533131"/>
                  </a:lnTo>
                  <a:lnTo>
                    <a:pt x="686028" y="1558531"/>
                  </a:lnTo>
                  <a:lnTo>
                    <a:pt x="643305" y="1596631"/>
                  </a:lnTo>
                  <a:lnTo>
                    <a:pt x="602945" y="1622031"/>
                  </a:lnTo>
                  <a:lnTo>
                    <a:pt x="565035" y="1660131"/>
                  </a:lnTo>
                  <a:lnTo>
                    <a:pt x="529653" y="1698231"/>
                  </a:lnTo>
                  <a:lnTo>
                    <a:pt x="499465" y="1736331"/>
                  </a:lnTo>
                  <a:lnTo>
                    <a:pt x="471538" y="1761731"/>
                  </a:lnTo>
                  <a:lnTo>
                    <a:pt x="445922" y="1812531"/>
                  </a:lnTo>
                  <a:lnTo>
                    <a:pt x="422694" y="1850631"/>
                  </a:lnTo>
                  <a:lnTo>
                    <a:pt x="401891" y="1888731"/>
                  </a:lnTo>
                  <a:lnTo>
                    <a:pt x="383603" y="1926831"/>
                  </a:lnTo>
                  <a:lnTo>
                    <a:pt x="367880" y="1977631"/>
                  </a:lnTo>
                  <a:lnTo>
                    <a:pt x="354774" y="2015731"/>
                  </a:lnTo>
                  <a:lnTo>
                    <a:pt x="344373" y="2066531"/>
                  </a:lnTo>
                  <a:lnTo>
                    <a:pt x="336702" y="2117331"/>
                  </a:lnTo>
                  <a:lnTo>
                    <a:pt x="331863" y="2155431"/>
                  </a:lnTo>
                  <a:lnTo>
                    <a:pt x="329895" y="2206231"/>
                  </a:lnTo>
                  <a:lnTo>
                    <a:pt x="330860" y="2257031"/>
                  </a:lnTo>
                  <a:lnTo>
                    <a:pt x="334822" y="2307831"/>
                  </a:lnTo>
                  <a:lnTo>
                    <a:pt x="341858" y="2345931"/>
                  </a:lnTo>
                  <a:lnTo>
                    <a:pt x="352018" y="2396731"/>
                  </a:lnTo>
                  <a:lnTo>
                    <a:pt x="365353" y="2447531"/>
                  </a:lnTo>
                  <a:lnTo>
                    <a:pt x="375678" y="2472931"/>
                  </a:lnTo>
                  <a:lnTo>
                    <a:pt x="387883" y="2511031"/>
                  </a:lnTo>
                  <a:lnTo>
                    <a:pt x="401929" y="2549131"/>
                  </a:lnTo>
                  <a:lnTo>
                    <a:pt x="417817" y="2574531"/>
                  </a:lnTo>
                  <a:lnTo>
                    <a:pt x="405295" y="2574531"/>
                  </a:lnTo>
                  <a:lnTo>
                    <a:pt x="367284" y="2587231"/>
                  </a:lnTo>
                  <a:lnTo>
                    <a:pt x="332384" y="2612631"/>
                  </a:lnTo>
                  <a:lnTo>
                    <a:pt x="300850" y="2638031"/>
                  </a:lnTo>
                  <a:lnTo>
                    <a:pt x="242620" y="2701531"/>
                  </a:lnTo>
                  <a:lnTo>
                    <a:pt x="219392" y="2752331"/>
                  </a:lnTo>
                  <a:lnTo>
                    <a:pt x="203885" y="2790431"/>
                  </a:lnTo>
                  <a:lnTo>
                    <a:pt x="196697" y="2841231"/>
                  </a:lnTo>
                  <a:lnTo>
                    <a:pt x="198424" y="2892031"/>
                  </a:lnTo>
                  <a:lnTo>
                    <a:pt x="209677" y="2955531"/>
                  </a:lnTo>
                  <a:lnTo>
                    <a:pt x="217373" y="2968231"/>
                  </a:lnTo>
                  <a:lnTo>
                    <a:pt x="226720" y="2993631"/>
                  </a:lnTo>
                  <a:lnTo>
                    <a:pt x="237477" y="3006331"/>
                  </a:lnTo>
                  <a:lnTo>
                    <a:pt x="249364" y="3031731"/>
                  </a:lnTo>
                  <a:lnTo>
                    <a:pt x="214845" y="3044431"/>
                  </a:lnTo>
                  <a:lnTo>
                    <a:pt x="182524" y="3069831"/>
                  </a:lnTo>
                  <a:lnTo>
                    <a:pt x="152476" y="3095231"/>
                  </a:lnTo>
                  <a:lnTo>
                    <a:pt x="124790" y="3133331"/>
                  </a:lnTo>
                  <a:lnTo>
                    <a:pt x="93903" y="3171431"/>
                  </a:lnTo>
                  <a:lnTo>
                    <a:pt x="67030" y="3209531"/>
                  </a:lnTo>
                  <a:lnTo>
                    <a:pt x="44386" y="3247631"/>
                  </a:lnTo>
                  <a:lnTo>
                    <a:pt x="26162" y="3298431"/>
                  </a:lnTo>
                  <a:lnTo>
                    <a:pt x="12560" y="3349231"/>
                  </a:lnTo>
                  <a:lnTo>
                    <a:pt x="3771" y="3387331"/>
                  </a:lnTo>
                  <a:lnTo>
                    <a:pt x="0" y="3438131"/>
                  </a:lnTo>
                  <a:lnTo>
                    <a:pt x="1460" y="3488931"/>
                  </a:lnTo>
                  <a:lnTo>
                    <a:pt x="8343" y="3539731"/>
                  </a:lnTo>
                  <a:lnTo>
                    <a:pt x="20853" y="3590531"/>
                  </a:lnTo>
                  <a:lnTo>
                    <a:pt x="38252" y="3641331"/>
                  </a:lnTo>
                  <a:lnTo>
                    <a:pt x="59829" y="3679431"/>
                  </a:lnTo>
                  <a:lnTo>
                    <a:pt x="85293" y="3730231"/>
                  </a:lnTo>
                  <a:lnTo>
                    <a:pt x="114312" y="3755631"/>
                  </a:lnTo>
                  <a:lnTo>
                    <a:pt x="146583" y="3793731"/>
                  </a:lnTo>
                  <a:lnTo>
                    <a:pt x="181775" y="3831831"/>
                  </a:lnTo>
                  <a:lnTo>
                    <a:pt x="219583" y="3857231"/>
                  </a:lnTo>
                  <a:lnTo>
                    <a:pt x="259676" y="3882631"/>
                  </a:lnTo>
                  <a:lnTo>
                    <a:pt x="301752" y="3895331"/>
                  </a:lnTo>
                  <a:lnTo>
                    <a:pt x="345490" y="3908031"/>
                  </a:lnTo>
                  <a:lnTo>
                    <a:pt x="436689" y="3933431"/>
                  </a:lnTo>
                  <a:lnTo>
                    <a:pt x="403809" y="3958831"/>
                  </a:lnTo>
                  <a:lnTo>
                    <a:pt x="372465" y="3984231"/>
                  </a:lnTo>
                  <a:lnTo>
                    <a:pt x="342709" y="4009631"/>
                  </a:lnTo>
                  <a:lnTo>
                    <a:pt x="284264" y="4073131"/>
                  </a:lnTo>
                  <a:lnTo>
                    <a:pt x="256222" y="4111231"/>
                  </a:lnTo>
                  <a:lnTo>
                    <a:pt x="230492" y="4149331"/>
                  </a:lnTo>
                  <a:lnTo>
                    <a:pt x="207137" y="4187431"/>
                  </a:lnTo>
                  <a:lnTo>
                    <a:pt x="186220" y="4238231"/>
                  </a:lnTo>
                  <a:lnTo>
                    <a:pt x="167792" y="4276331"/>
                  </a:lnTo>
                  <a:lnTo>
                    <a:pt x="151930" y="4314431"/>
                  </a:lnTo>
                  <a:lnTo>
                    <a:pt x="138684" y="4365231"/>
                  </a:lnTo>
                  <a:lnTo>
                    <a:pt x="128130" y="4416031"/>
                  </a:lnTo>
                  <a:lnTo>
                    <a:pt x="120319" y="4454131"/>
                  </a:lnTo>
                  <a:lnTo>
                    <a:pt x="115316" y="4504931"/>
                  </a:lnTo>
                  <a:lnTo>
                    <a:pt x="113182" y="4555731"/>
                  </a:lnTo>
                  <a:lnTo>
                    <a:pt x="113995" y="4593831"/>
                  </a:lnTo>
                  <a:lnTo>
                    <a:pt x="117805" y="4644631"/>
                  </a:lnTo>
                  <a:lnTo>
                    <a:pt x="124675" y="4695431"/>
                  </a:lnTo>
                  <a:lnTo>
                    <a:pt x="134658" y="4746231"/>
                  </a:lnTo>
                  <a:lnTo>
                    <a:pt x="147840" y="4797031"/>
                  </a:lnTo>
                  <a:lnTo>
                    <a:pt x="163093" y="4835131"/>
                  </a:lnTo>
                  <a:lnTo>
                    <a:pt x="180809" y="4885931"/>
                  </a:lnTo>
                  <a:lnTo>
                    <a:pt x="200888" y="4924031"/>
                  </a:lnTo>
                  <a:lnTo>
                    <a:pt x="223227" y="4962131"/>
                  </a:lnTo>
                  <a:lnTo>
                    <a:pt x="247713" y="5000231"/>
                  </a:lnTo>
                  <a:lnTo>
                    <a:pt x="274256" y="5038331"/>
                  </a:lnTo>
                  <a:lnTo>
                    <a:pt x="302742" y="5076431"/>
                  </a:lnTo>
                  <a:lnTo>
                    <a:pt x="333070" y="5101831"/>
                  </a:lnTo>
                  <a:lnTo>
                    <a:pt x="365137" y="5139931"/>
                  </a:lnTo>
                  <a:lnTo>
                    <a:pt x="398830" y="5165331"/>
                  </a:lnTo>
                  <a:lnTo>
                    <a:pt x="434060" y="5190731"/>
                  </a:lnTo>
                  <a:lnTo>
                    <a:pt x="470712" y="5216131"/>
                  </a:lnTo>
                  <a:lnTo>
                    <a:pt x="508685" y="5241531"/>
                  </a:lnTo>
                  <a:lnTo>
                    <a:pt x="547878" y="5266931"/>
                  </a:lnTo>
                  <a:lnTo>
                    <a:pt x="629488" y="5292331"/>
                  </a:lnTo>
                  <a:lnTo>
                    <a:pt x="758431" y="5330431"/>
                  </a:lnTo>
                  <a:lnTo>
                    <a:pt x="802741" y="5330431"/>
                  </a:lnTo>
                  <a:lnTo>
                    <a:pt x="847534" y="5343131"/>
                  </a:lnTo>
                  <a:lnTo>
                    <a:pt x="938161" y="5343131"/>
                  </a:lnTo>
                  <a:lnTo>
                    <a:pt x="983792" y="5330431"/>
                  </a:lnTo>
                  <a:lnTo>
                    <a:pt x="1029500" y="5330431"/>
                  </a:lnTo>
                  <a:lnTo>
                    <a:pt x="1167650" y="5292331"/>
                  </a:lnTo>
                  <a:lnTo>
                    <a:pt x="1212748" y="5266931"/>
                  </a:lnTo>
                  <a:lnTo>
                    <a:pt x="1256106" y="5254231"/>
                  </a:lnTo>
                  <a:lnTo>
                    <a:pt x="1297838" y="5228831"/>
                  </a:lnTo>
                  <a:lnTo>
                    <a:pt x="1338097" y="5203431"/>
                  </a:lnTo>
                  <a:lnTo>
                    <a:pt x="1370139" y="5228831"/>
                  </a:lnTo>
                  <a:lnTo>
                    <a:pt x="1405102" y="5266931"/>
                  </a:lnTo>
                  <a:lnTo>
                    <a:pt x="1442707" y="5292331"/>
                  </a:lnTo>
                  <a:lnTo>
                    <a:pt x="1482674" y="5317731"/>
                  </a:lnTo>
                  <a:lnTo>
                    <a:pt x="1524711" y="5343131"/>
                  </a:lnTo>
                  <a:lnTo>
                    <a:pt x="1613877" y="5368531"/>
                  </a:lnTo>
                  <a:lnTo>
                    <a:pt x="1804682" y="5368531"/>
                  </a:lnTo>
                  <a:lnTo>
                    <a:pt x="1853336" y="5355831"/>
                  </a:lnTo>
                  <a:lnTo>
                    <a:pt x="1902968" y="5330431"/>
                  </a:lnTo>
                  <a:lnTo>
                    <a:pt x="1949462" y="5305031"/>
                  </a:lnTo>
                  <a:lnTo>
                    <a:pt x="1992503" y="5279631"/>
                  </a:lnTo>
                  <a:lnTo>
                    <a:pt x="2031746" y="5254231"/>
                  </a:lnTo>
                  <a:lnTo>
                    <a:pt x="2066886" y="5216131"/>
                  </a:lnTo>
                  <a:lnTo>
                    <a:pt x="2082800" y="5190731"/>
                  </a:lnTo>
                  <a:lnTo>
                    <a:pt x="2090318" y="5190731"/>
                  </a:lnTo>
                  <a:lnTo>
                    <a:pt x="2097532" y="5178031"/>
                  </a:lnTo>
                  <a:lnTo>
                    <a:pt x="2142350" y="5203431"/>
                  </a:lnTo>
                  <a:lnTo>
                    <a:pt x="2190902" y="5216131"/>
                  </a:lnTo>
                  <a:lnTo>
                    <a:pt x="2241816" y="5228831"/>
                  </a:lnTo>
                  <a:lnTo>
                    <a:pt x="2293747" y="5216131"/>
                  </a:lnTo>
                  <a:lnTo>
                    <a:pt x="2345334" y="5216131"/>
                  </a:lnTo>
                  <a:lnTo>
                    <a:pt x="2383650" y="5203431"/>
                  </a:lnTo>
                  <a:lnTo>
                    <a:pt x="2418664" y="5178031"/>
                  </a:lnTo>
                  <a:lnTo>
                    <a:pt x="2450185" y="5152631"/>
                  </a:lnTo>
                  <a:lnTo>
                    <a:pt x="2495854" y="5101831"/>
                  </a:lnTo>
                  <a:lnTo>
                    <a:pt x="2511539" y="5076431"/>
                  </a:lnTo>
                  <a:lnTo>
                    <a:pt x="2524937" y="5063731"/>
                  </a:lnTo>
                  <a:lnTo>
                    <a:pt x="2536012" y="5038331"/>
                  </a:lnTo>
                  <a:lnTo>
                    <a:pt x="2582659" y="5051031"/>
                  </a:lnTo>
                  <a:lnTo>
                    <a:pt x="2683268" y="5051031"/>
                  </a:lnTo>
                  <a:lnTo>
                    <a:pt x="2734284" y="5038331"/>
                  </a:lnTo>
                  <a:lnTo>
                    <a:pt x="2794876" y="5012931"/>
                  </a:lnTo>
                  <a:lnTo>
                    <a:pt x="2847378" y="4974831"/>
                  </a:lnTo>
                  <a:lnTo>
                    <a:pt x="2875178" y="5012931"/>
                  </a:lnTo>
                  <a:lnTo>
                    <a:pt x="2905112" y="5051031"/>
                  </a:lnTo>
                  <a:lnTo>
                    <a:pt x="2937052" y="5089131"/>
                  </a:lnTo>
                  <a:lnTo>
                    <a:pt x="2970860" y="5114531"/>
                  </a:lnTo>
                  <a:lnTo>
                    <a:pt x="3006445" y="5139931"/>
                  </a:lnTo>
                  <a:lnTo>
                    <a:pt x="3043669" y="5178031"/>
                  </a:lnTo>
                  <a:lnTo>
                    <a:pt x="3082429" y="5203431"/>
                  </a:lnTo>
                  <a:lnTo>
                    <a:pt x="3122574" y="5216131"/>
                  </a:lnTo>
                  <a:lnTo>
                    <a:pt x="3164027" y="5241531"/>
                  </a:lnTo>
                  <a:lnTo>
                    <a:pt x="3206623" y="5266931"/>
                  </a:lnTo>
                  <a:lnTo>
                    <a:pt x="3340239" y="5305031"/>
                  </a:lnTo>
                  <a:lnTo>
                    <a:pt x="3386315" y="5305031"/>
                  </a:lnTo>
                  <a:lnTo>
                    <a:pt x="3432949" y="5317731"/>
                  </a:lnTo>
                  <a:lnTo>
                    <a:pt x="3527437" y="5317731"/>
                  </a:lnTo>
                  <a:lnTo>
                    <a:pt x="3575050" y="5305031"/>
                  </a:lnTo>
                  <a:lnTo>
                    <a:pt x="3622751" y="5305031"/>
                  </a:lnTo>
                  <a:lnTo>
                    <a:pt x="3717950" y="5279631"/>
                  </a:lnTo>
                  <a:lnTo>
                    <a:pt x="3769550" y="5266931"/>
                  </a:lnTo>
                  <a:lnTo>
                    <a:pt x="3819080" y="5241531"/>
                  </a:lnTo>
                  <a:lnTo>
                    <a:pt x="3866464" y="5216131"/>
                  </a:lnTo>
                  <a:lnTo>
                    <a:pt x="3911600" y="5190731"/>
                  </a:lnTo>
                  <a:lnTo>
                    <a:pt x="3954411" y="5165331"/>
                  </a:lnTo>
                  <a:lnTo>
                    <a:pt x="3994835" y="5127231"/>
                  </a:lnTo>
                  <a:lnTo>
                    <a:pt x="4032783" y="5089131"/>
                  </a:lnTo>
                  <a:lnTo>
                    <a:pt x="4068178" y="5063731"/>
                  </a:lnTo>
                  <a:lnTo>
                    <a:pt x="4098353" y="5025631"/>
                  </a:lnTo>
                  <a:lnTo>
                    <a:pt x="4126255" y="4987531"/>
                  </a:lnTo>
                  <a:lnTo>
                    <a:pt x="4134777" y="4974831"/>
                  </a:lnTo>
                  <a:lnTo>
                    <a:pt x="4151833" y="4949431"/>
                  </a:lnTo>
                  <a:lnTo>
                    <a:pt x="4175010" y="4911331"/>
                  </a:lnTo>
                  <a:lnTo>
                    <a:pt x="4195737" y="4860531"/>
                  </a:lnTo>
                  <a:lnTo>
                    <a:pt x="4213961" y="4822431"/>
                  </a:lnTo>
                  <a:lnTo>
                    <a:pt x="4229608" y="4771631"/>
                  </a:lnTo>
                  <a:lnTo>
                    <a:pt x="4242625" y="4733531"/>
                  </a:lnTo>
                  <a:lnTo>
                    <a:pt x="4252963" y="4682731"/>
                  </a:lnTo>
                  <a:lnTo>
                    <a:pt x="4260545" y="4644631"/>
                  </a:lnTo>
                  <a:lnTo>
                    <a:pt x="4265307" y="4593831"/>
                  </a:lnTo>
                  <a:lnTo>
                    <a:pt x="4267212" y="4543031"/>
                  </a:lnTo>
                  <a:close/>
                </a:path>
                <a:path w="6325234" h="5368925">
                  <a:moveTo>
                    <a:pt x="4776686" y="1253756"/>
                  </a:moveTo>
                  <a:lnTo>
                    <a:pt x="4541278" y="1022934"/>
                  </a:lnTo>
                  <a:lnTo>
                    <a:pt x="3647427" y="2279662"/>
                  </a:lnTo>
                  <a:lnTo>
                    <a:pt x="4776686" y="1253756"/>
                  </a:lnTo>
                  <a:close/>
                </a:path>
                <a:path w="6325234" h="5368925">
                  <a:moveTo>
                    <a:pt x="5726938" y="3152648"/>
                  </a:moveTo>
                  <a:lnTo>
                    <a:pt x="4205186" y="2901454"/>
                  </a:lnTo>
                  <a:lnTo>
                    <a:pt x="5624373" y="3464826"/>
                  </a:lnTo>
                  <a:lnTo>
                    <a:pt x="5726938" y="3152648"/>
                  </a:lnTo>
                  <a:close/>
                </a:path>
                <a:path w="6325234" h="5368925">
                  <a:moveTo>
                    <a:pt x="6325159" y="1721485"/>
                  </a:moveTo>
                  <a:lnTo>
                    <a:pt x="6186627" y="1404416"/>
                  </a:lnTo>
                  <a:lnTo>
                    <a:pt x="4070273" y="2462530"/>
                  </a:lnTo>
                  <a:lnTo>
                    <a:pt x="6325159" y="1721485"/>
                  </a:lnTo>
                  <a:close/>
                </a:path>
              </a:pathLst>
            </a:custGeom>
            <a:solidFill>
              <a:srgbClr val="9FC5E8">
                <a:alpha val="34509"/>
              </a:srgbClr>
            </a:solidFill>
          </p:spPr>
          <p:txBody>
            <a:bodyPr wrap="square" lIns="0" tIns="0" rIns="0" bIns="0" rtlCol="0"/>
            <a:lstStyle/>
            <a:p>
              <a:endParaRPr/>
            </a:p>
          </p:txBody>
        </p:sp>
        <p:sp>
          <p:nvSpPr>
            <p:cNvPr id="4" name="object 4"/>
            <p:cNvSpPr/>
            <p:nvPr/>
          </p:nvSpPr>
          <p:spPr>
            <a:xfrm>
              <a:off x="10034066" y="414384"/>
              <a:ext cx="946785" cy="410845"/>
            </a:xfrm>
            <a:custGeom>
              <a:avLst/>
              <a:gdLst/>
              <a:ahLst/>
              <a:cxnLst/>
              <a:rect l="l" t="t" r="r" b="b"/>
              <a:pathLst>
                <a:path w="946784" h="410844">
                  <a:moveTo>
                    <a:pt x="608233" y="0"/>
                  </a:moveTo>
                  <a:lnTo>
                    <a:pt x="560538" y="3383"/>
                  </a:lnTo>
                  <a:lnTo>
                    <a:pt x="514875" y="13226"/>
                  </a:lnTo>
                  <a:lnTo>
                    <a:pt x="471711" y="29074"/>
                  </a:lnTo>
                  <a:lnTo>
                    <a:pt x="431512" y="50467"/>
                  </a:lnTo>
                  <a:lnTo>
                    <a:pt x="394745" y="76948"/>
                  </a:lnTo>
                  <a:lnTo>
                    <a:pt x="361878" y="108059"/>
                  </a:lnTo>
                  <a:lnTo>
                    <a:pt x="333375" y="143344"/>
                  </a:lnTo>
                  <a:lnTo>
                    <a:pt x="309705" y="182343"/>
                  </a:lnTo>
                  <a:lnTo>
                    <a:pt x="291334" y="224600"/>
                  </a:lnTo>
                  <a:lnTo>
                    <a:pt x="92299" y="224600"/>
                  </a:lnTo>
                  <a:lnTo>
                    <a:pt x="56292" y="231831"/>
                  </a:lnTo>
                  <a:lnTo>
                    <a:pt x="26962" y="251575"/>
                  </a:lnTo>
                  <a:lnTo>
                    <a:pt x="7226" y="280906"/>
                  </a:lnTo>
                  <a:lnTo>
                    <a:pt x="0" y="316900"/>
                  </a:lnTo>
                  <a:lnTo>
                    <a:pt x="7226" y="353065"/>
                  </a:lnTo>
                  <a:lnTo>
                    <a:pt x="26962" y="382775"/>
                  </a:lnTo>
                  <a:lnTo>
                    <a:pt x="56292" y="402897"/>
                  </a:lnTo>
                  <a:lnTo>
                    <a:pt x="92299" y="410300"/>
                  </a:lnTo>
                  <a:lnTo>
                    <a:pt x="852834" y="410300"/>
                  </a:lnTo>
                  <a:lnTo>
                    <a:pt x="889477" y="402897"/>
                  </a:lnTo>
                  <a:lnTo>
                    <a:pt x="919134" y="382775"/>
                  </a:lnTo>
                  <a:lnTo>
                    <a:pt x="938990" y="353065"/>
                  </a:lnTo>
                  <a:lnTo>
                    <a:pt x="946233" y="316900"/>
                  </a:lnTo>
                  <a:lnTo>
                    <a:pt x="946233" y="309100"/>
                  </a:lnTo>
                  <a:lnTo>
                    <a:pt x="945134" y="305767"/>
                  </a:lnTo>
                  <a:lnTo>
                    <a:pt x="939366" y="258548"/>
                  </a:lnTo>
                  <a:lnTo>
                    <a:pt x="927228" y="214160"/>
                  </a:lnTo>
                  <a:lnTo>
                    <a:pt x="909186" y="172956"/>
                  </a:lnTo>
                  <a:lnTo>
                    <a:pt x="885705" y="135285"/>
                  </a:lnTo>
                  <a:lnTo>
                    <a:pt x="857253" y="101498"/>
                  </a:lnTo>
                  <a:lnTo>
                    <a:pt x="824295" y="71946"/>
                  </a:lnTo>
                  <a:lnTo>
                    <a:pt x="787298" y="46981"/>
                  </a:lnTo>
                  <a:lnTo>
                    <a:pt x="746727" y="26953"/>
                  </a:lnTo>
                  <a:lnTo>
                    <a:pt x="703048" y="12213"/>
                  </a:lnTo>
                  <a:lnTo>
                    <a:pt x="656728" y="3111"/>
                  </a:lnTo>
                  <a:lnTo>
                    <a:pt x="608233" y="0"/>
                  </a:lnTo>
                  <a:close/>
                </a:path>
              </a:pathLst>
            </a:custGeom>
            <a:solidFill>
              <a:srgbClr val="F0EFF5"/>
            </a:solidFill>
          </p:spPr>
          <p:txBody>
            <a:bodyPr wrap="square" lIns="0" tIns="0" rIns="0" bIns="0" rtlCol="0"/>
            <a:lstStyle/>
            <a:p>
              <a:endParaRPr/>
            </a:p>
          </p:txBody>
        </p:sp>
        <p:pic>
          <p:nvPicPr>
            <p:cNvPr id="5" name="object 5"/>
            <p:cNvPicPr/>
            <p:nvPr/>
          </p:nvPicPr>
          <p:blipFill>
            <a:blip r:embed="rId2" cstate="print"/>
            <a:stretch>
              <a:fillRect/>
            </a:stretch>
          </p:blipFill>
          <p:spPr>
            <a:xfrm>
              <a:off x="9196038" y="969008"/>
              <a:ext cx="447276" cy="562733"/>
            </a:xfrm>
            <a:prstGeom prst="rect">
              <a:avLst/>
            </a:prstGeom>
          </p:spPr>
        </p:pic>
      </p:grpSp>
      <p:pic>
        <p:nvPicPr>
          <p:cNvPr id="6" name="object 6"/>
          <p:cNvPicPr/>
          <p:nvPr/>
        </p:nvPicPr>
        <p:blipFill>
          <a:blip r:embed="rId3" cstate="print"/>
          <a:stretch>
            <a:fillRect/>
          </a:stretch>
        </p:blipFill>
        <p:spPr>
          <a:xfrm>
            <a:off x="1923870" y="5787408"/>
            <a:ext cx="447276" cy="562733"/>
          </a:xfrm>
          <a:prstGeom prst="rect">
            <a:avLst/>
          </a:prstGeom>
        </p:spPr>
      </p:pic>
      <p:sp>
        <p:nvSpPr>
          <p:cNvPr id="7" name="object 7"/>
          <p:cNvSpPr/>
          <p:nvPr/>
        </p:nvSpPr>
        <p:spPr>
          <a:xfrm>
            <a:off x="4632366" y="5993550"/>
            <a:ext cx="278130" cy="278130"/>
          </a:xfrm>
          <a:custGeom>
            <a:avLst/>
            <a:gdLst/>
            <a:ahLst/>
            <a:cxnLst/>
            <a:rect l="l" t="t" r="r" b="b"/>
            <a:pathLst>
              <a:path w="278129" h="278129">
                <a:moveTo>
                  <a:pt x="139000" y="0"/>
                </a:moveTo>
                <a:lnTo>
                  <a:pt x="95078" y="7089"/>
                </a:lnTo>
                <a:lnTo>
                  <a:pt x="56923" y="26828"/>
                </a:lnTo>
                <a:lnTo>
                  <a:pt x="26828" y="56923"/>
                </a:lnTo>
                <a:lnTo>
                  <a:pt x="7089" y="95078"/>
                </a:lnTo>
                <a:lnTo>
                  <a:pt x="0" y="139000"/>
                </a:lnTo>
                <a:lnTo>
                  <a:pt x="7089" y="182905"/>
                </a:lnTo>
                <a:lnTo>
                  <a:pt x="26828" y="221050"/>
                </a:lnTo>
                <a:lnTo>
                  <a:pt x="56923" y="251140"/>
                </a:lnTo>
                <a:lnTo>
                  <a:pt x="95078" y="270877"/>
                </a:lnTo>
                <a:lnTo>
                  <a:pt x="139000" y="277966"/>
                </a:lnTo>
                <a:lnTo>
                  <a:pt x="182921" y="270877"/>
                </a:lnTo>
                <a:lnTo>
                  <a:pt x="221077" y="251140"/>
                </a:lnTo>
                <a:lnTo>
                  <a:pt x="251171" y="221050"/>
                </a:lnTo>
                <a:lnTo>
                  <a:pt x="270910" y="182905"/>
                </a:lnTo>
                <a:lnTo>
                  <a:pt x="278000" y="139000"/>
                </a:lnTo>
                <a:lnTo>
                  <a:pt x="270910" y="95078"/>
                </a:lnTo>
                <a:lnTo>
                  <a:pt x="251171" y="56923"/>
                </a:lnTo>
                <a:lnTo>
                  <a:pt x="221077" y="26828"/>
                </a:lnTo>
                <a:lnTo>
                  <a:pt x="182921" y="7089"/>
                </a:lnTo>
                <a:lnTo>
                  <a:pt x="139000" y="0"/>
                </a:lnTo>
                <a:close/>
              </a:path>
            </a:pathLst>
          </a:custGeom>
          <a:solidFill>
            <a:srgbClr val="F3F3F3"/>
          </a:solidFill>
        </p:spPr>
        <p:txBody>
          <a:bodyPr wrap="square" lIns="0" tIns="0" rIns="0" bIns="0" rtlCol="0"/>
          <a:lstStyle/>
          <a:p>
            <a:endParaRPr/>
          </a:p>
        </p:txBody>
      </p:sp>
      <p:sp>
        <p:nvSpPr>
          <p:cNvPr id="8" name="object 8"/>
          <p:cNvSpPr txBox="1">
            <a:spLocks noGrp="1"/>
          </p:cNvSpPr>
          <p:nvPr>
            <p:ph type="title"/>
          </p:nvPr>
        </p:nvSpPr>
        <p:spPr>
          <a:xfrm>
            <a:off x="1029691" y="571500"/>
            <a:ext cx="3300729" cy="695960"/>
          </a:xfrm>
          <a:prstGeom prst="rect">
            <a:avLst/>
          </a:prstGeom>
        </p:spPr>
        <p:txBody>
          <a:bodyPr vert="horz" wrap="square" lIns="0" tIns="12700" rIns="0" bIns="0" rtlCol="0">
            <a:spAutoFit/>
          </a:bodyPr>
          <a:lstStyle/>
          <a:p>
            <a:pPr marL="12700">
              <a:lnSpc>
                <a:spcPct val="100000"/>
              </a:lnSpc>
              <a:spcBef>
                <a:spcPts val="100"/>
              </a:spcBef>
            </a:pPr>
            <a:r>
              <a:rPr sz="4400" spc="-50" dirty="0"/>
              <a:t>Vaksin</a:t>
            </a:r>
            <a:r>
              <a:rPr sz="4400" spc="-85" dirty="0"/>
              <a:t> </a:t>
            </a:r>
            <a:r>
              <a:rPr sz="4400" dirty="0"/>
              <a:t>Dengue</a:t>
            </a:r>
            <a:endParaRPr sz="4400"/>
          </a:p>
        </p:txBody>
      </p:sp>
      <p:pic>
        <p:nvPicPr>
          <p:cNvPr id="9" name="object 9"/>
          <p:cNvPicPr/>
          <p:nvPr/>
        </p:nvPicPr>
        <p:blipFill>
          <a:blip r:embed="rId4" cstate="print"/>
          <a:stretch>
            <a:fillRect/>
          </a:stretch>
        </p:blipFill>
        <p:spPr>
          <a:xfrm>
            <a:off x="5478875" y="6981"/>
            <a:ext cx="6713124" cy="6851018"/>
          </a:xfrm>
          <a:prstGeom prst="rect">
            <a:avLst/>
          </a:prstGeom>
        </p:spPr>
      </p:pic>
      <p:grpSp>
        <p:nvGrpSpPr>
          <p:cNvPr id="10" name="object 10"/>
          <p:cNvGrpSpPr/>
          <p:nvPr/>
        </p:nvGrpSpPr>
        <p:grpSpPr>
          <a:xfrm>
            <a:off x="400050" y="1814974"/>
            <a:ext cx="4771390" cy="3432810"/>
            <a:chOff x="400050" y="1814974"/>
            <a:chExt cx="4771390" cy="3432810"/>
          </a:xfrm>
        </p:grpSpPr>
        <p:sp>
          <p:nvSpPr>
            <p:cNvPr id="11" name="object 11"/>
            <p:cNvSpPr/>
            <p:nvPr/>
          </p:nvSpPr>
          <p:spPr>
            <a:xfrm>
              <a:off x="400050" y="1814974"/>
              <a:ext cx="4771390" cy="3432810"/>
            </a:xfrm>
            <a:custGeom>
              <a:avLst/>
              <a:gdLst/>
              <a:ahLst/>
              <a:cxnLst/>
              <a:rect l="l" t="t" r="r" b="b"/>
              <a:pathLst>
                <a:path w="4771390" h="3432810">
                  <a:moveTo>
                    <a:pt x="6350" y="0"/>
                  </a:moveTo>
                  <a:lnTo>
                    <a:pt x="6350" y="3432810"/>
                  </a:lnTo>
                </a:path>
                <a:path w="4771390" h="3432810">
                  <a:moveTo>
                    <a:pt x="4764707" y="0"/>
                  </a:moveTo>
                  <a:lnTo>
                    <a:pt x="4764707" y="3432810"/>
                  </a:lnTo>
                </a:path>
                <a:path w="4771390" h="3432810">
                  <a:moveTo>
                    <a:pt x="0" y="6350"/>
                  </a:moveTo>
                  <a:lnTo>
                    <a:pt x="4771057" y="6350"/>
                  </a:lnTo>
                </a:path>
              </a:pathLst>
            </a:custGeom>
            <a:ln w="12700">
              <a:solidFill>
                <a:srgbClr val="4472C4"/>
              </a:solidFill>
            </a:ln>
          </p:spPr>
          <p:txBody>
            <a:bodyPr wrap="square" lIns="0" tIns="0" rIns="0" bIns="0" rtlCol="0"/>
            <a:lstStyle/>
            <a:p>
              <a:endParaRPr/>
            </a:p>
          </p:txBody>
        </p:sp>
        <p:sp>
          <p:nvSpPr>
            <p:cNvPr id="12" name="object 12"/>
            <p:cNvSpPr/>
            <p:nvPr/>
          </p:nvSpPr>
          <p:spPr>
            <a:xfrm>
              <a:off x="400050" y="5235085"/>
              <a:ext cx="4771390" cy="0"/>
            </a:xfrm>
            <a:custGeom>
              <a:avLst/>
              <a:gdLst/>
              <a:ahLst/>
              <a:cxnLst/>
              <a:rect l="l" t="t" r="r" b="b"/>
              <a:pathLst>
                <a:path w="4771390">
                  <a:moveTo>
                    <a:pt x="0" y="0"/>
                  </a:moveTo>
                  <a:lnTo>
                    <a:pt x="4771057" y="0"/>
                  </a:lnTo>
                </a:path>
              </a:pathLst>
            </a:custGeom>
            <a:ln w="25400">
              <a:solidFill>
                <a:srgbClr val="4472C4"/>
              </a:solidFill>
            </a:ln>
          </p:spPr>
          <p:txBody>
            <a:bodyPr wrap="square" lIns="0" tIns="0" rIns="0" bIns="0" rtlCol="0"/>
            <a:lstStyle/>
            <a:p>
              <a:endParaRPr/>
            </a:p>
          </p:txBody>
        </p:sp>
      </p:grpSp>
      <p:sp>
        <p:nvSpPr>
          <p:cNvPr id="13" name="object 13"/>
          <p:cNvSpPr txBox="1"/>
          <p:nvPr/>
        </p:nvSpPr>
        <p:spPr>
          <a:xfrm>
            <a:off x="412750" y="2212340"/>
            <a:ext cx="4745990" cy="1497965"/>
          </a:xfrm>
          <a:prstGeom prst="rect">
            <a:avLst/>
          </a:prstGeom>
        </p:spPr>
        <p:txBody>
          <a:bodyPr vert="horz" wrap="square" lIns="0" tIns="9525" rIns="0" bIns="0" rtlCol="0">
            <a:spAutoFit/>
          </a:bodyPr>
          <a:lstStyle/>
          <a:p>
            <a:pPr marL="114935" marR="108585" algn="just">
              <a:lnSpc>
                <a:spcPct val="100800"/>
              </a:lnSpc>
              <a:spcBef>
                <a:spcPts val="75"/>
              </a:spcBef>
            </a:pPr>
            <a:r>
              <a:rPr sz="2400" spc="-15" dirty="0">
                <a:latin typeface="Calibri"/>
                <a:cs typeface="Calibri"/>
              </a:rPr>
              <a:t>Pencegahan</a:t>
            </a:r>
            <a:r>
              <a:rPr sz="2400" spc="-10" dirty="0">
                <a:latin typeface="Calibri"/>
                <a:cs typeface="Calibri"/>
              </a:rPr>
              <a:t> </a:t>
            </a:r>
            <a:r>
              <a:rPr sz="2400" spc="-15" dirty="0">
                <a:latin typeface="Calibri"/>
                <a:cs typeface="Calibri"/>
              </a:rPr>
              <a:t>penyakit</a:t>
            </a:r>
            <a:r>
              <a:rPr sz="2400" spc="-10" dirty="0">
                <a:latin typeface="Calibri"/>
                <a:cs typeface="Calibri"/>
              </a:rPr>
              <a:t> </a:t>
            </a:r>
            <a:r>
              <a:rPr sz="2400" spc="-5" dirty="0">
                <a:latin typeface="Calibri"/>
                <a:cs typeface="Calibri"/>
              </a:rPr>
              <a:t>dengue</a:t>
            </a:r>
            <a:r>
              <a:rPr sz="2400" dirty="0">
                <a:latin typeface="Calibri"/>
                <a:cs typeface="Calibri"/>
              </a:rPr>
              <a:t> </a:t>
            </a:r>
            <a:r>
              <a:rPr sz="2400" spc="-10" dirty="0">
                <a:latin typeface="Calibri"/>
                <a:cs typeface="Calibri"/>
              </a:rPr>
              <a:t>yang </a:t>
            </a:r>
            <a:r>
              <a:rPr sz="2400" spc="-530" dirty="0">
                <a:latin typeface="Calibri"/>
                <a:cs typeface="Calibri"/>
              </a:rPr>
              <a:t> </a:t>
            </a:r>
            <a:r>
              <a:rPr sz="2400" spc="-10" dirty="0">
                <a:latin typeface="Calibri"/>
                <a:cs typeface="Calibri"/>
              </a:rPr>
              <a:t>disebabkan</a:t>
            </a:r>
            <a:r>
              <a:rPr sz="2400" spc="-5" dirty="0">
                <a:latin typeface="Calibri"/>
                <a:cs typeface="Calibri"/>
              </a:rPr>
              <a:t> oleh</a:t>
            </a:r>
            <a:r>
              <a:rPr sz="2400" dirty="0">
                <a:latin typeface="Calibri"/>
                <a:cs typeface="Calibri"/>
              </a:rPr>
              <a:t> </a:t>
            </a:r>
            <a:r>
              <a:rPr sz="2400" spc="-5" dirty="0">
                <a:latin typeface="Calibri"/>
                <a:cs typeface="Calibri"/>
              </a:rPr>
              <a:t>virus</a:t>
            </a:r>
            <a:r>
              <a:rPr sz="2400" dirty="0">
                <a:latin typeface="Calibri"/>
                <a:cs typeface="Calibri"/>
              </a:rPr>
              <a:t> </a:t>
            </a:r>
            <a:r>
              <a:rPr sz="2400" spc="-5" dirty="0">
                <a:latin typeface="Calibri"/>
                <a:cs typeface="Calibri"/>
              </a:rPr>
              <a:t>dengue </a:t>
            </a:r>
            <a:r>
              <a:rPr sz="2400" spc="-530" dirty="0">
                <a:latin typeface="Calibri"/>
                <a:cs typeface="Calibri"/>
              </a:rPr>
              <a:t> </a:t>
            </a:r>
            <a:r>
              <a:rPr sz="2400" spc="-10" dirty="0">
                <a:latin typeface="Calibri"/>
                <a:cs typeface="Calibri"/>
              </a:rPr>
              <a:t>serotipe</a:t>
            </a:r>
            <a:r>
              <a:rPr sz="2400" spc="-5" dirty="0">
                <a:latin typeface="Calibri"/>
                <a:cs typeface="Calibri"/>
              </a:rPr>
              <a:t> 1,</a:t>
            </a:r>
            <a:r>
              <a:rPr sz="2400" dirty="0">
                <a:latin typeface="Calibri"/>
                <a:cs typeface="Calibri"/>
              </a:rPr>
              <a:t> </a:t>
            </a:r>
            <a:r>
              <a:rPr sz="2400" spc="-5" dirty="0">
                <a:latin typeface="Calibri"/>
                <a:cs typeface="Calibri"/>
              </a:rPr>
              <a:t>2,</a:t>
            </a:r>
            <a:r>
              <a:rPr sz="2400" dirty="0">
                <a:latin typeface="Calibri"/>
                <a:cs typeface="Calibri"/>
              </a:rPr>
              <a:t> </a:t>
            </a:r>
            <a:r>
              <a:rPr sz="2400" spc="-5" dirty="0">
                <a:latin typeface="Calibri"/>
                <a:cs typeface="Calibri"/>
              </a:rPr>
              <a:t>3,</a:t>
            </a:r>
            <a:r>
              <a:rPr sz="2400" dirty="0">
                <a:latin typeface="Calibri"/>
                <a:cs typeface="Calibri"/>
              </a:rPr>
              <a:t> </a:t>
            </a:r>
            <a:r>
              <a:rPr sz="2400" spc="-5" dirty="0">
                <a:latin typeface="Calibri"/>
                <a:cs typeface="Calibri"/>
              </a:rPr>
              <a:t>dan</a:t>
            </a:r>
            <a:r>
              <a:rPr sz="2400" dirty="0">
                <a:latin typeface="Calibri"/>
                <a:cs typeface="Calibri"/>
              </a:rPr>
              <a:t> 4</a:t>
            </a:r>
            <a:r>
              <a:rPr sz="2400" spc="5" dirty="0">
                <a:latin typeface="Calibri"/>
                <a:cs typeface="Calibri"/>
              </a:rPr>
              <a:t> </a:t>
            </a:r>
            <a:r>
              <a:rPr sz="2400" spc="-5" dirty="0">
                <a:latin typeface="Calibri"/>
                <a:cs typeface="Calibri"/>
              </a:rPr>
              <a:t>telah</a:t>
            </a:r>
            <a:r>
              <a:rPr sz="2400" dirty="0">
                <a:latin typeface="Calibri"/>
                <a:cs typeface="Calibri"/>
              </a:rPr>
              <a:t> </a:t>
            </a:r>
            <a:r>
              <a:rPr sz="2400" spc="-5" dirty="0">
                <a:latin typeface="Calibri"/>
                <a:cs typeface="Calibri"/>
              </a:rPr>
              <a:t>izin </a:t>
            </a:r>
            <a:r>
              <a:rPr sz="2400" dirty="0">
                <a:latin typeface="Calibri"/>
                <a:cs typeface="Calibri"/>
              </a:rPr>
              <a:t> </a:t>
            </a:r>
            <a:r>
              <a:rPr sz="2400" spc="-5" dirty="0">
                <a:latin typeface="Calibri"/>
                <a:cs typeface="Calibri"/>
              </a:rPr>
              <a:t>BPOM:</a:t>
            </a:r>
            <a:r>
              <a:rPr sz="2400" spc="-15" dirty="0">
                <a:latin typeface="Calibri"/>
                <a:cs typeface="Calibri"/>
              </a:rPr>
              <a:t> </a:t>
            </a:r>
            <a:r>
              <a:rPr sz="2400" dirty="0">
                <a:latin typeface="Calibri"/>
                <a:cs typeface="Calibri"/>
              </a:rPr>
              <a:t>2</a:t>
            </a:r>
            <a:r>
              <a:rPr sz="2400" spc="-15" dirty="0">
                <a:latin typeface="Calibri"/>
                <a:cs typeface="Calibri"/>
              </a:rPr>
              <a:t> </a:t>
            </a:r>
            <a:r>
              <a:rPr sz="2400" spc="-10" dirty="0">
                <a:latin typeface="Calibri"/>
                <a:cs typeface="Calibri"/>
              </a:rPr>
              <a:t>produk farmasi</a:t>
            </a:r>
            <a:endParaRPr sz="2400">
              <a:latin typeface="Calibri"/>
              <a:cs typeface="Calibri"/>
            </a:endParaRPr>
          </a:p>
        </p:txBody>
      </p:sp>
      <p:sp>
        <p:nvSpPr>
          <p:cNvPr id="14" name="object 14"/>
          <p:cNvSpPr txBox="1"/>
          <p:nvPr/>
        </p:nvSpPr>
        <p:spPr>
          <a:xfrm>
            <a:off x="485140" y="6589776"/>
            <a:ext cx="10229215" cy="193040"/>
          </a:xfrm>
          <a:prstGeom prst="rect">
            <a:avLst/>
          </a:prstGeom>
        </p:spPr>
        <p:txBody>
          <a:bodyPr vert="horz" wrap="square" lIns="0" tIns="12700" rIns="0" bIns="0" rtlCol="0">
            <a:spAutoFit/>
          </a:bodyPr>
          <a:lstStyle/>
          <a:p>
            <a:pPr marL="12700">
              <a:lnSpc>
                <a:spcPct val="100000"/>
              </a:lnSpc>
              <a:spcBef>
                <a:spcPts val="100"/>
              </a:spcBef>
            </a:pPr>
            <a:r>
              <a:rPr sz="1100" spc="-20" dirty="0">
                <a:latin typeface="Calibri"/>
                <a:cs typeface="Calibri"/>
              </a:rPr>
              <a:t>Keputusan</a:t>
            </a:r>
            <a:r>
              <a:rPr sz="1100" spc="-25" dirty="0">
                <a:latin typeface="Calibri"/>
                <a:cs typeface="Calibri"/>
              </a:rPr>
              <a:t> </a:t>
            </a:r>
            <a:r>
              <a:rPr sz="1100" spc="-20" dirty="0">
                <a:latin typeface="Calibri"/>
                <a:cs typeface="Calibri"/>
              </a:rPr>
              <a:t>Menteri</a:t>
            </a:r>
            <a:r>
              <a:rPr sz="1100" spc="-10" dirty="0">
                <a:latin typeface="Calibri"/>
                <a:cs typeface="Calibri"/>
              </a:rPr>
              <a:t> </a:t>
            </a:r>
            <a:r>
              <a:rPr sz="1100" spc="-20" dirty="0">
                <a:latin typeface="Calibri"/>
                <a:cs typeface="Calibri"/>
              </a:rPr>
              <a:t>Kesehatan</a:t>
            </a:r>
            <a:r>
              <a:rPr sz="1100" spc="-25" dirty="0">
                <a:latin typeface="Calibri"/>
                <a:cs typeface="Calibri"/>
              </a:rPr>
              <a:t> </a:t>
            </a:r>
            <a:r>
              <a:rPr sz="1100" spc="-15" dirty="0">
                <a:latin typeface="Calibri"/>
                <a:cs typeface="Calibri"/>
              </a:rPr>
              <a:t>Republik</a:t>
            </a:r>
            <a:r>
              <a:rPr sz="1100" spc="-20" dirty="0">
                <a:latin typeface="Calibri"/>
                <a:cs typeface="Calibri"/>
              </a:rPr>
              <a:t> </a:t>
            </a:r>
            <a:r>
              <a:rPr sz="1100" spc="-15" dirty="0">
                <a:latin typeface="Calibri"/>
                <a:cs typeface="Calibri"/>
              </a:rPr>
              <a:t>Indonesia</a:t>
            </a:r>
            <a:r>
              <a:rPr sz="1100" spc="-25" dirty="0">
                <a:latin typeface="Calibri"/>
                <a:cs typeface="Calibri"/>
              </a:rPr>
              <a:t> </a:t>
            </a:r>
            <a:r>
              <a:rPr sz="1100" spc="-20" dirty="0">
                <a:latin typeface="Calibri"/>
                <a:cs typeface="Calibri"/>
              </a:rPr>
              <a:t>Nomor</a:t>
            </a:r>
            <a:r>
              <a:rPr sz="1100" spc="-10" dirty="0">
                <a:latin typeface="Calibri"/>
                <a:cs typeface="Calibri"/>
              </a:rPr>
              <a:t> </a:t>
            </a:r>
            <a:r>
              <a:rPr sz="1100" spc="-20" dirty="0">
                <a:latin typeface="Calibri"/>
                <a:cs typeface="Calibri"/>
              </a:rPr>
              <a:t>HK.01.07/Menkes/4636/2021</a:t>
            </a:r>
            <a:r>
              <a:rPr sz="1100" spc="-30" dirty="0">
                <a:latin typeface="Calibri"/>
                <a:cs typeface="Calibri"/>
              </a:rPr>
              <a:t> </a:t>
            </a:r>
            <a:r>
              <a:rPr sz="1100" spc="-15" dirty="0">
                <a:latin typeface="Calibri"/>
                <a:cs typeface="Calibri"/>
              </a:rPr>
              <a:t>Tentang</a:t>
            </a:r>
            <a:r>
              <a:rPr sz="1100" spc="-25" dirty="0">
                <a:latin typeface="Calibri"/>
                <a:cs typeface="Calibri"/>
              </a:rPr>
              <a:t> </a:t>
            </a:r>
            <a:r>
              <a:rPr sz="1100" spc="-20" dirty="0">
                <a:latin typeface="Calibri"/>
                <a:cs typeface="Calibri"/>
              </a:rPr>
              <a:t>Pedoman</a:t>
            </a:r>
            <a:r>
              <a:rPr sz="1100" spc="-25" dirty="0">
                <a:latin typeface="Calibri"/>
                <a:cs typeface="Calibri"/>
              </a:rPr>
              <a:t> </a:t>
            </a:r>
            <a:r>
              <a:rPr sz="1100" spc="-15" dirty="0">
                <a:latin typeface="Calibri"/>
                <a:cs typeface="Calibri"/>
              </a:rPr>
              <a:t>Nasional</a:t>
            </a:r>
            <a:r>
              <a:rPr sz="1100" spc="-10" dirty="0">
                <a:latin typeface="Calibri"/>
                <a:cs typeface="Calibri"/>
              </a:rPr>
              <a:t> </a:t>
            </a:r>
            <a:r>
              <a:rPr sz="1100" spc="-15" dirty="0">
                <a:latin typeface="Calibri"/>
                <a:cs typeface="Calibri"/>
              </a:rPr>
              <a:t>Pelayanan</a:t>
            </a:r>
            <a:r>
              <a:rPr sz="1100" spc="-25" dirty="0">
                <a:latin typeface="Calibri"/>
                <a:cs typeface="Calibri"/>
              </a:rPr>
              <a:t> </a:t>
            </a:r>
            <a:r>
              <a:rPr sz="1100" spc="-20" dirty="0">
                <a:latin typeface="Calibri"/>
                <a:cs typeface="Calibri"/>
              </a:rPr>
              <a:t>Kedokteran</a:t>
            </a:r>
            <a:r>
              <a:rPr sz="1100" spc="-10" dirty="0">
                <a:latin typeface="Calibri"/>
                <a:cs typeface="Calibri"/>
              </a:rPr>
              <a:t> Tata</a:t>
            </a:r>
            <a:r>
              <a:rPr sz="1100" spc="-25" dirty="0">
                <a:latin typeface="Calibri"/>
                <a:cs typeface="Calibri"/>
              </a:rPr>
              <a:t> </a:t>
            </a:r>
            <a:r>
              <a:rPr sz="1100" spc="-15" dirty="0">
                <a:latin typeface="Calibri"/>
                <a:cs typeface="Calibri"/>
              </a:rPr>
              <a:t>Laksana</a:t>
            </a:r>
            <a:r>
              <a:rPr sz="1100" spc="-25" dirty="0">
                <a:latin typeface="Calibri"/>
                <a:cs typeface="Calibri"/>
              </a:rPr>
              <a:t> </a:t>
            </a:r>
            <a:r>
              <a:rPr sz="1100" spc="-15" dirty="0">
                <a:latin typeface="Calibri"/>
                <a:cs typeface="Calibri"/>
              </a:rPr>
              <a:t>Infeksi</a:t>
            </a:r>
            <a:r>
              <a:rPr sz="1100" spc="-10" dirty="0">
                <a:latin typeface="Calibri"/>
                <a:cs typeface="Calibri"/>
              </a:rPr>
              <a:t> </a:t>
            </a:r>
            <a:r>
              <a:rPr sz="1100" spc="-20" dirty="0">
                <a:latin typeface="Calibri"/>
                <a:cs typeface="Calibri"/>
              </a:rPr>
              <a:t>Dengue</a:t>
            </a:r>
            <a:r>
              <a:rPr sz="1100" spc="-30" dirty="0">
                <a:latin typeface="Calibri"/>
                <a:cs typeface="Calibri"/>
              </a:rPr>
              <a:t> </a:t>
            </a:r>
            <a:r>
              <a:rPr sz="1100" spc="-15" dirty="0">
                <a:latin typeface="Calibri"/>
                <a:cs typeface="Calibri"/>
              </a:rPr>
              <a:t>Anak</a:t>
            </a:r>
            <a:r>
              <a:rPr sz="1100" spc="-20" dirty="0">
                <a:latin typeface="Calibri"/>
                <a:cs typeface="Calibri"/>
              </a:rPr>
              <a:t> </a:t>
            </a:r>
            <a:r>
              <a:rPr sz="1100" spc="-15" dirty="0">
                <a:latin typeface="Calibri"/>
                <a:cs typeface="Calibri"/>
              </a:rPr>
              <a:t>dan</a:t>
            </a:r>
            <a:r>
              <a:rPr sz="1100" spc="-20" dirty="0">
                <a:latin typeface="Calibri"/>
                <a:cs typeface="Calibri"/>
              </a:rPr>
              <a:t> Remaja</a:t>
            </a:r>
            <a:endParaRPr sz="11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364CFD90-D0E1-4BC3-9D8B-7503E2632C39}"/>
              </a:ext>
              <a:ext uri="{C183D7F6-B498-43B3-948B-1728B52AA6E4}">
                <adec:decorative xmlns:adec="http://schemas.microsoft.com/office/drawing/2017/decorative" val="1"/>
              </a:ext>
            </a:extLst>
          </p:cNvPr>
          <p:cNvSpPr/>
          <p:nvPr/>
        </p:nvSpPr>
        <p:spPr>
          <a:xfrm>
            <a:off x="4112143" y="2188020"/>
            <a:ext cx="3967716" cy="39677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 name="Title 3" hidden="1">
            <a:extLst>
              <a:ext uri="{FF2B5EF4-FFF2-40B4-BE49-F238E27FC236}">
                <a16:creationId xmlns:a16="http://schemas.microsoft.com/office/drawing/2014/main" id="{B5981CF1-BC08-49F8-B0F9-AAF98EC67450}"/>
              </a:ext>
            </a:extLst>
          </p:cNvPr>
          <p:cNvSpPr>
            <a:spLocks noGrp="1"/>
          </p:cNvSpPr>
          <p:nvPr>
            <p:ph type="title" idx="4294967295"/>
          </p:nvPr>
        </p:nvSpPr>
        <p:spPr>
          <a:xfrm>
            <a:off x="1587" y="365923"/>
            <a:ext cx="10512862" cy="1325218"/>
          </a:xfrm>
          <a:prstGeom prst="rect">
            <a:avLst/>
          </a:prstGeom>
        </p:spPr>
        <p:txBody>
          <a:bodyPr/>
          <a:lstStyle/>
          <a:p>
            <a:r>
              <a:rPr lang="en-US" dirty="0"/>
              <a:t>Project analysis slide 2</a:t>
            </a:r>
          </a:p>
        </p:txBody>
      </p:sp>
      <p:sp>
        <p:nvSpPr>
          <p:cNvPr id="11" name="Title 1">
            <a:extLst>
              <a:ext uri="{FF2B5EF4-FFF2-40B4-BE49-F238E27FC236}">
                <a16:creationId xmlns:a16="http://schemas.microsoft.com/office/drawing/2014/main" id="{4E3F5479-058B-4FA8-92E9-18CAB8CDC5C5}"/>
              </a:ext>
            </a:extLst>
          </p:cNvPr>
          <p:cNvSpPr txBox="1">
            <a:spLocks/>
          </p:cNvSpPr>
          <p:nvPr/>
        </p:nvSpPr>
        <p:spPr>
          <a:xfrm>
            <a:off x="517213" y="157653"/>
            <a:ext cx="11731744" cy="90794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dirty="0">
                <a:latin typeface="+mn-lt"/>
                <a:cs typeface="Arial" panose="020B0604020202020204" pitchFamily="34" charset="0"/>
              </a:rPr>
              <a:t>Strategi Nasional </a:t>
            </a:r>
            <a:r>
              <a:rPr lang="en-US" sz="3200" b="1" dirty="0" err="1">
                <a:latin typeface="+mn-lt"/>
                <a:cs typeface="Arial" panose="020B0604020202020204" pitchFamily="34" charset="0"/>
              </a:rPr>
              <a:t>Penanggulangan</a:t>
            </a:r>
            <a:r>
              <a:rPr lang="en-US" sz="3200" b="1" dirty="0">
                <a:latin typeface="+mn-lt"/>
                <a:cs typeface="Arial" panose="020B0604020202020204" pitchFamily="34" charset="0"/>
              </a:rPr>
              <a:t> Dengue</a:t>
            </a:r>
          </a:p>
          <a:p>
            <a:pPr algn="ctr">
              <a:spcAft>
                <a:spcPts val="600"/>
              </a:spcAft>
            </a:pPr>
            <a:r>
              <a:rPr lang="en-US" sz="2800" b="1" dirty="0">
                <a:latin typeface="+mn-lt"/>
                <a:cs typeface="Arial" panose="020B0604020202020204" pitchFamily="34" charset="0"/>
              </a:rPr>
              <a:t>di Indonesia </a:t>
            </a:r>
            <a:r>
              <a:rPr lang="en-US" sz="2800" b="1" dirty="0" err="1">
                <a:latin typeface="+mn-lt"/>
                <a:cs typeface="Arial" panose="020B0604020202020204" pitchFamily="34" charset="0"/>
              </a:rPr>
              <a:t>menuju</a:t>
            </a:r>
            <a:r>
              <a:rPr lang="en-US" sz="2800" b="1" dirty="0">
                <a:latin typeface="+mn-lt"/>
                <a:cs typeface="Arial" panose="020B0604020202020204" pitchFamily="34" charset="0"/>
              </a:rPr>
              <a:t> zero death Dengue 2030</a:t>
            </a:r>
            <a:endParaRPr lang="en-US" sz="2799" dirty="0">
              <a:latin typeface="+mn-lt"/>
            </a:endParaRPr>
          </a:p>
        </p:txBody>
      </p:sp>
      <p:sp>
        <p:nvSpPr>
          <p:cNvPr id="16" name="Rectangle: Rounded Corners 15">
            <a:extLst>
              <a:ext uri="{FF2B5EF4-FFF2-40B4-BE49-F238E27FC236}">
                <a16:creationId xmlns:a16="http://schemas.microsoft.com/office/drawing/2014/main" id="{D6178536-4D8A-4FF2-BBDC-4B3E7E0FCF26}"/>
              </a:ext>
              <a:ext uri="{C183D7F6-B498-43B3-948B-1728B52AA6E4}">
                <adec:decorative xmlns:adec="http://schemas.microsoft.com/office/drawing/2017/decorative" val="1"/>
              </a:ext>
            </a:extLst>
          </p:cNvPr>
          <p:cNvSpPr/>
          <p:nvPr/>
        </p:nvSpPr>
        <p:spPr>
          <a:xfrm>
            <a:off x="7591554" y="1500474"/>
            <a:ext cx="3659822" cy="818977"/>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rPr>
              <a:t>4. </a:t>
            </a:r>
            <a:r>
              <a:rPr lang="en-US" b="1" dirty="0" err="1">
                <a:solidFill>
                  <a:schemeClr val="tx1"/>
                </a:solidFill>
                <a:latin typeface="Calibri" panose="020F0502020204030204" pitchFamily="34" charset="0"/>
                <a:ea typeface="Calibri" panose="020F0502020204030204" pitchFamily="34" charset="0"/>
              </a:rPr>
              <a:t>Peningkatan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partisipasi</a:t>
            </a:r>
            <a:r>
              <a:rPr lang="en-US" b="1" dirty="0">
                <a:solidFill>
                  <a:schemeClr val="tx1"/>
                </a:solidFill>
                <a:latin typeface="Calibri" panose="020F0502020204030204" pitchFamily="34" charset="0"/>
                <a:ea typeface="Calibri" panose="020F0502020204030204" pitchFamily="34" charset="0"/>
              </a:rPr>
              <a:t> masyarakat dan </a:t>
            </a:r>
            <a:r>
              <a:rPr lang="en-US" b="1" dirty="0" err="1">
                <a:solidFill>
                  <a:schemeClr val="tx1"/>
                </a:solidFill>
                <a:latin typeface="Calibri" panose="020F0502020204030204" pitchFamily="34" charset="0"/>
                <a:ea typeface="Calibri" panose="020F0502020204030204" pitchFamily="34" charset="0"/>
              </a:rPr>
              <a:t>institusi</a:t>
            </a:r>
            <a:r>
              <a:rPr lang="en-US" b="1" dirty="0">
                <a:solidFill>
                  <a:schemeClr val="tx1"/>
                </a:solidFill>
                <a:latin typeface="Calibri" panose="020F0502020204030204" pitchFamily="34" charset="0"/>
                <a:ea typeface="Calibri" panose="020F0502020204030204" pitchFamily="34" charset="0"/>
              </a:rPr>
              <a:t> yang </a:t>
            </a:r>
            <a:r>
              <a:rPr lang="en-US" b="1" dirty="0" err="1">
                <a:solidFill>
                  <a:schemeClr val="tx1"/>
                </a:solidFill>
                <a:latin typeface="Calibri" panose="020F0502020204030204" pitchFamily="34" charset="0"/>
                <a:ea typeface="Calibri" panose="020F0502020204030204" pitchFamily="34" charset="0"/>
              </a:rPr>
              <a:t>berkesinambungan</a:t>
            </a:r>
            <a:endParaRPr lang="en-US" sz="1600" b="1" dirty="0">
              <a:solidFill>
                <a:schemeClr val="tx1"/>
              </a:solidFill>
            </a:endParaRPr>
          </a:p>
        </p:txBody>
      </p:sp>
      <p:sp>
        <p:nvSpPr>
          <p:cNvPr id="15" name="Oval 14">
            <a:extLst>
              <a:ext uri="{FF2B5EF4-FFF2-40B4-BE49-F238E27FC236}">
                <a16:creationId xmlns:a16="http://schemas.microsoft.com/office/drawing/2014/main" id="{416F1356-9015-4B5C-9C64-3C1D963E5F59}"/>
              </a:ext>
              <a:ext uri="{C183D7F6-B498-43B3-948B-1728B52AA6E4}">
                <adec:decorative xmlns:adec="http://schemas.microsoft.com/office/drawing/2017/decorative" val="1"/>
              </a:ext>
            </a:extLst>
          </p:cNvPr>
          <p:cNvSpPr/>
          <p:nvPr/>
        </p:nvSpPr>
        <p:spPr>
          <a:xfrm>
            <a:off x="6775259" y="1676900"/>
            <a:ext cx="939555" cy="939555"/>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19" name="Rectangle: Rounded Corners 18">
            <a:extLst>
              <a:ext uri="{FF2B5EF4-FFF2-40B4-BE49-F238E27FC236}">
                <a16:creationId xmlns:a16="http://schemas.microsoft.com/office/drawing/2014/main" id="{EB7F2E37-0ACF-4E8A-9C1D-EC5B65BA2906}"/>
              </a:ext>
              <a:ext uri="{C183D7F6-B498-43B3-948B-1728B52AA6E4}">
                <adec:decorative xmlns:adec="http://schemas.microsoft.com/office/drawing/2017/decorative" val="1"/>
              </a:ext>
            </a:extLst>
          </p:cNvPr>
          <p:cNvSpPr/>
          <p:nvPr/>
        </p:nvSpPr>
        <p:spPr>
          <a:xfrm>
            <a:off x="8223650" y="3201013"/>
            <a:ext cx="3659822" cy="818978"/>
          </a:xfrm>
          <a:prstGeom prst="roundRect">
            <a:avLst>
              <a:gd name="adj" fmla="val 5000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rPr>
              <a:t>5.Penguatan </a:t>
            </a:r>
            <a:r>
              <a:rPr lang="en-US" b="1" dirty="0" err="1">
                <a:solidFill>
                  <a:schemeClr val="tx1"/>
                </a:solidFill>
                <a:latin typeface="Calibri" panose="020F0502020204030204" pitchFamily="34" charset="0"/>
                <a:ea typeface="Calibri" panose="020F0502020204030204" pitchFamily="34" charset="0"/>
              </a:rPr>
              <a:t>kebijakan-manajemen</a:t>
            </a:r>
            <a:r>
              <a:rPr lang="en-US" b="1" dirty="0">
                <a:solidFill>
                  <a:schemeClr val="tx1"/>
                </a:solidFill>
                <a:latin typeface="Calibri" panose="020F0502020204030204" pitchFamily="34" charset="0"/>
                <a:ea typeface="Calibri" panose="020F0502020204030204" pitchFamily="34" charset="0"/>
              </a:rPr>
              <a:t> program, </a:t>
            </a:r>
            <a:r>
              <a:rPr lang="en-US" b="1" dirty="0" err="1">
                <a:solidFill>
                  <a:schemeClr val="tx1"/>
                </a:solidFill>
                <a:latin typeface="Calibri" panose="020F0502020204030204" pitchFamily="34" charset="0"/>
                <a:ea typeface="Calibri" panose="020F0502020204030204" pitchFamily="34" charset="0"/>
              </a:rPr>
              <a:t>kemitraan</a:t>
            </a:r>
            <a:r>
              <a:rPr lang="en-US" b="1" dirty="0">
                <a:solidFill>
                  <a:schemeClr val="tx1"/>
                </a:solidFill>
                <a:latin typeface="Calibri" panose="020F0502020204030204" pitchFamily="34" charset="0"/>
                <a:ea typeface="Calibri" panose="020F0502020204030204" pitchFamily="34" charset="0"/>
              </a:rPr>
              <a:t>, dan </a:t>
            </a:r>
            <a:r>
              <a:rPr lang="en-US" b="1" dirty="0" err="1">
                <a:solidFill>
                  <a:schemeClr val="tx1"/>
                </a:solidFill>
                <a:latin typeface="Calibri" panose="020F0502020204030204" pitchFamily="34" charset="0"/>
                <a:ea typeface="Calibri" panose="020F0502020204030204" pitchFamily="34" charset="0"/>
              </a:rPr>
              <a:t>komitmen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pemerintah</a:t>
            </a:r>
            <a:endParaRPr lang="en-US" sz="1600" b="1" dirty="0">
              <a:solidFill>
                <a:schemeClr val="tx1"/>
              </a:solidFill>
            </a:endParaRPr>
          </a:p>
        </p:txBody>
      </p:sp>
      <p:sp>
        <p:nvSpPr>
          <p:cNvPr id="20" name="Oval 19">
            <a:extLst>
              <a:ext uri="{FF2B5EF4-FFF2-40B4-BE49-F238E27FC236}">
                <a16:creationId xmlns:a16="http://schemas.microsoft.com/office/drawing/2014/main" id="{88F812F5-70AF-4FBD-80D9-D59B3C456D5E}"/>
              </a:ext>
              <a:ext uri="{C183D7F6-B498-43B3-948B-1728B52AA6E4}">
                <adec:decorative xmlns:adec="http://schemas.microsoft.com/office/drawing/2017/decorative" val="1"/>
              </a:ext>
            </a:extLst>
          </p:cNvPr>
          <p:cNvSpPr/>
          <p:nvPr/>
        </p:nvSpPr>
        <p:spPr>
          <a:xfrm>
            <a:off x="7414030" y="3600174"/>
            <a:ext cx="939555" cy="93955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1" name="Rectangle: Rounded Corners 20">
            <a:extLst>
              <a:ext uri="{FF2B5EF4-FFF2-40B4-BE49-F238E27FC236}">
                <a16:creationId xmlns:a16="http://schemas.microsoft.com/office/drawing/2014/main" id="{952C5002-7E64-4069-ACA0-6876E54A9B46}"/>
              </a:ext>
              <a:ext uri="{C183D7F6-B498-43B3-948B-1728B52AA6E4}">
                <adec:decorative xmlns:adec="http://schemas.microsoft.com/office/drawing/2017/decorative" val="1"/>
              </a:ext>
            </a:extLst>
          </p:cNvPr>
          <p:cNvSpPr/>
          <p:nvPr/>
        </p:nvSpPr>
        <p:spPr>
          <a:xfrm>
            <a:off x="7424207" y="4978069"/>
            <a:ext cx="4317896" cy="939555"/>
          </a:xfrm>
          <a:prstGeom prst="roundRect">
            <a:avLst>
              <a:gd name="adj" fmla="val 5000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rPr>
              <a:t>6. </a:t>
            </a:r>
            <a:r>
              <a:rPr lang="en-US" b="1" dirty="0" err="1">
                <a:solidFill>
                  <a:schemeClr val="tx1"/>
                </a:solidFill>
                <a:latin typeface="Calibri" panose="020F0502020204030204" pitchFamily="34" charset="0"/>
                <a:ea typeface="Calibri" panose="020F0502020204030204" pitchFamily="34" charset="0"/>
              </a:rPr>
              <a:t>Pengembangan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kajian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penelitian</a:t>
            </a:r>
            <a:r>
              <a:rPr lang="en-US" b="1" dirty="0">
                <a:solidFill>
                  <a:schemeClr val="tx1"/>
                </a:solidFill>
                <a:latin typeface="Calibri" panose="020F0502020204030204" pitchFamily="34" charset="0"/>
                <a:ea typeface="Calibri" panose="020F0502020204030204" pitchFamily="34" charset="0"/>
              </a:rPr>
              <a:t> dan </a:t>
            </a:r>
            <a:r>
              <a:rPr lang="en-US" b="1" dirty="0" err="1">
                <a:solidFill>
                  <a:schemeClr val="tx1"/>
                </a:solidFill>
                <a:latin typeface="Calibri" panose="020F0502020204030204" pitchFamily="34" charset="0"/>
                <a:ea typeface="Calibri" panose="020F0502020204030204" pitchFamily="34" charset="0"/>
              </a:rPr>
              <a:t>inovasi</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sebagai</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dasar</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kebijakan</a:t>
            </a:r>
            <a:r>
              <a:rPr lang="en-US" b="1" dirty="0">
                <a:solidFill>
                  <a:schemeClr val="tx1"/>
                </a:solidFill>
                <a:latin typeface="Calibri" panose="020F0502020204030204" pitchFamily="34" charset="0"/>
                <a:ea typeface="Calibri" panose="020F0502020204030204" pitchFamily="34" charset="0"/>
              </a:rPr>
              <a:t> dan </a:t>
            </a:r>
            <a:r>
              <a:rPr lang="en-US" b="1" dirty="0" err="1">
                <a:solidFill>
                  <a:schemeClr val="tx1"/>
                </a:solidFill>
                <a:latin typeface="Calibri" panose="020F0502020204030204" pitchFamily="34" charset="0"/>
                <a:ea typeface="Calibri" panose="020F0502020204030204" pitchFamily="34" charset="0"/>
              </a:rPr>
              <a:t>manajemen</a:t>
            </a:r>
            <a:r>
              <a:rPr lang="en-US" b="1" dirty="0">
                <a:solidFill>
                  <a:schemeClr val="tx1"/>
                </a:solidFill>
                <a:latin typeface="Calibri" panose="020F0502020204030204" pitchFamily="34" charset="0"/>
                <a:ea typeface="Calibri" panose="020F0502020204030204" pitchFamily="34" charset="0"/>
              </a:rPr>
              <a:t> program </a:t>
            </a:r>
            <a:r>
              <a:rPr lang="en-US" b="1" dirty="0" err="1">
                <a:solidFill>
                  <a:schemeClr val="tx1"/>
                </a:solidFill>
                <a:latin typeface="Calibri" panose="020F0502020204030204" pitchFamily="34" charset="0"/>
                <a:ea typeface="Calibri" panose="020F0502020204030204" pitchFamily="34" charset="0"/>
              </a:rPr>
              <a:t>berbasis</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bukti</a:t>
            </a:r>
            <a:endParaRPr lang="en-US" sz="1600" b="1" dirty="0">
              <a:solidFill>
                <a:schemeClr val="tx1"/>
              </a:solidFill>
            </a:endParaRPr>
          </a:p>
        </p:txBody>
      </p:sp>
      <p:sp>
        <p:nvSpPr>
          <p:cNvPr id="22" name="Oval 21">
            <a:extLst>
              <a:ext uri="{FF2B5EF4-FFF2-40B4-BE49-F238E27FC236}">
                <a16:creationId xmlns:a16="http://schemas.microsoft.com/office/drawing/2014/main" id="{A49C5F3A-6F0D-4A0F-AE6E-92F342C22ACD}"/>
              </a:ext>
              <a:ext uri="{C183D7F6-B498-43B3-948B-1728B52AA6E4}">
                <adec:decorative xmlns:adec="http://schemas.microsoft.com/office/drawing/2017/decorative" val="1"/>
              </a:ext>
            </a:extLst>
          </p:cNvPr>
          <p:cNvSpPr/>
          <p:nvPr/>
        </p:nvSpPr>
        <p:spPr>
          <a:xfrm>
            <a:off x="6616880" y="5369030"/>
            <a:ext cx="939555" cy="939555"/>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5" name="Rectangle: Rounded Corners 24">
            <a:extLst>
              <a:ext uri="{FF2B5EF4-FFF2-40B4-BE49-F238E27FC236}">
                <a16:creationId xmlns:a16="http://schemas.microsoft.com/office/drawing/2014/main" id="{94A75A79-A67A-4A23-8588-7FC5EB9A5183}"/>
              </a:ext>
              <a:ext uri="{C183D7F6-B498-43B3-948B-1728B52AA6E4}">
                <adec:decorative xmlns:adec="http://schemas.microsoft.com/office/drawing/2017/decorative" val="1"/>
              </a:ext>
            </a:extLst>
          </p:cNvPr>
          <p:cNvSpPr/>
          <p:nvPr/>
        </p:nvSpPr>
        <p:spPr>
          <a:xfrm>
            <a:off x="1006753" y="1421481"/>
            <a:ext cx="3659822" cy="939554"/>
          </a:xfrm>
          <a:prstGeom prst="roundRect">
            <a:avLst>
              <a:gd name="adj" fmla="val 5000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rPr>
              <a:t>1.Penguatan </a:t>
            </a:r>
            <a:r>
              <a:rPr lang="en-US" b="1" dirty="0" err="1">
                <a:solidFill>
                  <a:schemeClr val="tx1"/>
                </a:solidFill>
                <a:latin typeface="Calibri" panose="020F0502020204030204" pitchFamily="34" charset="0"/>
                <a:ea typeface="Calibri" panose="020F0502020204030204" pitchFamily="34" charset="0"/>
              </a:rPr>
              <a:t>manajemen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vektor</a:t>
            </a:r>
            <a:r>
              <a:rPr lang="en-US" b="1" dirty="0">
                <a:solidFill>
                  <a:schemeClr val="tx1"/>
                </a:solidFill>
                <a:latin typeface="Calibri" panose="020F0502020204030204" pitchFamily="34" charset="0"/>
                <a:ea typeface="Calibri" panose="020F0502020204030204" pitchFamily="34" charset="0"/>
              </a:rPr>
              <a:t> yang </a:t>
            </a:r>
            <a:r>
              <a:rPr lang="en-US" b="1" dirty="0" err="1">
                <a:solidFill>
                  <a:schemeClr val="tx1"/>
                </a:solidFill>
                <a:latin typeface="Calibri" panose="020F0502020204030204" pitchFamily="34" charset="0"/>
                <a:ea typeface="Calibri" panose="020F0502020204030204" pitchFamily="34" charset="0"/>
              </a:rPr>
              <a:t>efektif</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aman</a:t>
            </a:r>
            <a:r>
              <a:rPr lang="en-US" b="1" dirty="0">
                <a:solidFill>
                  <a:schemeClr val="tx1"/>
                </a:solidFill>
                <a:latin typeface="Calibri" panose="020F0502020204030204" pitchFamily="34" charset="0"/>
                <a:ea typeface="Calibri" panose="020F0502020204030204" pitchFamily="34" charset="0"/>
              </a:rPr>
              <a:t>, dan </a:t>
            </a:r>
            <a:r>
              <a:rPr lang="en-US" b="1" dirty="0" err="1">
                <a:solidFill>
                  <a:schemeClr val="tx1"/>
                </a:solidFill>
                <a:latin typeface="Calibri" panose="020F0502020204030204" pitchFamily="34" charset="0"/>
                <a:ea typeface="Calibri" panose="020F0502020204030204" pitchFamily="34" charset="0"/>
              </a:rPr>
              <a:t>berkesinambungan</a:t>
            </a:r>
            <a:endParaRPr lang="en-US" sz="1600" b="1" dirty="0">
              <a:solidFill>
                <a:schemeClr val="tx1"/>
              </a:solidFill>
            </a:endParaRPr>
          </a:p>
        </p:txBody>
      </p:sp>
      <p:sp>
        <p:nvSpPr>
          <p:cNvPr id="26" name="Oval 25">
            <a:extLst>
              <a:ext uri="{FF2B5EF4-FFF2-40B4-BE49-F238E27FC236}">
                <a16:creationId xmlns:a16="http://schemas.microsoft.com/office/drawing/2014/main" id="{BBC62739-FA35-49F8-8929-743B31F55A69}"/>
              </a:ext>
              <a:ext uri="{C183D7F6-B498-43B3-948B-1728B52AA6E4}">
                <adec:decorative xmlns:adec="http://schemas.microsoft.com/office/drawing/2017/decorative" val="1"/>
              </a:ext>
            </a:extLst>
          </p:cNvPr>
          <p:cNvSpPr/>
          <p:nvPr/>
        </p:nvSpPr>
        <p:spPr>
          <a:xfrm>
            <a:off x="4420038" y="1981700"/>
            <a:ext cx="939555" cy="93955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7" name="Rectangle: Rounded Corners 26">
            <a:extLst>
              <a:ext uri="{FF2B5EF4-FFF2-40B4-BE49-F238E27FC236}">
                <a16:creationId xmlns:a16="http://schemas.microsoft.com/office/drawing/2014/main" id="{71BB375D-5EE6-4428-9817-2C7DB6B94332}"/>
              </a:ext>
              <a:ext uri="{C183D7F6-B498-43B3-948B-1728B52AA6E4}">
                <adec:decorative xmlns:adec="http://schemas.microsoft.com/office/drawing/2017/decorative" val="1"/>
              </a:ext>
            </a:extLst>
          </p:cNvPr>
          <p:cNvSpPr/>
          <p:nvPr/>
        </p:nvSpPr>
        <p:spPr>
          <a:xfrm>
            <a:off x="619655" y="3257281"/>
            <a:ext cx="3659822" cy="740804"/>
          </a:xfrm>
          <a:prstGeom prst="roundRect">
            <a:avLst>
              <a:gd name="adj" fmla="val 50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alibri" panose="020F0502020204030204" pitchFamily="34" charset="0"/>
              <a:ea typeface="Calibri" panose="020F0502020204030204" pitchFamily="34" charset="0"/>
            </a:endParaRPr>
          </a:p>
          <a:p>
            <a:pPr algn="ctr"/>
            <a:r>
              <a:rPr lang="en-US" b="1" dirty="0">
                <a:solidFill>
                  <a:schemeClr val="tx1"/>
                </a:solidFill>
                <a:latin typeface="Calibri" panose="020F0502020204030204" pitchFamily="34" charset="0"/>
                <a:ea typeface="Calibri" panose="020F0502020204030204" pitchFamily="34" charset="0"/>
              </a:rPr>
              <a:t>2. </a:t>
            </a:r>
            <a:r>
              <a:rPr lang="en-US" b="1" dirty="0" err="1">
                <a:solidFill>
                  <a:schemeClr val="tx1"/>
                </a:solidFill>
                <a:latin typeface="Calibri" panose="020F0502020204030204" pitchFamily="34" charset="0"/>
                <a:ea typeface="Calibri" panose="020F0502020204030204" pitchFamily="34" charset="0"/>
              </a:rPr>
              <a:t>Peningkatan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akses</a:t>
            </a:r>
            <a:r>
              <a:rPr lang="en-US" b="1" dirty="0">
                <a:solidFill>
                  <a:schemeClr val="tx1"/>
                </a:solidFill>
                <a:latin typeface="Calibri" panose="020F0502020204030204" pitchFamily="34" charset="0"/>
                <a:ea typeface="Calibri" panose="020F0502020204030204" pitchFamily="34" charset="0"/>
              </a:rPr>
              <a:t> dan </a:t>
            </a:r>
            <a:r>
              <a:rPr lang="en-US" b="1" dirty="0" err="1">
                <a:solidFill>
                  <a:schemeClr val="tx1"/>
                </a:solidFill>
                <a:latin typeface="Calibri" panose="020F0502020204030204" pitchFamily="34" charset="0"/>
                <a:ea typeface="Calibri" panose="020F0502020204030204" pitchFamily="34" charset="0"/>
              </a:rPr>
              <a:t>mutu</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tatalaksana</a:t>
            </a:r>
            <a:r>
              <a:rPr lang="en-US" b="1" dirty="0">
                <a:solidFill>
                  <a:schemeClr val="tx1"/>
                </a:solidFill>
                <a:latin typeface="Calibri" panose="020F0502020204030204" pitchFamily="34" charset="0"/>
                <a:ea typeface="Calibri" panose="020F0502020204030204" pitchFamily="34" charset="0"/>
              </a:rPr>
              <a:t> dengue</a:t>
            </a:r>
          </a:p>
          <a:p>
            <a:pPr algn="ctr"/>
            <a:endParaRPr lang="en-US" sz="1600" b="1" dirty="0">
              <a:solidFill>
                <a:schemeClr val="tx1"/>
              </a:solidFill>
            </a:endParaRPr>
          </a:p>
        </p:txBody>
      </p:sp>
      <p:sp>
        <p:nvSpPr>
          <p:cNvPr id="28" name="Oval 27">
            <a:extLst>
              <a:ext uri="{FF2B5EF4-FFF2-40B4-BE49-F238E27FC236}">
                <a16:creationId xmlns:a16="http://schemas.microsoft.com/office/drawing/2014/main" id="{B3A511B7-C7F3-4107-9962-1E10D2E087DD}"/>
              </a:ext>
              <a:ext uri="{C183D7F6-B498-43B3-948B-1728B52AA6E4}">
                <adec:decorative xmlns:adec="http://schemas.microsoft.com/office/drawing/2017/decorative" val="1"/>
              </a:ext>
            </a:extLst>
          </p:cNvPr>
          <p:cNvSpPr/>
          <p:nvPr/>
        </p:nvSpPr>
        <p:spPr>
          <a:xfrm>
            <a:off x="3670933" y="3702102"/>
            <a:ext cx="939555" cy="939555"/>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9" name="Rectangle: Rounded Corners 28">
            <a:extLst>
              <a:ext uri="{FF2B5EF4-FFF2-40B4-BE49-F238E27FC236}">
                <a16:creationId xmlns:a16="http://schemas.microsoft.com/office/drawing/2014/main" id="{D4D7D4B6-62C2-45AB-89A5-3A41DA021FD2}"/>
              </a:ext>
              <a:ext uri="{C183D7F6-B498-43B3-948B-1728B52AA6E4}">
                <adec:decorative xmlns:adec="http://schemas.microsoft.com/office/drawing/2017/decorative" val="1"/>
              </a:ext>
            </a:extLst>
          </p:cNvPr>
          <p:cNvSpPr/>
          <p:nvPr/>
        </p:nvSpPr>
        <p:spPr>
          <a:xfrm>
            <a:off x="617518" y="4920562"/>
            <a:ext cx="4181696" cy="1046501"/>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alibri" panose="020F0502020204030204" pitchFamily="34" charset="0"/>
              <a:ea typeface="Calibri" panose="020F0502020204030204" pitchFamily="34" charset="0"/>
            </a:endParaRPr>
          </a:p>
          <a:p>
            <a:pPr algn="ctr"/>
            <a:r>
              <a:rPr lang="en-US" b="1" dirty="0">
                <a:solidFill>
                  <a:schemeClr val="tx1"/>
                </a:solidFill>
                <a:latin typeface="Calibri" panose="020F0502020204030204" pitchFamily="34" charset="0"/>
                <a:ea typeface="Calibri" panose="020F0502020204030204" pitchFamily="34" charset="0"/>
              </a:rPr>
              <a:t>3. </a:t>
            </a:r>
            <a:r>
              <a:rPr lang="en-US" b="1" dirty="0" err="1">
                <a:solidFill>
                  <a:schemeClr val="tx1"/>
                </a:solidFill>
                <a:latin typeface="Calibri" panose="020F0502020204030204" pitchFamily="34" charset="0"/>
                <a:ea typeface="Calibri" panose="020F0502020204030204" pitchFamily="34" charset="0"/>
              </a:rPr>
              <a:t>Penguatan</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surveilans</a:t>
            </a:r>
            <a:r>
              <a:rPr lang="en-US" b="1" dirty="0">
                <a:solidFill>
                  <a:schemeClr val="tx1"/>
                </a:solidFill>
                <a:latin typeface="Calibri" panose="020F0502020204030204" pitchFamily="34" charset="0"/>
                <a:ea typeface="Calibri" panose="020F0502020204030204" pitchFamily="34" charset="0"/>
              </a:rPr>
              <a:t> dengue yang </a:t>
            </a:r>
            <a:r>
              <a:rPr lang="en-US" b="1" dirty="0" err="1">
                <a:solidFill>
                  <a:schemeClr val="tx1"/>
                </a:solidFill>
                <a:latin typeface="Calibri" panose="020F0502020204030204" pitchFamily="34" charset="0"/>
                <a:ea typeface="Calibri" panose="020F0502020204030204" pitchFamily="34" charset="0"/>
              </a:rPr>
              <a:t>komprehensif</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serta</a:t>
            </a:r>
            <a:r>
              <a:rPr lang="en-US" b="1" dirty="0">
                <a:solidFill>
                  <a:schemeClr val="tx1"/>
                </a:solidFill>
                <a:latin typeface="Calibri" panose="020F0502020204030204" pitchFamily="34" charset="0"/>
                <a:ea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rPr>
              <a:t>manajemen</a:t>
            </a:r>
            <a:r>
              <a:rPr lang="en-US" b="1" dirty="0">
                <a:solidFill>
                  <a:schemeClr val="tx1"/>
                </a:solidFill>
                <a:latin typeface="Calibri" panose="020F0502020204030204" pitchFamily="34" charset="0"/>
                <a:ea typeface="Calibri" panose="020F0502020204030204" pitchFamily="34" charset="0"/>
              </a:rPr>
              <a:t> KLB yang </a:t>
            </a:r>
            <a:r>
              <a:rPr lang="en-US" b="1" dirty="0" err="1">
                <a:solidFill>
                  <a:schemeClr val="tx1"/>
                </a:solidFill>
                <a:latin typeface="Calibri" panose="020F0502020204030204" pitchFamily="34" charset="0"/>
                <a:ea typeface="Calibri" panose="020F0502020204030204" pitchFamily="34" charset="0"/>
              </a:rPr>
              <a:t>responsif</a:t>
            </a:r>
            <a:endParaRPr lang="en-US" b="1" dirty="0">
              <a:solidFill>
                <a:schemeClr val="tx1"/>
              </a:solidFill>
              <a:latin typeface="Calibri" panose="020F0502020204030204" pitchFamily="34" charset="0"/>
              <a:ea typeface="Calibri" panose="020F0502020204030204" pitchFamily="34" charset="0"/>
            </a:endParaRPr>
          </a:p>
          <a:p>
            <a:pPr algn="ctr"/>
            <a:endParaRPr lang="en-US" sz="1600" b="1" dirty="0">
              <a:solidFill>
                <a:schemeClr val="tx1"/>
              </a:solidFill>
            </a:endParaRPr>
          </a:p>
        </p:txBody>
      </p:sp>
      <p:sp>
        <p:nvSpPr>
          <p:cNvPr id="30" name="Oval 29">
            <a:extLst>
              <a:ext uri="{FF2B5EF4-FFF2-40B4-BE49-F238E27FC236}">
                <a16:creationId xmlns:a16="http://schemas.microsoft.com/office/drawing/2014/main" id="{83902602-D4BC-4D44-AC14-BB55A86C5D06}"/>
              </a:ext>
              <a:ext uri="{C183D7F6-B498-43B3-948B-1728B52AA6E4}">
                <adec:decorative xmlns:adec="http://schemas.microsoft.com/office/drawing/2017/decorative" val="1"/>
              </a:ext>
            </a:extLst>
          </p:cNvPr>
          <p:cNvSpPr/>
          <p:nvPr/>
        </p:nvSpPr>
        <p:spPr>
          <a:xfrm>
            <a:off x="4420038" y="5521879"/>
            <a:ext cx="939555" cy="93955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grpSp>
        <p:nvGrpSpPr>
          <p:cNvPr id="31" name="Group 30" descr="Icons of bar chart and line graph.">
            <a:extLst>
              <a:ext uri="{FF2B5EF4-FFF2-40B4-BE49-F238E27FC236}">
                <a16:creationId xmlns:a16="http://schemas.microsoft.com/office/drawing/2014/main" id="{044C3643-8A0E-47C1-BEB8-C73203B5E58D}"/>
              </a:ext>
            </a:extLst>
          </p:cNvPr>
          <p:cNvGrpSpPr/>
          <p:nvPr/>
        </p:nvGrpSpPr>
        <p:grpSpPr>
          <a:xfrm>
            <a:off x="4716021" y="2277683"/>
            <a:ext cx="347588" cy="347588"/>
            <a:chOff x="4319588" y="2492375"/>
            <a:chExt cx="287338" cy="287338"/>
          </a:xfrm>
          <a:solidFill>
            <a:schemeClr val="bg1"/>
          </a:solidFill>
        </p:grpSpPr>
        <p:sp>
          <p:nvSpPr>
            <p:cNvPr id="32" name="Freeform 372">
              <a:extLst>
                <a:ext uri="{FF2B5EF4-FFF2-40B4-BE49-F238E27FC236}">
                  <a16:creationId xmlns:a16="http://schemas.microsoft.com/office/drawing/2014/main" id="{56E8F5A5-5318-470B-8F42-337C264086AA}"/>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sp>
          <p:nvSpPr>
            <p:cNvPr id="33" name="Freeform 373">
              <a:extLst>
                <a:ext uri="{FF2B5EF4-FFF2-40B4-BE49-F238E27FC236}">
                  <a16:creationId xmlns:a16="http://schemas.microsoft.com/office/drawing/2014/main" id="{6AA1356D-8F1B-4281-BEC5-5B4EBF7467B1}"/>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grpSp>
      <p:sp>
        <p:nvSpPr>
          <p:cNvPr id="34" name="Freeform 1676" descr="Icon of check box. ">
            <a:extLst>
              <a:ext uri="{FF2B5EF4-FFF2-40B4-BE49-F238E27FC236}">
                <a16:creationId xmlns:a16="http://schemas.microsoft.com/office/drawing/2014/main" id="{6FB02354-C73F-4DCF-8004-E9CCA66963EA}"/>
              </a:ext>
            </a:extLst>
          </p:cNvPr>
          <p:cNvSpPr>
            <a:spLocks noEditPoints="1"/>
          </p:cNvSpPr>
          <p:nvPr/>
        </p:nvSpPr>
        <p:spPr bwMode="auto">
          <a:xfrm>
            <a:off x="7072202" y="1973842"/>
            <a:ext cx="345668" cy="34566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35" name="Freeform 4665" descr="Icon of graph. ">
            <a:extLst>
              <a:ext uri="{FF2B5EF4-FFF2-40B4-BE49-F238E27FC236}">
                <a16:creationId xmlns:a16="http://schemas.microsoft.com/office/drawing/2014/main" id="{557E39B2-E017-4E5C-B53E-DDE3B9D4C92C}"/>
              </a:ext>
            </a:extLst>
          </p:cNvPr>
          <p:cNvSpPr>
            <a:spLocks/>
          </p:cNvSpPr>
          <p:nvPr/>
        </p:nvSpPr>
        <p:spPr bwMode="auto">
          <a:xfrm>
            <a:off x="7820348" y="3693285"/>
            <a:ext cx="347588" cy="347588"/>
          </a:xfrm>
          <a:custGeom>
            <a:avLst/>
            <a:gdLst>
              <a:gd name="T0" fmla="*/ 761 w 904"/>
              <a:gd name="T1" fmla="*/ 213 h 903"/>
              <a:gd name="T2" fmla="*/ 754 w 904"/>
              <a:gd name="T3" fmla="*/ 225 h 903"/>
              <a:gd name="T4" fmla="*/ 576 w 904"/>
              <a:gd name="T5" fmla="*/ 277 h 903"/>
              <a:gd name="T6" fmla="*/ 498 w 904"/>
              <a:gd name="T7" fmla="*/ 298 h 903"/>
              <a:gd name="T8" fmla="*/ 431 w 904"/>
              <a:gd name="T9" fmla="*/ 329 h 903"/>
              <a:gd name="T10" fmla="*/ 578 w 904"/>
              <a:gd name="T11" fmla="*/ 170 h 903"/>
              <a:gd name="T12" fmla="*/ 618 w 904"/>
              <a:gd name="T13" fmla="*/ 180 h 903"/>
              <a:gd name="T14" fmla="*/ 661 w 904"/>
              <a:gd name="T15" fmla="*/ 169 h 903"/>
              <a:gd name="T16" fmla="*/ 693 w 904"/>
              <a:gd name="T17" fmla="*/ 141 h 903"/>
              <a:gd name="T18" fmla="*/ 707 w 904"/>
              <a:gd name="T19" fmla="*/ 99 h 903"/>
              <a:gd name="T20" fmla="*/ 701 w 904"/>
              <a:gd name="T21" fmla="*/ 55 h 903"/>
              <a:gd name="T22" fmla="*/ 676 w 904"/>
              <a:gd name="T23" fmla="*/ 20 h 903"/>
              <a:gd name="T24" fmla="*/ 636 w 904"/>
              <a:gd name="T25" fmla="*/ 2 h 903"/>
              <a:gd name="T26" fmla="*/ 591 w 904"/>
              <a:gd name="T27" fmla="*/ 4 h 903"/>
              <a:gd name="T28" fmla="*/ 554 w 904"/>
              <a:gd name="T29" fmla="*/ 25 h 903"/>
              <a:gd name="T30" fmla="*/ 531 w 904"/>
              <a:gd name="T31" fmla="*/ 63 h 903"/>
              <a:gd name="T32" fmla="*/ 532 w 904"/>
              <a:gd name="T33" fmla="*/ 118 h 903"/>
              <a:gd name="T34" fmla="*/ 369 w 904"/>
              <a:gd name="T35" fmla="*/ 289 h 903"/>
              <a:gd name="T36" fmla="*/ 325 w 904"/>
              <a:gd name="T37" fmla="*/ 289 h 903"/>
              <a:gd name="T38" fmla="*/ 294 w 904"/>
              <a:gd name="T39" fmla="*/ 308 h 903"/>
              <a:gd name="T40" fmla="*/ 275 w 904"/>
              <a:gd name="T41" fmla="*/ 338 h 903"/>
              <a:gd name="T42" fmla="*/ 275 w 904"/>
              <a:gd name="T43" fmla="*/ 383 h 903"/>
              <a:gd name="T44" fmla="*/ 113 w 904"/>
              <a:gd name="T45" fmla="*/ 545 h 903"/>
              <a:gd name="T46" fmla="*/ 64 w 904"/>
              <a:gd name="T47" fmla="*/ 546 h 903"/>
              <a:gd name="T48" fmla="*/ 26 w 904"/>
              <a:gd name="T49" fmla="*/ 568 h 903"/>
              <a:gd name="T50" fmla="*/ 5 w 904"/>
              <a:gd name="T51" fmla="*/ 605 h 903"/>
              <a:gd name="T52" fmla="*/ 3 w 904"/>
              <a:gd name="T53" fmla="*/ 650 h 903"/>
              <a:gd name="T54" fmla="*/ 21 w 904"/>
              <a:gd name="T55" fmla="*/ 690 h 903"/>
              <a:gd name="T56" fmla="*/ 56 w 904"/>
              <a:gd name="T57" fmla="*/ 716 h 903"/>
              <a:gd name="T58" fmla="*/ 100 w 904"/>
              <a:gd name="T59" fmla="*/ 722 h 903"/>
              <a:gd name="T60" fmla="*/ 142 w 904"/>
              <a:gd name="T61" fmla="*/ 706 h 903"/>
              <a:gd name="T62" fmla="*/ 170 w 904"/>
              <a:gd name="T63" fmla="*/ 675 h 903"/>
              <a:gd name="T64" fmla="*/ 181 w 904"/>
              <a:gd name="T65" fmla="*/ 632 h 903"/>
              <a:gd name="T66" fmla="*/ 171 w 904"/>
              <a:gd name="T67" fmla="*/ 591 h 903"/>
              <a:gd name="T68" fmla="*/ 316 w 904"/>
              <a:gd name="T69" fmla="*/ 430 h 903"/>
              <a:gd name="T70" fmla="*/ 286 w 904"/>
              <a:gd name="T71" fmla="*/ 538 h 903"/>
              <a:gd name="T72" fmla="*/ 271 w 904"/>
              <a:gd name="T73" fmla="*/ 753 h 903"/>
              <a:gd name="T74" fmla="*/ 216 w 904"/>
              <a:gd name="T75" fmla="*/ 757 h 903"/>
              <a:gd name="T76" fmla="*/ 212 w 904"/>
              <a:gd name="T77" fmla="*/ 888 h 903"/>
              <a:gd name="T78" fmla="*/ 218 w 904"/>
              <a:gd name="T79" fmla="*/ 901 h 903"/>
              <a:gd name="T80" fmla="*/ 349 w 904"/>
              <a:gd name="T81" fmla="*/ 903 h 903"/>
              <a:gd name="T82" fmla="*/ 361 w 904"/>
              <a:gd name="T83" fmla="*/ 894 h 903"/>
              <a:gd name="T84" fmla="*/ 361 w 904"/>
              <a:gd name="T85" fmla="*/ 762 h 903"/>
              <a:gd name="T86" fmla="*/ 349 w 904"/>
              <a:gd name="T87" fmla="*/ 753 h 903"/>
              <a:gd name="T88" fmla="*/ 305 w 904"/>
              <a:gd name="T89" fmla="*/ 597 h 903"/>
              <a:gd name="T90" fmla="*/ 343 w 904"/>
              <a:gd name="T91" fmla="*/ 469 h 903"/>
              <a:gd name="T92" fmla="*/ 383 w 904"/>
              <a:gd name="T93" fmla="*/ 426 h 903"/>
              <a:gd name="T94" fmla="*/ 418 w 904"/>
              <a:gd name="T95" fmla="*/ 383 h 903"/>
              <a:gd name="T96" fmla="*/ 471 w 904"/>
              <a:gd name="T97" fmla="*/ 342 h 903"/>
              <a:gd name="T98" fmla="*/ 544 w 904"/>
              <a:gd name="T99" fmla="*/ 315 h 903"/>
              <a:gd name="T100" fmla="*/ 627 w 904"/>
              <a:gd name="T101" fmla="*/ 302 h 903"/>
              <a:gd name="T102" fmla="*/ 754 w 904"/>
              <a:gd name="T103" fmla="*/ 348 h 903"/>
              <a:gd name="T104" fmla="*/ 763 w 904"/>
              <a:gd name="T105" fmla="*/ 360 h 903"/>
              <a:gd name="T106" fmla="*/ 895 w 904"/>
              <a:gd name="T107" fmla="*/ 360 h 903"/>
              <a:gd name="T108" fmla="*/ 904 w 904"/>
              <a:gd name="T109" fmla="*/ 348 h 903"/>
              <a:gd name="T110" fmla="*/ 902 w 904"/>
              <a:gd name="T111" fmla="*/ 217 h 903"/>
              <a:gd name="T112" fmla="*/ 889 w 904"/>
              <a:gd name="T113" fmla="*/ 21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4" h="903">
                <a:moveTo>
                  <a:pt x="889" y="211"/>
                </a:moveTo>
                <a:lnTo>
                  <a:pt x="768" y="211"/>
                </a:lnTo>
                <a:lnTo>
                  <a:pt x="765" y="211"/>
                </a:lnTo>
                <a:lnTo>
                  <a:pt x="763" y="212"/>
                </a:lnTo>
                <a:lnTo>
                  <a:pt x="761" y="213"/>
                </a:lnTo>
                <a:lnTo>
                  <a:pt x="758" y="215"/>
                </a:lnTo>
                <a:lnTo>
                  <a:pt x="756" y="217"/>
                </a:lnTo>
                <a:lnTo>
                  <a:pt x="755" y="220"/>
                </a:lnTo>
                <a:lnTo>
                  <a:pt x="754" y="222"/>
                </a:lnTo>
                <a:lnTo>
                  <a:pt x="754" y="225"/>
                </a:lnTo>
                <a:lnTo>
                  <a:pt x="754" y="271"/>
                </a:lnTo>
                <a:lnTo>
                  <a:pt x="663" y="271"/>
                </a:lnTo>
                <a:lnTo>
                  <a:pt x="627" y="272"/>
                </a:lnTo>
                <a:lnTo>
                  <a:pt x="593" y="275"/>
                </a:lnTo>
                <a:lnTo>
                  <a:pt x="576" y="277"/>
                </a:lnTo>
                <a:lnTo>
                  <a:pt x="561" y="281"/>
                </a:lnTo>
                <a:lnTo>
                  <a:pt x="545" y="284"/>
                </a:lnTo>
                <a:lnTo>
                  <a:pt x="529" y="287"/>
                </a:lnTo>
                <a:lnTo>
                  <a:pt x="513" y="292"/>
                </a:lnTo>
                <a:lnTo>
                  <a:pt x="498" y="298"/>
                </a:lnTo>
                <a:lnTo>
                  <a:pt x="484" y="302"/>
                </a:lnTo>
                <a:lnTo>
                  <a:pt x="470" y="309"/>
                </a:lnTo>
                <a:lnTo>
                  <a:pt x="457" y="315"/>
                </a:lnTo>
                <a:lnTo>
                  <a:pt x="443" y="323"/>
                </a:lnTo>
                <a:lnTo>
                  <a:pt x="431" y="329"/>
                </a:lnTo>
                <a:lnTo>
                  <a:pt x="418" y="337"/>
                </a:lnTo>
                <a:lnTo>
                  <a:pt x="415" y="328"/>
                </a:lnTo>
                <a:lnTo>
                  <a:pt x="409" y="319"/>
                </a:lnTo>
                <a:lnTo>
                  <a:pt x="565" y="163"/>
                </a:lnTo>
                <a:lnTo>
                  <a:pt x="578" y="170"/>
                </a:lnTo>
                <a:lnTo>
                  <a:pt x="590" y="176"/>
                </a:lnTo>
                <a:lnTo>
                  <a:pt x="597" y="178"/>
                </a:lnTo>
                <a:lnTo>
                  <a:pt x="604" y="179"/>
                </a:lnTo>
                <a:lnTo>
                  <a:pt x="610" y="180"/>
                </a:lnTo>
                <a:lnTo>
                  <a:pt x="618" y="180"/>
                </a:lnTo>
                <a:lnTo>
                  <a:pt x="627" y="180"/>
                </a:lnTo>
                <a:lnTo>
                  <a:pt x="636" y="178"/>
                </a:lnTo>
                <a:lnTo>
                  <a:pt x="644" y="176"/>
                </a:lnTo>
                <a:lnTo>
                  <a:pt x="653" y="173"/>
                </a:lnTo>
                <a:lnTo>
                  <a:pt x="661" y="169"/>
                </a:lnTo>
                <a:lnTo>
                  <a:pt x="668" y="164"/>
                </a:lnTo>
                <a:lnTo>
                  <a:pt x="676" y="160"/>
                </a:lnTo>
                <a:lnTo>
                  <a:pt x="681" y="154"/>
                </a:lnTo>
                <a:lnTo>
                  <a:pt x="687" y="147"/>
                </a:lnTo>
                <a:lnTo>
                  <a:pt x="693" y="141"/>
                </a:lnTo>
                <a:lnTo>
                  <a:pt x="697" y="133"/>
                </a:lnTo>
                <a:lnTo>
                  <a:pt x="701" y="125"/>
                </a:lnTo>
                <a:lnTo>
                  <a:pt x="704" y="117"/>
                </a:lnTo>
                <a:lnTo>
                  <a:pt x="706" y="108"/>
                </a:lnTo>
                <a:lnTo>
                  <a:pt x="707" y="99"/>
                </a:lnTo>
                <a:lnTo>
                  <a:pt x="709" y="90"/>
                </a:lnTo>
                <a:lnTo>
                  <a:pt x="707" y="81"/>
                </a:lnTo>
                <a:lnTo>
                  <a:pt x="706" y="72"/>
                </a:lnTo>
                <a:lnTo>
                  <a:pt x="704" y="63"/>
                </a:lnTo>
                <a:lnTo>
                  <a:pt x="701" y="55"/>
                </a:lnTo>
                <a:lnTo>
                  <a:pt x="697" y="47"/>
                </a:lnTo>
                <a:lnTo>
                  <a:pt x="693" y="39"/>
                </a:lnTo>
                <a:lnTo>
                  <a:pt x="687" y="32"/>
                </a:lnTo>
                <a:lnTo>
                  <a:pt x="681" y="25"/>
                </a:lnTo>
                <a:lnTo>
                  <a:pt x="676" y="20"/>
                </a:lnTo>
                <a:lnTo>
                  <a:pt x="668" y="15"/>
                </a:lnTo>
                <a:lnTo>
                  <a:pt x="661" y="11"/>
                </a:lnTo>
                <a:lnTo>
                  <a:pt x="653" y="6"/>
                </a:lnTo>
                <a:lnTo>
                  <a:pt x="644" y="4"/>
                </a:lnTo>
                <a:lnTo>
                  <a:pt x="636" y="2"/>
                </a:lnTo>
                <a:lnTo>
                  <a:pt x="627" y="0"/>
                </a:lnTo>
                <a:lnTo>
                  <a:pt x="618" y="0"/>
                </a:lnTo>
                <a:lnTo>
                  <a:pt x="609" y="0"/>
                </a:lnTo>
                <a:lnTo>
                  <a:pt x="600" y="2"/>
                </a:lnTo>
                <a:lnTo>
                  <a:pt x="591" y="4"/>
                </a:lnTo>
                <a:lnTo>
                  <a:pt x="583" y="6"/>
                </a:lnTo>
                <a:lnTo>
                  <a:pt x="575" y="11"/>
                </a:lnTo>
                <a:lnTo>
                  <a:pt x="567" y="15"/>
                </a:lnTo>
                <a:lnTo>
                  <a:pt x="561" y="20"/>
                </a:lnTo>
                <a:lnTo>
                  <a:pt x="554" y="25"/>
                </a:lnTo>
                <a:lnTo>
                  <a:pt x="548" y="32"/>
                </a:lnTo>
                <a:lnTo>
                  <a:pt x="543" y="39"/>
                </a:lnTo>
                <a:lnTo>
                  <a:pt x="538" y="47"/>
                </a:lnTo>
                <a:lnTo>
                  <a:pt x="535" y="55"/>
                </a:lnTo>
                <a:lnTo>
                  <a:pt x="531" y="63"/>
                </a:lnTo>
                <a:lnTo>
                  <a:pt x="529" y="72"/>
                </a:lnTo>
                <a:lnTo>
                  <a:pt x="528" y="81"/>
                </a:lnTo>
                <a:lnTo>
                  <a:pt x="528" y="90"/>
                </a:lnTo>
                <a:lnTo>
                  <a:pt x="529" y="105"/>
                </a:lnTo>
                <a:lnTo>
                  <a:pt x="532" y="118"/>
                </a:lnTo>
                <a:lnTo>
                  <a:pt x="537" y="131"/>
                </a:lnTo>
                <a:lnTo>
                  <a:pt x="545" y="142"/>
                </a:lnTo>
                <a:lnTo>
                  <a:pt x="388" y="298"/>
                </a:lnTo>
                <a:lnTo>
                  <a:pt x="379" y="293"/>
                </a:lnTo>
                <a:lnTo>
                  <a:pt x="369" y="289"/>
                </a:lnTo>
                <a:lnTo>
                  <a:pt x="358" y="286"/>
                </a:lnTo>
                <a:lnTo>
                  <a:pt x="347" y="285"/>
                </a:lnTo>
                <a:lnTo>
                  <a:pt x="339" y="286"/>
                </a:lnTo>
                <a:lnTo>
                  <a:pt x="331" y="287"/>
                </a:lnTo>
                <a:lnTo>
                  <a:pt x="325" y="289"/>
                </a:lnTo>
                <a:lnTo>
                  <a:pt x="318" y="292"/>
                </a:lnTo>
                <a:lnTo>
                  <a:pt x="311" y="294"/>
                </a:lnTo>
                <a:lnTo>
                  <a:pt x="304" y="299"/>
                </a:lnTo>
                <a:lnTo>
                  <a:pt x="299" y="303"/>
                </a:lnTo>
                <a:lnTo>
                  <a:pt x="294" y="308"/>
                </a:lnTo>
                <a:lnTo>
                  <a:pt x="288" y="313"/>
                </a:lnTo>
                <a:lnTo>
                  <a:pt x="284" y="319"/>
                </a:lnTo>
                <a:lnTo>
                  <a:pt x="281" y="325"/>
                </a:lnTo>
                <a:lnTo>
                  <a:pt x="277" y="332"/>
                </a:lnTo>
                <a:lnTo>
                  <a:pt x="275" y="338"/>
                </a:lnTo>
                <a:lnTo>
                  <a:pt x="273" y="346"/>
                </a:lnTo>
                <a:lnTo>
                  <a:pt x="271" y="353"/>
                </a:lnTo>
                <a:lnTo>
                  <a:pt x="271" y="361"/>
                </a:lnTo>
                <a:lnTo>
                  <a:pt x="273" y="372"/>
                </a:lnTo>
                <a:lnTo>
                  <a:pt x="275" y="383"/>
                </a:lnTo>
                <a:lnTo>
                  <a:pt x="278" y="393"/>
                </a:lnTo>
                <a:lnTo>
                  <a:pt x="284" y="403"/>
                </a:lnTo>
                <a:lnTo>
                  <a:pt x="134" y="553"/>
                </a:lnTo>
                <a:lnTo>
                  <a:pt x="124" y="547"/>
                </a:lnTo>
                <a:lnTo>
                  <a:pt x="113" y="545"/>
                </a:lnTo>
                <a:lnTo>
                  <a:pt x="102" y="543"/>
                </a:lnTo>
                <a:lnTo>
                  <a:pt x="91" y="542"/>
                </a:lnTo>
                <a:lnTo>
                  <a:pt x="82" y="542"/>
                </a:lnTo>
                <a:lnTo>
                  <a:pt x="73" y="544"/>
                </a:lnTo>
                <a:lnTo>
                  <a:pt x="64" y="546"/>
                </a:lnTo>
                <a:lnTo>
                  <a:pt x="56" y="548"/>
                </a:lnTo>
                <a:lnTo>
                  <a:pt x="48" y="553"/>
                </a:lnTo>
                <a:lnTo>
                  <a:pt x="40" y="557"/>
                </a:lnTo>
                <a:lnTo>
                  <a:pt x="33" y="562"/>
                </a:lnTo>
                <a:lnTo>
                  <a:pt x="26" y="568"/>
                </a:lnTo>
                <a:lnTo>
                  <a:pt x="21" y="574"/>
                </a:lnTo>
                <a:lnTo>
                  <a:pt x="16" y="581"/>
                </a:lnTo>
                <a:lnTo>
                  <a:pt x="12" y="589"/>
                </a:lnTo>
                <a:lnTo>
                  <a:pt x="7" y="597"/>
                </a:lnTo>
                <a:lnTo>
                  <a:pt x="5" y="605"/>
                </a:lnTo>
                <a:lnTo>
                  <a:pt x="3" y="614"/>
                </a:lnTo>
                <a:lnTo>
                  <a:pt x="0" y="623"/>
                </a:lnTo>
                <a:lnTo>
                  <a:pt x="0" y="632"/>
                </a:lnTo>
                <a:lnTo>
                  <a:pt x="0" y="641"/>
                </a:lnTo>
                <a:lnTo>
                  <a:pt x="3" y="650"/>
                </a:lnTo>
                <a:lnTo>
                  <a:pt x="5" y="659"/>
                </a:lnTo>
                <a:lnTo>
                  <a:pt x="7" y="667"/>
                </a:lnTo>
                <a:lnTo>
                  <a:pt x="12" y="675"/>
                </a:lnTo>
                <a:lnTo>
                  <a:pt x="16" y="683"/>
                </a:lnTo>
                <a:lnTo>
                  <a:pt x="21" y="690"/>
                </a:lnTo>
                <a:lnTo>
                  <a:pt x="26" y="696"/>
                </a:lnTo>
                <a:lnTo>
                  <a:pt x="33" y="702"/>
                </a:lnTo>
                <a:lnTo>
                  <a:pt x="40" y="706"/>
                </a:lnTo>
                <a:lnTo>
                  <a:pt x="48" y="711"/>
                </a:lnTo>
                <a:lnTo>
                  <a:pt x="56" y="716"/>
                </a:lnTo>
                <a:lnTo>
                  <a:pt x="64" y="718"/>
                </a:lnTo>
                <a:lnTo>
                  <a:pt x="73" y="720"/>
                </a:lnTo>
                <a:lnTo>
                  <a:pt x="82" y="722"/>
                </a:lnTo>
                <a:lnTo>
                  <a:pt x="91" y="722"/>
                </a:lnTo>
                <a:lnTo>
                  <a:pt x="100" y="722"/>
                </a:lnTo>
                <a:lnTo>
                  <a:pt x="109" y="720"/>
                </a:lnTo>
                <a:lnTo>
                  <a:pt x="118" y="718"/>
                </a:lnTo>
                <a:lnTo>
                  <a:pt x="126" y="716"/>
                </a:lnTo>
                <a:lnTo>
                  <a:pt x="134" y="711"/>
                </a:lnTo>
                <a:lnTo>
                  <a:pt x="142" y="706"/>
                </a:lnTo>
                <a:lnTo>
                  <a:pt x="148" y="702"/>
                </a:lnTo>
                <a:lnTo>
                  <a:pt x="155" y="696"/>
                </a:lnTo>
                <a:lnTo>
                  <a:pt x="161" y="690"/>
                </a:lnTo>
                <a:lnTo>
                  <a:pt x="165" y="683"/>
                </a:lnTo>
                <a:lnTo>
                  <a:pt x="170" y="675"/>
                </a:lnTo>
                <a:lnTo>
                  <a:pt x="174" y="667"/>
                </a:lnTo>
                <a:lnTo>
                  <a:pt x="177" y="659"/>
                </a:lnTo>
                <a:lnTo>
                  <a:pt x="179" y="650"/>
                </a:lnTo>
                <a:lnTo>
                  <a:pt x="181" y="641"/>
                </a:lnTo>
                <a:lnTo>
                  <a:pt x="181" y="632"/>
                </a:lnTo>
                <a:lnTo>
                  <a:pt x="181" y="623"/>
                </a:lnTo>
                <a:lnTo>
                  <a:pt x="180" y="615"/>
                </a:lnTo>
                <a:lnTo>
                  <a:pt x="178" y="607"/>
                </a:lnTo>
                <a:lnTo>
                  <a:pt x="174" y="599"/>
                </a:lnTo>
                <a:lnTo>
                  <a:pt x="171" y="591"/>
                </a:lnTo>
                <a:lnTo>
                  <a:pt x="168" y="585"/>
                </a:lnTo>
                <a:lnTo>
                  <a:pt x="163" y="578"/>
                </a:lnTo>
                <a:lnTo>
                  <a:pt x="157" y="571"/>
                </a:lnTo>
                <a:lnTo>
                  <a:pt x="305" y="424"/>
                </a:lnTo>
                <a:lnTo>
                  <a:pt x="316" y="430"/>
                </a:lnTo>
                <a:lnTo>
                  <a:pt x="328" y="433"/>
                </a:lnTo>
                <a:lnTo>
                  <a:pt x="314" y="457"/>
                </a:lnTo>
                <a:lnTo>
                  <a:pt x="303" y="483"/>
                </a:lnTo>
                <a:lnTo>
                  <a:pt x="294" y="510"/>
                </a:lnTo>
                <a:lnTo>
                  <a:pt x="286" y="538"/>
                </a:lnTo>
                <a:lnTo>
                  <a:pt x="279" y="568"/>
                </a:lnTo>
                <a:lnTo>
                  <a:pt x="275" y="598"/>
                </a:lnTo>
                <a:lnTo>
                  <a:pt x="273" y="630"/>
                </a:lnTo>
                <a:lnTo>
                  <a:pt x="271" y="662"/>
                </a:lnTo>
                <a:lnTo>
                  <a:pt x="271" y="753"/>
                </a:lnTo>
                <a:lnTo>
                  <a:pt x="226" y="753"/>
                </a:lnTo>
                <a:lnTo>
                  <a:pt x="223" y="753"/>
                </a:lnTo>
                <a:lnTo>
                  <a:pt x="221" y="754"/>
                </a:lnTo>
                <a:lnTo>
                  <a:pt x="218" y="755"/>
                </a:lnTo>
                <a:lnTo>
                  <a:pt x="216" y="757"/>
                </a:lnTo>
                <a:lnTo>
                  <a:pt x="214" y="760"/>
                </a:lnTo>
                <a:lnTo>
                  <a:pt x="213" y="762"/>
                </a:lnTo>
                <a:lnTo>
                  <a:pt x="212" y="764"/>
                </a:lnTo>
                <a:lnTo>
                  <a:pt x="212" y="767"/>
                </a:lnTo>
                <a:lnTo>
                  <a:pt x="212" y="888"/>
                </a:lnTo>
                <a:lnTo>
                  <a:pt x="212" y="891"/>
                </a:lnTo>
                <a:lnTo>
                  <a:pt x="213" y="894"/>
                </a:lnTo>
                <a:lnTo>
                  <a:pt x="214" y="896"/>
                </a:lnTo>
                <a:lnTo>
                  <a:pt x="216" y="898"/>
                </a:lnTo>
                <a:lnTo>
                  <a:pt x="218" y="901"/>
                </a:lnTo>
                <a:lnTo>
                  <a:pt x="221" y="902"/>
                </a:lnTo>
                <a:lnTo>
                  <a:pt x="223" y="903"/>
                </a:lnTo>
                <a:lnTo>
                  <a:pt x="226" y="903"/>
                </a:lnTo>
                <a:lnTo>
                  <a:pt x="347" y="903"/>
                </a:lnTo>
                <a:lnTo>
                  <a:pt x="349" y="903"/>
                </a:lnTo>
                <a:lnTo>
                  <a:pt x="353" y="902"/>
                </a:lnTo>
                <a:lnTo>
                  <a:pt x="355" y="901"/>
                </a:lnTo>
                <a:lnTo>
                  <a:pt x="357" y="898"/>
                </a:lnTo>
                <a:lnTo>
                  <a:pt x="360" y="896"/>
                </a:lnTo>
                <a:lnTo>
                  <a:pt x="361" y="894"/>
                </a:lnTo>
                <a:lnTo>
                  <a:pt x="362" y="891"/>
                </a:lnTo>
                <a:lnTo>
                  <a:pt x="362" y="888"/>
                </a:lnTo>
                <a:lnTo>
                  <a:pt x="362" y="767"/>
                </a:lnTo>
                <a:lnTo>
                  <a:pt x="362" y="764"/>
                </a:lnTo>
                <a:lnTo>
                  <a:pt x="361" y="762"/>
                </a:lnTo>
                <a:lnTo>
                  <a:pt x="360" y="760"/>
                </a:lnTo>
                <a:lnTo>
                  <a:pt x="357" y="757"/>
                </a:lnTo>
                <a:lnTo>
                  <a:pt x="355" y="755"/>
                </a:lnTo>
                <a:lnTo>
                  <a:pt x="353" y="754"/>
                </a:lnTo>
                <a:lnTo>
                  <a:pt x="349" y="753"/>
                </a:lnTo>
                <a:lnTo>
                  <a:pt x="347" y="753"/>
                </a:lnTo>
                <a:lnTo>
                  <a:pt x="302" y="753"/>
                </a:lnTo>
                <a:lnTo>
                  <a:pt x="302" y="662"/>
                </a:lnTo>
                <a:lnTo>
                  <a:pt x="303" y="629"/>
                </a:lnTo>
                <a:lnTo>
                  <a:pt x="305" y="597"/>
                </a:lnTo>
                <a:lnTo>
                  <a:pt x="310" y="566"/>
                </a:lnTo>
                <a:lnTo>
                  <a:pt x="317" y="537"/>
                </a:lnTo>
                <a:lnTo>
                  <a:pt x="326" y="509"/>
                </a:lnTo>
                <a:lnTo>
                  <a:pt x="336" y="482"/>
                </a:lnTo>
                <a:lnTo>
                  <a:pt x="343" y="469"/>
                </a:lnTo>
                <a:lnTo>
                  <a:pt x="348" y="457"/>
                </a:lnTo>
                <a:lnTo>
                  <a:pt x="355" y="446"/>
                </a:lnTo>
                <a:lnTo>
                  <a:pt x="363" y="434"/>
                </a:lnTo>
                <a:lnTo>
                  <a:pt x="373" y="431"/>
                </a:lnTo>
                <a:lnTo>
                  <a:pt x="383" y="426"/>
                </a:lnTo>
                <a:lnTo>
                  <a:pt x="393" y="420"/>
                </a:lnTo>
                <a:lnTo>
                  <a:pt x="401" y="413"/>
                </a:lnTo>
                <a:lnTo>
                  <a:pt x="408" y="404"/>
                </a:lnTo>
                <a:lnTo>
                  <a:pt x="414" y="395"/>
                </a:lnTo>
                <a:lnTo>
                  <a:pt x="418" y="383"/>
                </a:lnTo>
                <a:lnTo>
                  <a:pt x="421" y="372"/>
                </a:lnTo>
                <a:lnTo>
                  <a:pt x="433" y="364"/>
                </a:lnTo>
                <a:lnTo>
                  <a:pt x="445" y="356"/>
                </a:lnTo>
                <a:lnTo>
                  <a:pt x="458" y="348"/>
                </a:lnTo>
                <a:lnTo>
                  <a:pt x="471" y="342"/>
                </a:lnTo>
                <a:lnTo>
                  <a:pt x="485" y="335"/>
                </a:lnTo>
                <a:lnTo>
                  <a:pt x="498" y="329"/>
                </a:lnTo>
                <a:lnTo>
                  <a:pt x="513" y="324"/>
                </a:lnTo>
                <a:lnTo>
                  <a:pt x="529" y="319"/>
                </a:lnTo>
                <a:lnTo>
                  <a:pt x="544" y="315"/>
                </a:lnTo>
                <a:lnTo>
                  <a:pt x="559" y="311"/>
                </a:lnTo>
                <a:lnTo>
                  <a:pt x="576" y="308"/>
                </a:lnTo>
                <a:lnTo>
                  <a:pt x="593" y="306"/>
                </a:lnTo>
                <a:lnTo>
                  <a:pt x="610" y="303"/>
                </a:lnTo>
                <a:lnTo>
                  <a:pt x="627" y="302"/>
                </a:lnTo>
                <a:lnTo>
                  <a:pt x="645" y="301"/>
                </a:lnTo>
                <a:lnTo>
                  <a:pt x="663" y="301"/>
                </a:lnTo>
                <a:lnTo>
                  <a:pt x="754" y="301"/>
                </a:lnTo>
                <a:lnTo>
                  <a:pt x="754" y="346"/>
                </a:lnTo>
                <a:lnTo>
                  <a:pt x="754" y="348"/>
                </a:lnTo>
                <a:lnTo>
                  <a:pt x="755" y="352"/>
                </a:lnTo>
                <a:lnTo>
                  <a:pt x="756" y="354"/>
                </a:lnTo>
                <a:lnTo>
                  <a:pt x="758" y="356"/>
                </a:lnTo>
                <a:lnTo>
                  <a:pt x="761" y="359"/>
                </a:lnTo>
                <a:lnTo>
                  <a:pt x="763" y="360"/>
                </a:lnTo>
                <a:lnTo>
                  <a:pt x="765" y="361"/>
                </a:lnTo>
                <a:lnTo>
                  <a:pt x="768" y="361"/>
                </a:lnTo>
                <a:lnTo>
                  <a:pt x="889" y="361"/>
                </a:lnTo>
                <a:lnTo>
                  <a:pt x="892" y="361"/>
                </a:lnTo>
                <a:lnTo>
                  <a:pt x="895" y="360"/>
                </a:lnTo>
                <a:lnTo>
                  <a:pt x="897" y="359"/>
                </a:lnTo>
                <a:lnTo>
                  <a:pt x="899" y="356"/>
                </a:lnTo>
                <a:lnTo>
                  <a:pt x="902" y="354"/>
                </a:lnTo>
                <a:lnTo>
                  <a:pt x="903" y="352"/>
                </a:lnTo>
                <a:lnTo>
                  <a:pt x="904" y="348"/>
                </a:lnTo>
                <a:lnTo>
                  <a:pt x="904" y="346"/>
                </a:lnTo>
                <a:lnTo>
                  <a:pt x="904" y="225"/>
                </a:lnTo>
                <a:lnTo>
                  <a:pt x="904" y="222"/>
                </a:lnTo>
                <a:lnTo>
                  <a:pt x="903" y="220"/>
                </a:lnTo>
                <a:lnTo>
                  <a:pt x="902" y="217"/>
                </a:lnTo>
                <a:lnTo>
                  <a:pt x="899" y="215"/>
                </a:lnTo>
                <a:lnTo>
                  <a:pt x="897" y="213"/>
                </a:lnTo>
                <a:lnTo>
                  <a:pt x="895" y="212"/>
                </a:lnTo>
                <a:lnTo>
                  <a:pt x="892" y="211"/>
                </a:lnTo>
                <a:lnTo>
                  <a:pt x="889" y="211"/>
                </a:ln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US" sz="1799" dirty="0"/>
          </a:p>
        </p:txBody>
      </p:sp>
      <p:grpSp>
        <p:nvGrpSpPr>
          <p:cNvPr id="36" name="Group 35" descr="Icon of human being and gear. ">
            <a:extLst>
              <a:ext uri="{FF2B5EF4-FFF2-40B4-BE49-F238E27FC236}">
                <a16:creationId xmlns:a16="http://schemas.microsoft.com/office/drawing/2014/main" id="{ECC5F635-1712-4572-A9EC-F94E2199DDBD}"/>
              </a:ext>
            </a:extLst>
          </p:cNvPr>
          <p:cNvGrpSpPr/>
          <p:nvPr/>
        </p:nvGrpSpPr>
        <p:grpSpPr>
          <a:xfrm>
            <a:off x="7076045" y="5516903"/>
            <a:ext cx="337985" cy="339907"/>
            <a:chOff x="6450013" y="5349875"/>
            <a:chExt cx="279399" cy="280988"/>
          </a:xfrm>
          <a:solidFill>
            <a:schemeClr val="bg1"/>
          </a:solidFill>
        </p:grpSpPr>
        <p:sp>
          <p:nvSpPr>
            <p:cNvPr id="37" name="Freeform 3673">
              <a:extLst>
                <a:ext uri="{FF2B5EF4-FFF2-40B4-BE49-F238E27FC236}">
                  <a16:creationId xmlns:a16="http://schemas.microsoft.com/office/drawing/2014/main" id="{D1391604-D4EC-48A8-AE57-EDF194392FB1}"/>
                </a:ext>
              </a:extLst>
            </p:cNvPr>
            <p:cNvSpPr>
              <a:spLocks/>
            </p:cNvSpPr>
            <p:nvPr/>
          </p:nvSpPr>
          <p:spPr bwMode="auto">
            <a:xfrm>
              <a:off x="6450013" y="5349875"/>
              <a:ext cx="182562" cy="238125"/>
            </a:xfrm>
            <a:custGeom>
              <a:avLst/>
              <a:gdLst>
                <a:gd name="T0" fmla="*/ 379 w 459"/>
                <a:gd name="T1" fmla="*/ 550 h 602"/>
                <a:gd name="T2" fmla="*/ 380 w 459"/>
                <a:gd name="T3" fmla="*/ 519 h 602"/>
                <a:gd name="T4" fmla="*/ 345 w 459"/>
                <a:gd name="T5" fmla="*/ 495 h 602"/>
                <a:gd name="T6" fmla="*/ 397 w 459"/>
                <a:gd name="T7" fmla="*/ 400 h 602"/>
                <a:gd name="T8" fmla="*/ 408 w 459"/>
                <a:gd name="T9" fmla="*/ 395 h 602"/>
                <a:gd name="T10" fmla="*/ 450 w 459"/>
                <a:gd name="T11" fmla="*/ 406 h 602"/>
                <a:gd name="T12" fmla="*/ 412 w 459"/>
                <a:gd name="T13" fmla="*/ 384 h 602"/>
                <a:gd name="T14" fmla="*/ 376 w 459"/>
                <a:gd name="T15" fmla="*/ 370 h 602"/>
                <a:gd name="T16" fmla="*/ 361 w 459"/>
                <a:gd name="T17" fmla="*/ 307 h 602"/>
                <a:gd name="T18" fmla="*/ 379 w 459"/>
                <a:gd name="T19" fmla="*/ 288 h 602"/>
                <a:gd name="T20" fmla="*/ 397 w 459"/>
                <a:gd name="T21" fmla="*/ 252 h 602"/>
                <a:gd name="T22" fmla="*/ 406 w 459"/>
                <a:gd name="T23" fmla="*/ 214 h 602"/>
                <a:gd name="T24" fmla="*/ 415 w 459"/>
                <a:gd name="T25" fmla="*/ 202 h 602"/>
                <a:gd name="T26" fmla="*/ 420 w 459"/>
                <a:gd name="T27" fmla="*/ 183 h 602"/>
                <a:gd name="T28" fmla="*/ 416 w 459"/>
                <a:gd name="T29" fmla="*/ 152 h 602"/>
                <a:gd name="T30" fmla="*/ 412 w 459"/>
                <a:gd name="T31" fmla="*/ 121 h 602"/>
                <a:gd name="T32" fmla="*/ 420 w 459"/>
                <a:gd name="T33" fmla="*/ 78 h 602"/>
                <a:gd name="T34" fmla="*/ 415 w 459"/>
                <a:gd name="T35" fmla="*/ 45 h 602"/>
                <a:gd name="T36" fmla="*/ 403 w 459"/>
                <a:gd name="T37" fmla="*/ 27 h 602"/>
                <a:gd name="T38" fmla="*/ 382 w 459"/>
                <a:gd name="T39" fmla="*/ 15 h 602"/>
                <a:gd name="T40" fmla="*/ 341 w 459"/>
                <a:gd name="T41" fmla="*/ 3 h 602"/>
                <a:gd name="T42" fmla="*/ 291 w 459"/>
                <a:gd name="T43" fmla="*/ 0 h 602"/>
                <a:gd name="T44" fmla="*/ 245 w 459"/>
                <a:gd name="T45" fmla="*/ 9 h 602"/>
                <a:gd name="T46" fmla="*/ 213 w 459"/>
                <a:gd name="T47" fmla="*/ 27 h 602"/>
                <a:gd name="T48" fmla="*/ 201 w 459"/>
                <a:gd name="T49" fmla="*/ 42 h 602"/>
                <a:gd name="T50" fmla="*/ 181 w 459"/>
                <a:gd name="T51" fmla="*/ 44 h 602"/>
                <a:gd name="T52" fmla="*/ 163 w 459"/>
                <a:gd name="T53" fmla="*/ 56 h 602"/>
                <a:gd name="T54" fmla="*/ 155 w 459"/>
                <a:gd name="T55" fmla="*/ 87 h 602"/>
                <a:gd name="T56" fmla="*/ 164 w 459"/>
                <a:gd name="T57" fmla="*/ 138 h 602"/>
                <a:gd name="T58" fmla="*/ 159 w 459"/>
                <a:gd name="T59" fmla="*/ 144 h 602"/>
                <a:gd name="T60" fmla="*/ 150 w 459"/>
                <a:gd name="T61" fmla="*/ 162 h 602"/>
                <a:gd name="T62" fmla="*/ 149 w 459"/>
                <a:gd name="T63" fmla="*/ 184 h 602"/>
                <a:gd name="T64" fmla="*/ 154 w 459"/>
                <a:gd name="T65" fmla="*/ 201 h 602"/>
                <a:gd name="T66" fmla="*/ 163 w 459"/>
                <a:gd name="T67" fmla="*/ 214 h 602"/>
                <a:gd name="T68" fmla="*/ 169 w 459"/>
                <a:gd name="T69" fmla="*/ 237 h 602"/>
                <a:gd name="T70" fmla="*/ 179 w 459"/>
                <a:gd name="T71" fmla="*/ 271 h 602"/>
                <a:gd name="T72" fmla="*/ 203 w 459"/>
                <a:gd name="T73" fmla="*/ 306 h 602"/>
                <a:gd name="T74" fmla="*/ 215 w 459"/>
                <a:gd name="T75" fmla="*/ 364 h 602"/>
                <a:gd name="T76" fmla="*/ 171 w 459"/>
                <a:gd name="T77" fmla="*/ 381 h 602"/>
                <a:gd name="T78" fmla="*/ 106 w 459"/>
                <a:gd name="T79" fmla="*/ 401 h 602"/>
                <a:gd name="T80" fmla="*/ 46 w 459"/>
                <a:gd name="T81" fmla="*/ 428 h 602"/>
                <a:gd name="T82" fmla="*/ 22 w 459"/>
                <a:gd name="T83" fmla="*/ 449 h 602"/>
                <a:gd name="T84" fmla="*/ 10 w 459"/>
                <a:gd name="T85" fmla="*/ 479 h 602"/>
                <a:gd name="T86" fmla="*/ 2 w 459"/>
                <a:gd name="T87" fmla="*/ 540 h 602"/>
                <a:gd name="T88" fmla="*/ 1 w 459"/>
                <a:gd name="T89" fmla="*/ 594 h 602"/>
                <a:gd name="T90" fmla="*/ 11 w 459"/>
                <a:gd name="T91" fmla="*/ 602 h 602"/>
                <a:gd name="T92" fmla="*/ 345 w 459"/>
                <a:gd name="T93" fmla="*/ 589 h 602"/>
                <a:gd name="T94" fmla="*/ 352 w 459"/>
                <a:gd name="T95" fmla="*/ 577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602">
                  <a:moveTo>
                    <a:pt x="352" y="577"/>
                  </a:moveTo>
                  <a:lnTo>
                    <a:pt x="380" y="560"/>
                  </a:lnTo>
                  <a:lnTo>
                    <a:pt x="379" y="550"/>
                  </a:lnTo>
                  <a:lnTo>
                    <a:pt x="379" y="540"/>
                  </a:lnTo>
                  <a:lnTo>
                    <a:pt x="379" y="530"/>
                  </a:lnTo>
                  <a:lnTo>
                    <a:pt x="380" y="519"/>
                  </a:lnTo>
                  <a:lnTo>
                    <a:pt x="352" y="503"/>
                  </a:lnTo>
                  <a:lnTo>
                    <a:pt x="348" y="499"/>
                  </a:lnTo>
                  <a:lnTo>
                    <a:pt x="345" y="495"/>
                  </a:lnTo>
                  <a:lnTo>
                    <a:pt x="345" y="490"/>
                  </a:lnTo>
                  <a:lnTo>
                    <a:pt x="346" y="486"/>
                  </a:lnTo>
                  <a:lnTo>
                    <a:pt x="397" y="400"/>
                  </a:lnTo>
                  <a:lnTo>
                    <a:pt x="399" y="397"/>
                  </a:lnTo>
                  <a:lnTo>
                    <a:pt x="403" y="395"/>
                  </a:lnTo>
                  <a:lnTo>
                    <a:pt x="408" y="395"/>
                  </a:lnTo>
                  <a:lnTo>
                    <a:pt x="413" y="396"/>
                  </a:lnTo>
                  <a:lnTo>
                    <a:pt x="441" y="413"/>
                  </a:lnTo>
                  <a:lnTo>
                    <a:pt x="450" y="406"/>
                  </a:lnTo>
                  <a:lnTo>
                    <a:pt x="459" y="401"/>
                  </a:lnTo>
                  <a:lnTo>
                    <a:pt x="424" y="388"/>
                  </a:lnTo>
                  <a:lnTo>
                    <a:pt x="412" y="384"/>
                  </a:lnTo>
                  <a:lnTo>
                    <a:pt x="400" y="379"/>
                  </a:lnTo>
                  <a:lnTo>
                    <a:pt x="389" y="375"/>
                  </a:lnTo>
                  <a:lnTo>
                    <a:pt x="376" y="370"/>
                  </a:lnTo>
                  <a:lnTo>
                    <a:pt x="368" y="368"/>
                  </a:lnTo>
                  <a:lnTo>
                    <a:pt x="361" y="364"/>
                  </a:lnTo>
                  <a:lnTo>
                    <a:pt x="361" y="307"/>
                  </a:lnTo>
                  <a:lnTo>
                    <a:pt x="366" y="302"/>
                  </a:lnTo>
                  <a:lnTo>
                    <a:pt x="372" y="297"/>
                  </a:lnTo>
                  <a:lnTo>
                    <a:pt x="379" y="288"/>
                  </a:lnTo>
                  <a:lnTo>
                    <a:pt x="385" y="279"/>
                  </a:lnTo>
                  <a:lnTo>
                    <a:pt x="391" y="266"/>
                  </a:lnTo>
                  <a:lnTo>
                    <a:pt x="397" y="252"/>
                  </a:lnTo>
                  <a:lnTo>
                    <a:pt x="400" y="235"/>
                  </a:lnTo>
                  <a:lnTo>
                    <a:pt x="402" y="216"/>
                  </a:lnTo>
                  <a:lnTo>
                    <a:pt x="406" y="214"/>
                  </a:lnTo>
                  <a:lnTo>
                    <a:pt x="409" y="211"/>
                  </a:lnTo>
                  <a:lnTo>
                    <a:pt x="412" y="207"/>
                  </a:lnTo>
                  <a:lnTo>
                    <a:pt x="415" y="202"/>
                  </a:lnTo>
                  <a:lnTo>
                    <a:pt x="417" y="197"/>
                  </a:lnTo>
                  <a:lnTo>
                    <a:pt x="418" y="191"/>
                  </a:lnTo>
                  <a:lnTo>
                    <a:pt x="420" y="183"/>
                  </a:lnTo>
                  <a:lnTo>
                    <a:pt x="420" y="175"/>
                  </a:lnTo>
                  <a:lnTo>
                    <a:pt x="420" y="164"/>
                  </a:lnTo>
                  <a:lnTo>
                    <a:pt x="416" y="152"/>
                  </a:lnTo>
                  <a:lnTo>
                    <a:pt x="412" y="144"/>
                  </a:lnTo>
                  <a:lnTo>
                    <a:pt x="406" y="137"/>
                  </a:lnTo>
                  <a:lnTo>
                    <a:pt x="412" y="121"/>
                  </a:lnTo>
                  <a:lnTo>
                    <a:pt x="417" y="101"/>
                  </a:lnTo>
                  <a:lnTo>
                    <a:pt x="420" y="89"/>
                  </a:lnTo>
                  <a:lnTo>
                    <a:pt x="420" y="78"/>
                  </a:lnTo>
                  <a:lnTo>
                    <a:pt x="420" y="65"/>
                  </a:lnTo>
                  <a:lnTo>
                    <a:pt x="417" y="53"/>
                  </a:lnTo>
                  <a:lnTo>
                    <a:pt x="415" y="45"/>
                  </a:lnTo>
                  <a:lnTo>
                    <a:pt x="412" y="39"/>
                  </a:lnTo>
                  <a:lnTo>
                    <a:pt x="407" y="34"/>
                  </a:lnTo>
                  <a:lnTo>
                    <a:pt x="403" y="27"/>
                  </a:lnTo>
                  <a:lnTo>
                    <a:pt x="397" y="24"/>
                  </a:lnTo>
                  <a:lnTo>
                    <a:pt x="390" y="18"/>
                  </a:lnTo>
                  <a:lnTo>
                    <a:pt x="382" y="15"/>
                  </a:lnTo>
                  <a:lnTo>
                    <a:pt x="376" y="12"/>
                  </a:lnTo>
                  <a:lnTo>
                    <a:pt x="359" y="7"/>
                  </a:lnTo>
                  <a:lnTo>
                    <a:pt x="341" y="3"/>
                  </a:lnTo>
                  <a:lnTo>
                    <a:pt x="325" y="0"/>
                  </a:lnTo>
                  <a:lnTo>
                    <a:pt x="307" y="0"/>
                  </a:lnTo>
                  <a:lnTo>
                    <a:pt x="291" y="0"/>
                  </a:lnTo>
                  <a:lnTo>
                    <a:pt x="276" y="2"/>
                  </a:lnTo>
                  <a:lnTo>
                    <a:pt x="260" y="6"/>
                  </a:lnTo>
                  <a:lnTo>
                    <a:pt x="245" y="9"/>
                  </a:lnTo>
                  <a:lnTo>
                    <a:pt x="231" y="16"/>
                  </a:lnTo>
                  <a:lnTo>
                    <a:pt x="218" y="22"/>
                  </a:lnTo>
                  <a:lnTo>
                    <a:pt x="213" y="27"/>
                  </a:lnTo>
                  <a:lnTo>
                    <a:pt x="209" y="31"/>
                  </a:lnTo>
                  <a:lnTo>
                    <a:pt x="204" y="36"/>
                  </a:lnTo>
                  <a:lnTo>
                    <a:pt x="201" y="42"/>
                  </a:lnTo>
                  <a:lnTo>
                    <a:pt x="194" y="42"/>
                  </a:lnTo>
                  <a:lnTo>
                    <a:pt x="187" y="43"/>
                  </a:lnTo>
                  <a:lnTo>
                    <a:pt x="181" y="44"/>
                  </a:lnTo>
                  <a:lnTo>
                    <a:pt x="176" y="45"/>
                  </a:lnTo>
                  <a:lnTo>
                    <a:pt x="168" y="51"/>
                  </a:lnTo>
                  <a:lnTo>
                    <a:pt x="163" y="56"/>
                  </a:lnTo>
                  <a:lnTo>
                    <a:pt x="158" y="65"/>
                  </a:lnTo>
                  <a:lnTo>
                    <a:pt x="155" y="75"/>
                  </a:lnTo>
                  <a:lnTo>
                    <a:pt x="155" y="87"/>
                  </a:lnTo>
                  <a:lnTo>
                    <a:pt x="155" y="98"/>
                  </a:lnTo>
                  <a:lnTo>
                    <a:pt x="159" y="120"/>
                  </a:lnTo>
                  <a:lnTo>
                    <a:pt x="164" y="138"/>
                  </a:lnTo>
                  <a:lnTo>
                    <a:pt x="164" y="139"/>
                  </a:lnTo>
                  <a:lnTo>
                    <a:pt x="164" y="139"/>
                  </a:lnTo>
                  <a:lnTo>
                    <a:pt x="159" y="144"/>
                  </a:lnTo>
                  <a:lnTo>
                    <a:pt x="154" y="151"/>
                  </a:lnTo>
                  <a:lnTo>
                    <a:pt x="151" y="156"/>
                  </a:lnTo>
                  <a:lnTo>
                    <a:pt x="150" y="162"/>
                  </a:lnTo>
                  <a:lnTo>
                    <a:pt x="149" y="170"/>
                  </a:lnTo>
                  <a:lnTo>
                    <a:pt x="149" y="176"/>
                  </a:lnTo>
                  <a:lnTo>
                    <a:pt x="149" y="184"/>
                  </a:lnTo>
                  <a:lnTo>
                    <a:pt x="150" y="191"/>
                  </a:lnTo>
                  <a:lnTo>
                    <a:pt x="151" y="196"/>
                  </a:lnTo>
                  <a:lnTo>
                    <a:pt x="154" y="201"/>
                  </a:lnTo>
                  <a:lnTo>
                    <a:pt x="156" y="206"/>
                  </a:lnTo>
                  <a:lnTo>
                    <a:pt x="159" y="210"/>
                  </a:lnTo>
                  <a:lnTo>
                    <a:pt x="163" y="214"/>
                  </a:lnTo>
                  <a:lnTo>
                    <a:pt x="167" y="216"/>
                  </a:lnTo>
                  <a:lnTo>
                    <a:pt x="168" y="227"/>
                  </a:lnTo>
                  <a:lnTo>
                    <a:pt x="169" y="237"/>
                  </a:lnTo>
                  <a:lnTo>
                    <a:pt x="172" y="246"/>
                  </a:lnTo>
                  <a:lnTo>
                    <a:pt x="174" y="255"/>
                  </a:lnTo>
                  <a:lnTo>
                    <a:pt x="179" y="271"/>
                  </a:lnTo>
                  <a:lnTo>
                    <a:pt x="187" y="286"/>
                  </a:lnTo>
                  <a:lnTo>
                    <a:pt x="195" y="297"/>
                  </a:lnTo>
                  <a:lnTo>
                    <a:pt x="203" y="306"/>
                  </a:lnTo>
                  <a:lnTo>
                    <a:pt x="210" y="314"/>
                  </a:lnTo>
                  <a:lnTo>
                    <a:pt x="215" y="319"/>
                  </a:lnTo>
                  <a:lnTo>
                    <a:pt x="215" y="364"/>
                  </a:lnTo>
                  <a:lnTo>
                    <a:pt x="201" y="369"/>
                  </a:lnTo>
                  <a:lnTo>
                    <a:pt x="186" y="375"/>
                  </a:lnTo>
                  <a:lnTo>
                    <a:pt x="171" y="381"/>
                  </a:lnTo>
                  <a:lnTo>
                    <a:pt x="155" y="384"/>
                  </a:lnTo>
                  <a:lnTo>
                    <a:pt x="129" y="393"/>
                  </a:lnTo>
                  <a:lnTo>
                    <a:pt x="106" y="401"/>
                  </a:lnTo>
                  <a:lnTo>
                    <a:pt x="83" y="410"/>
                  </a:lnTo>
                  <a:lnTo>
                    <a:pt x="64" y="419"/>
                  </a:lnTo>
                  <a:lnTo>
                    <a:pt x="46" y="428"/>
                  </a:lnTo>
                  <a:lnTo>
                    <a:pt x="32" y="438"/>
                  </a:lnTo>
                  <a:lnTo>
                    <a:pt x="27" y="444"/>
                  </a:lnTo>
                  <a:lnTo>
                    <a:pt x="22" y="449"/>
                  </a:lnTo>
                  <a:lnTo>
                    <a:pt x="18" y="455"/>
                  </a:lnTo>
                  <a:lnTo>
                    <a:pt x="15" y="460"/>
                  </a:lnTo>
                  <a:lnTo>
                    <a:pt x="10" y="479"/>
                  </a:lnTo>
                  <a:lnTo>
                    <a:pt x="6" y="499"/>
                  </a:lnTo>
                  <a:lnTo>
                    <a:pt x="4" y="521"/>
                  </a:lnTo>
                  <a:lnTo>
                    <a:pt x="2" y="540"/>
                  </a:lnTo>
                  <a:lnTo>
                    <a:pt x="0" y="573"/>
                  </a:lnTo>
                  <a:lnTo>
                    <a:pt x="0" y="589"/>
                  </a:lnTo>
                  <a:lnTo>
                    <a:pt x="1" y="594"/>
                  </a:lnTo>
                  <a:lnTo>
                    <a:pt x="4" y="598"/>
                  </a:lnTo>
                  <a:lnTo>
                    <a:pt x="7" y="600"/>
                  </a:lnTo>
                  <a:lnTo>
                    <a:pt x="11" y="602"/>
                  </a:lnTo>
                  <a:lnTo>
                    <a:pt x="350" y="602"/>
                  </a:lnTo>
                  <a:lnTo>
                    <a:pt x="346" y="594"/>
                  </a:lnTo>
                  <a:lnTo>
                    <a:pt x="345" y="589"/>
                  </a:lnTo>
                  <a:lnTo>
                    <a:pt x="345" y="585"/>
                  </a:lnTo>
                  <a:lnTo>
                    <a:pt x="348" y="581"/>
                  </a:lnTo>
                  <a:lnTo>
                    <a:pt x="352" y="5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sp>
          <p:nvSpPr>
            <p:cNvPr id="38" name="Freeform 3674">
              <a:extLst>
                <a:ext uri="{FF2B5EF4-FFF2-40B4-BE49-F238E27FC236}">
                  <a16:creationId xmlns:a16="http://schemas.microsoft.com/office/drawing/2014/main" id="{44A4D0F8-0767-41BC-BE62-0AED99EC8B25}"/>
                </a:ext>
              </a:extLst>
            </p:cNvPr>
            <p:cNvSpPr>
              <a:spLocks noEditPoints="1"/>
            </p:cNvSpPr>
            <p:nvPr/>
          </p:nvSpPr>
          <p:spPr bwMode="auto">
            <a:xfrm>
              <a:off x="6597650" y="5497513"/>
              <a:ext cx="131762" cy="133350"/>
            </a:xfrm>
            <a:custGeom>
              <a:avLst/>
              <a:gdLst>
                <a:gd name="T0" fmla="*/ 151 w 332"/>
                <a:gd name="T1" fmla="*/ 243 h 336"/>
                <a:gd name="T2" fmla="*/ 129 w 332"/>
                <a:gd name="T3" fmla="*/ 235 h 336"/>
                <a:gd name="T4" fmla="*/ 111 w 332"/>
                <a:gd name="T5" fmla="*/ 222 h 336"/>
                <a:gd name="T6" fmla="*/ 97 w 332"/>
                <a:gd name="T7" fmla="*/ 204 h 336"/>
                <a:gd name="T8" fmla="*/ 89 w 332"/>
                <a:gd name="T9" fmla="*/ 182 h 336"/>
                <a:gd name="T10" fmla="*/ 88 w 332"/>
                <a:gd name="T11" fmla="*/ 159 h 336"/>
                <a:gd name="T12" fmla="*/ 94 w 332"/>
                <a:gd name="T13" fmla="*/ 136 h 336"/>
                <a:gd name="T14" fmla="*/ 106 w 332"/>
                <a:gd name="T15" fmla="*/ 117 h 336"/>
                <a:gd name="T16" fmla="*/ 122 w 332"/>
                <a:gd name="T17" fmla="*/ 103 h 336"/>
                <a:gd name="T18" fmla="*/ 143 w 332"/>
                <a:gd name="T19" fmla="*/ 92 h 336"/>
                <a:gd name="T20" fmla="*/ 166 w 332"/>
                <a:gd name="T21" fmla="*/ 89 h 336"/>
                <a:gd name="T22" fmla="*/ 189 w 332"/>
                <a:gd name="T23" fmla="*/ 92 h 336"/>
                <a:gd name="T24" fmla="*/ 210 w 332"/>
                <a:gd name="T25" fmla="*/ 103 h 336"/>
                <a:gd name="T26" fmla="*/ 226 w 332"/>
                <a:gd name="T27" fmla="*/ 117 h 336"/>
                <a:gd name="T28" fmla="*/ 238 w 332"/>
                <a:gd name="T29" fmla="*/ 136 h 336"/>
                <a:gd name="T30" fmla="*/ 243 w 332"/>
                <a:gd name="T31" fmla="*/ 159 h 336"/>
                <a:gd name="T32" fmla="*/ 242 w 332"/>
                <a:gd name="T33" fmla="*/ 182 h 336"/>
                <a:gd name="T34" fmla="*/ 234 w 332"/>
                <a:gd name="T35" fmla="*/ 204 h 336"/>
                <a:gd name="T36" fmla="*/ 221 w 332"/>
                <a:gd name="T37" fmla="*/ 222 h 336"/>
                <a:gd name="T38" fmla="*/ 203 w 332"/>
                <a:gd name="T39" fmla="*/ 235 h 336"/>
                <a:gd name="T40" fmla="*/ 181 w 332"/>
                <a:gd name="T41" fmla="*/ 243 h 336"/>
                <a:gd name="T42" fmla="*/ 306 w 332"/>
                <a:gd name="T43" fmla="*/ 204 h 336"/>
                <a:gd name="T44" fmla="*/ 300 w 332"/>
                <a:gd name="T45" fmla="*/ 195 h 336"/>
                <a:gd name="T46" fmla="*/ 302 w 332"/>
                <a:gd name="T47" fmla="*/ 167 h 336"/>
                <a:gd name="T48" fmla="*/ 300 w 332"/>
                <a:gd name="T49" fmla="*/ 139 h 336"/>
                <a:gd name="T50" fmla="*/ 306 w 332"/>
                <a:gd name="T51" fmla="*/ 130 h 336"/>
                <a:gd name="T52" fmla="*/ 269 w 332"/>
                <a:gd name="T53" fmla="*/ 64 h 336"/>
                <a:gd name="T54" fmla="*/ 257 w 332"/>
                <a:gd name="T55" fmla="*/ 65 h 336"/>
                <a:gd name="T56" fmla="*/ 242 w 332"/>
                <a:gd name="T57" fmla="*/ 53 h 336"/>
                <a:gd name="T58" fmla="*/ 215 w 332"/>
                <a:gd name="T59" fmla="*/ 35 h 336"/>
                <a:gd name="T60" fmla="*/ 207 w 332"/>
                <a:gd name="T61" fmla="*/ 27 h 336"/>
                <a:gd name="T62" fmla="*/ 135 w 332"/>
                <a:gd name="T63" fmla="*/ 0 h 336"/>
                <a:gd name="T64" fmla="*/ 133 w 332"/>
                <a:gd name="T65" fmla="*/ 31 h 336"/>
                <a:gd name="T66" fmla="*/ 113 w 332"/>
                <a:gd name="T67" fmla="*/ 41 h 336"/>
                <a:gd name="T68" fmla="*/ 77 w 332"/>
                <a:gd name="T69" fmla="*/ 63 h 336"/>
                <a:gd name="T70" fmla="*/ 67 w 332"/>
                <a:gd name="T71" fmla="*/ 65 h 336"/>
                <a:gd name="T72" fmla="*/ 0 w 332"/>
                <a:gd name="T73" fmla="*/ 114 h 336"/>
                <a:gd name="T74" fmla="*/ 31 w 332"/>
                <a:gd name="T75" fmla="*/ 135 h 336"/>
                <a:gd name="T76" fmla="*/ 30 w 332"/>
                <a:gd name="T77" fmla="*/ 154 h 336"/>
                <a:gd name="T78" fmla="*/ 31 w 332"/>
                <a:gd name="T79" fmla="*/ 191 h 336"/>
                <a:gd name="T80" fmla="*/ 29 w 332"/>
                <a:gd name="T81" fmla="*/ 202 h 336"/>
                <a:gd name="T82" fmla="*/ 38 w 332"/>
                <a:gd name="T83" fmla="*/ 284 h 336"/>
                <a:gd name="T84" fmla="*/ 71 w 332"/>
                <a:gd name="T85" fmla="*/ 267 h 336"/>
                <a:gd name="T86" fmla="*/ 89 w 332"/>
                <a:gd name="T87" fmla="*/ 279 h 336"/>
                <a:gd name="T88" fmla="*/ 139 w 332"/>
                <a:gd name="T89" fmla="*/ 300 h 336"/>
                <a:gd name="T90" fmla="*/ 146 w 332"/>
                <a:gd name="T91" fmla="*/ 308 h 336"/>
                <a:gd name="T92" fmla="*/ 207 w 332"/>
                <a:gd name="T93" fmla="*/ 336 h 336"/>
                <a:gd name="T94" fmla="*/ 208 w 332"/>
                <a:gd name="T95" fmla="*/ 306 h 336"/>
                <a:gd name="T96" fmla="*/ 223 w 332"/>
                <a:gd name="T97" fmla="*/ 297 h 336"/>
                <a:gd name="T98" fmla="*/ 246 w 332"/>
                <a:gd name="T99" fmla="*/ 279 h 336"/>
                <a:gd name="T100" fmla="*/ 257 w 332"/>
                <a:gd name="T101" fmla="*/ 268 h 336"/>
                <a:gd name="T102" fmla="*/ 269 w 332"/>
                <a:gd name="T103" fmla="*/ 270 h 336"/>
                <a:gd name="T104" fmla="*/ 306 w 332"/>
                <a:gd name="T105" fmla="*/ 20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2" h="336">
                  <a:moveTo>
                    <a:pt x="166" y="245"/>
                  </a:moveTo>
                  <a:lnTo>
                    <a:pt x="158" y="244"/>
                  </a:lnTo>
                  <a:lnTo>
                    <a:pt x="151" y="243"/>
                  </a:lnTo>
                  <a:lnTo>
                    <a:pt x="143" y="241"/>
                  </a:lnTo>
                  <a:lnTo>
                    <a:pt x="135" y="239"/>
                  </a:lnTo>
                  <a:lnTo>
                    <a:pt x="129" y="235"/>
                  </a:lnTo>
                  <a:lnTo>
                    <a:pt x="122" y="231"/>
                  </a:lnTo>
                  <a:lnTo>
                    <a:pt x="116" y="227"/>
                  </a:lnTo>
                  <a:lnTo>
                    <a:pt x="111" y="222"/>
                  </a:lnTo>
                  <a:lnTo>
                    <a:pt x="106" y="217"/>
                  </a:lnTo>
                  <a:lnTo>
                    <a:pt x="101" y="211"/>
                  </a:lnTo>
                  <a:lnTo>
                    <a:pt x="97" y="204"/>
                  </a:lnTo>
                  <a:lnTo>
                    <a:pt x="94" y="198"/>
                  </a:lnTo>
                  <a:lnTo>
                    <a:pt x="92" y="190"/>
                  </a:lnTo>
                  <a:lnTo>
                    <a:pt x="89" y="182"/>
                  </a:lnTo>
                  <a:lnTo>
                    <a:pt x="88" y="175"/>
                  </a:lnTo>
                  <a:lnTo>
                    <a:pt x="88" y="167"/>
                  </a:lnTo>
                  <a:lnTo>
                    <a:pt x="88" y="159"/>
                  </a:lnTo>
                  <a:lnTo>
                    <a:pt x="89" y="151"/>
                  </a:lnTo>
                  <a:lnTo>
                    <a:pt x="92" y="144"/>
                  </a:lnTo>
                  <a:lnTo>
                    <a:pt x="94" y="136"/>
                  </a:lnTo>
                  <a:lnTo>
                    <a:pt x="97" y="130"/>
                  </a:lnTo>
                  <a:lnTo>
                    <a:pt x="101" y="123"/>
                  </a:lnTo>
                  <a:lnTo>
                    <a:pt x="106" y="117"/>
                  </a:lnTo>
                  <a:lnTo>
                    <a:pt x="111" y="112"/>
                  </a:lnTo>
                  <a:lnTo>
                    <a:pt x="116" y="106"/>
                  </a:lnTo>
                  <a:lnTo>
                    <a:pt x="122" y="103"/>
                  </a:lnTo>
                  <a:lnTo>
                    <a:pt x="129" y="99"/>
                  </a:lnTo>
                  <a:lnTo>
                    <a:pt x="135" y="95"/>
                  </a:lnTo>
                  <a:lnTo>
                    <a:pt x="143" y="92"/>
                  </a:lnTo>
                  <a:lnTo>
                    <a:pt x="151" y="90"/>
                  </a:lnTo>
                  <a:lnTo>
                    <a:pt x="158" y="90"/>
                  </a:lnTo>
                  <a:lnTo>
                    <a:pt x="166" y="89"/>
                  </a:lnTo>
                  <a:lnTo>
                    <a:pt x="174" y="90"/>
                  </a:lnTo>
                  <a:lnTo>
                    <a:pt x="181" y="90"/>
                  </a:lnTo>
                  <a:lnTo>
                    <a:pt x="189" y="92"/>
                  </a:lnTo>
                  <a:lnTo>
                    <a:pt x="196" y="95"/>
                  </a:lnTo>
                  <a:lnTo>
                    <a:pt x="203" y="99"/>
                  </a:lnTo>
                  <a:lnTo>
                    <a:pt x="210" y="103"/>
                  </a:lnTo>
                  <a:lnTo>
                    <a:pt x="215" y="106"/>
                  </a:lnTo>
                  <a:lnTo>
                    <a:pt x="221" y="112"/>
                  </a:lnTo>
                  <a:lnTo>
                    <a:pt x="226" y="117"/>
                  </a:lnTo>
                  <a:lnTo>
                    <a:pt x="230" y="123"/>
                  </a:lnTo>
                  <a:lnTo>
                    <a:pt x="234" y="130"/>
                  </a:lnTo>
                  <a:lnTo>
                    <a:pt x="238" y="136"/>
                  </a:lnTo>
                  <a:lnTo>
                    <a:pt x="241" y="144"/>
                  </a:lnTo>
                  <a:lnTo>
                    <a:pt x="242" y="151"/>
                  </a:lnTo>
                  <a:lnTo>
                    <a:pt x="243" y="159"/>
                  </a:lnTo>
                  <a:lnTo>
                    <a:pt x="244" y="167"/>
                  </a:lnTo>
                  <a:lnTo>
                    <a:pt x="243" y="175"/>
                  </a:lnTo>
                  <a:lnTo>
                    <a:pt x="242" y="182"/>
                  </a:lnTo>
                  <a:lnTo>
                    <a:pt x="241" y="190"/>
                  </a:lnTo>
                  <a:lnTo>
                    <a:pt x="238" y="198"/>
                  </a:lnTo>
                  <a:lnTo>
                    <a:pt x="234" y="204"/>
                  </a:lnTo>
                  <a:lnTo>
                    <a:pt x="230" y="211"/>
                  </a:lnTo>
                  <a:lnTo>
                    <a:pt x="226" y="217"/>
                  </a:lnTo>
                  <a:lnTo>
                    <a:pt x="221" y="222"/>
                  </a:lnTo>
                  <a:lnTo>
                    <a:pt x="215" y="227"/>
                  </a:lnTo>
                  <a:lnTo>
                    <a:pt x="210" y="231"/>
                  </a:lnTo>
                  <a:lnTo>
                    <a:pt x="203" y="235"/>
                  </a:lnTo>
                  <a:lnTo>
                    <a:pt x="196" y="239"/>
                  </a:lnTo>
                  <a:lnTo>
                    <a:pt x="189" y="241"/>
                  </a:lnTo>
                  <a:lnTo>
                    <a:pt x="181" y="243"/>
                  </a:lnTo>
                  <a:lnTo>
                    <a:pt x="174" y="244"/>
                  </a:lnTo>
                  <a:lnTo>
                    <a:pt x="166" y="245"/>
                  </a:lnTo>
                  <a:close/>
                  <a:moveTo>
                    <a:pt x="306" y="204"/>
                  </a:moveTo>
                  <a:lnTo>
                    <a:pt x="302" y="202"/>
                  </a:lnTo>
                  <a:lnTo>
                    <a:pt x="301" y="199"/>
                  </a:lnTo>
                  <a:lnTo>
                    <a:pt x="300" y="195"/>
                  </a:lnTo>
                  <a:lnTo>
                    <a:pt x="300" y="191"/>
                  </a:lnTo>
                  <a:lnTo>
                    <a:pt x="302" y="180"/>
                  </a:lnTo>
                  <a:lnTo>
                    <a:pt x="302" y="167"/>
                  </a:lnTo>
                  <a:lnTo>
                    <a:pt x="302" y="154"/>
                  </a:lnTo>
                  <a:lnTo>
                    <a:pt x="300" y="142"/>
                  </a:lnTo>
                  <a:lnTo>
                    <a:pt x="300" y="139"/>
                  </a:lnTo>
                  <a:lnTo>
                    <a:pt x="301" y="135"/>
                  </a:lnTo>
                  <a:lnTo>
                    <a:pt x="302" y="132"/>
                  </a:lnTo>
                  <a:lnTo>
                    <a:pt x="306" y="130"/>
                  </a:lnTo>
                  <a:lnTo>
                    <a:pt x="332" y="114"/>
                  </a:lnTo>
                  <a:lnTo>
                    <a:pt x="293" y="50"/>
                  </a:lnTo>
                  <a:lnTo>
                    <a:pt x="269" y="64"/>
                  </a:lnTo>
                  <a:lnTo>
                    <a:pt x="265" y="65"/>
                  </a:lnTo>
                  <a:lnTo>
                    <a:pt x="261" y="65"/>
                  </a:lnTo>
                  <a:lnTo>
                    <a:pt x="257" y="65"/>
                  </a:lnTo>
                  <a:lnTo>
                    <a:pt x="255" y="63"/>
                  </a:lnTo>
                  <a:lnTo>
                    <a:pt x="251" y="59"/>
                  </a:lnTo>
                  <a:lnTo>
                    <a:pt x="242" y="53"/>
                  </a:lnTo>
                  <a:lnTo>
                    <a:pt x="233" y="45"/>
                  </a:lnTo>
                  <a:lnTo>
                    <a:pt x="224" y="40"/>
                  </a:lnTo>
                  <a:lnTo>
                    <a:pt x="215" y="35"/>
                  </a:lnTo>
                  <a:lnTo>
                    <a:pt x="211" y="33"/>
                  </a:lnTo>
                  <a:lnTo>
                    <a:pt x="208" y="31"/>
                  </a:lnTo>
                  <a:lnTo>
                    <a:pt x="207" y="27"/>
                  </a:lnTo>
                  <a:lnTo>
                    <a:pt x="207" y="24"/>
                  </a:lnTo>
                  <a:lnTo>
                    <a:pt x="207" y="0"/>
                  </a:lnTo>
                  <a:lnTo>
                    <a:pt x="135" y="0"/>
                  </a:lnTo>
                  <a:lnTo>
                    <a:pt x="135" y="24"/>
                  </a:lnTo>
                  <a:lnTo>
                    <a:pt x="134" y="27"/>
                  </a:lnTo>
                  <a:lnTo>
                    <a:pt x="133" y="31"/>
                  </a:lnTo>
                  <a:lnTo>
                    <a:pt x="130" y="33"/>
                  </a:lnTo>
                  <a:lnTo>
                    <a:pt x="126" y="35"/>
                  </a:lnTo>
                  <a:lnTo>
                    <a:pt x="113" y="41"/>
                  </a:lnTo>
                  <a:lnTo>
                    <a:pt x="101" y="47"/>
                  </a:lnTo>
                  <a:lnTo>
                    <a:pt x="88" y="55"/>
                  </a:lnTo>
                  <a:lnTo>
                    <a:pt x="77" y="63"/>
                  </a:lnTo>
                  <a:lnTo>
                    <a:pt x="75" y="65"/>
                  </a:lnTo>
                  <a:lnTo>
                    <a:pt x="71" y="65"/>
                  </a:lnTo>
                  <a:lnTo>
                    <a:pt x="67" y="65"/>
                  </a:lnTo>
                  <a:lnTo>
                    <a:pt x="63" y="64"/>
                  </a:lnTo>
                  <a:lnTo>
                    <a:pt x="38" y="50"/>
                  </a:lnTo>
                  <a:lnTo>
                    <a:pt x="0" y="114"/>
                  </a:lnTo>
                  <a:lnTo>
                    <a:pt x="26" y="130"/>
                  </a:lnTo>
                  <a:lnTo>
                    <a:pt x="29" y="132"/>
                  </a:lnTo>
                  <a:lnTo>
                    <a:pt x="31" y="135"/>
                  </a:lnTo>
                  <a:lnTo>
                    <a:pt x="33" y="139"/>
                  </a:lnTo>
                  <a:lnTo>
                    <a:pt x="31" y="142"/>
                  </a:lnTo>
                  <a:lnTo>
                    <a:pt x="30" y="154"/>
                  </a:lnTo>
                  <a:lnTo>
                    <a:pt x="30" y="167"/>
                  </a:lnTo>
                  <a:lnTo>
                    <a:pt x="30" y="178"/>
                  </a:lnTo>
                  <a:lnTo>
                    <a:pt x="31" y="191"/>
                  </a:lnTo>
                  <a:lnTo>
                    <a:pt x="33" y="195"/>
                  </a:lnTo>
                  <a:lnTo>
                    <a:pt x="31" y="199"/>
                  </a:lnTo>
                  <a:lnTo>
                    <a:pt x="29" y="202"/>
                  </a:lnTo>
                  <a:lnTo>
                    <a:pt x="26" y="204"/>
                  </a:lnTo>
                  <a:lnTo>
                    <a:pt x="0" y="220"/>
                  </a:lnTo>
                  <a:lnTo>
                    <a:pt x="38" y="284"/>
                  </a:lnTo>
                  <a:lnTo>
                    <a:pt x="63" y="270"/>
                  </a:lnTo>
                  <a:lnTo>
                    <a:pt x="67" y="268"/>
                  </a:lnTo>
                  <a:lnTo>
                    <a:pt x="71" y="267"/>
                  </a:lnTo>
                  <a:lnTo>
                    <a:pt x="75" y="268"/>
                  </a:lnTo>
                  <a:lnTo>
                    <a:pt x="77" y="271"/>
                  </a:lnTo>
                  <a:lnTo>
                    <a:pt x="89" y="279"/>
                  </a:lnTo>
                  <a:lnTo>
                    <a:pt x="106" y="286"/>
                  </a:lnTo>
                  <a:lnTo>
                    <a:pt x="124" y="295"/>
                  </a:lnTo>
                  <a:lnTo>
                    <a:pt x="139" y="300"/>
                  </a:lnTo>
                  <a:lnTo>
                    <a:pt x="142" y="303"/>
                  </a:lnTo>
                  <a:lnTo>
                    <a:pt x="144" y="306"/>
                  </a:lnTo>
                  <a:lnTo>
                    <a:pt x="146" y="308"/>
                  </a:lnTo>
                  <a:lnTo>
                    <a:pt x="147" y="312"/>
                  </a:lnTo>
                  <a:lnTo>
                    <a:pt x="147" y="336"/>
                  </a:lnTo>
                  <a:lnTo>
                    <a:pt x="207" y="336"/>
                  </a:lnTo>
                  <a:lnTo>
                    <a:pt x="207" y="312"/>
                  </a:lnTo>
                  <a:lnTo>
                    <a:pt x="207" y="308"/>
                  </a:lnTo>
                  <a:lnTo>
                    <a:pt x="208" y="306"/>
                  </a:lnTo>
                  <a:lnTo>
                    <a:pt x="211" y="303"/>
                  </a:lnTo>
                  <a:lnTo>
                    <a:pt x="215" y="300"/>
                  </a:lnTo>
                  <a:lnTo>
                    <a:pt x="223" y="297"/>
                  </a:lnTo>
                  <a:lnTo>
                    <a:pt x="230" y="291"/>
                  </a:lnTo>
                  <a:lnTo>
                    <a:pt x="238" y="285"/>
                  </a:lnTo>
                  <a:lnTo>
                    <a:pt x="246" y="279"/>
                  </a:lnTo>
                  <a:lnTo>
                    <a:pt x="250" y="275"/>
                  </a:lnTo>
                  <a:lnTo>
                    <a:pt x="255" y="271"/>
                  </a:lnTo>
                  <a:lnTo>
                    <a:pt x="257" y="268"/>
                  </a:lnTo>
                  <a:lnTo>
                    <a:pt x="261" y="267"/>
                  </a:lnTo>
                  <a:lnTo>
                    <a:pt x="265" y="268"/>
                  </a:lnTo>
                  <a:lnTo>
                    <a:pt x="269" y="270"/>
                  </a:lnTo>
                  <a:lnTo>
                    <a:pt x="295" y="284"/>
                  </a:lnTo>
                  <a:lnTo>
                    <a:pt x="332" y="220"/>
                  </a:lnTo>
                  <a:lnTo>
                    <a:pt x="306"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grpSp>
      <p:grpSp>
        <p:nvGrpSpPr>
          <p:cNvPr id="39" name="Group 38" descr="Icon of gears. ">
            <a:extLst>
              <a:ext uri="{FF2B5EF4-FFF2-40B4-BE49-F238E27FC236}">
                <a16:creationId xmlns:a16="http://schemas.microsoft.com/office/drawing/2014/main" id="{5BC0E3F0-447D-4721-AB1F-C8243BA36671}"/>
              </a:ext>
            </a:extLst>
          </p:cNvPr>
          <p:cNvGrpSpPr/>
          <p:nvPr/>
        </p:nvGrpSpPr>
        <p:grpSpPr>
          <a:xfrm>
            <a:off x="4717943" y="5819784"/>
            <a:ext cx="343747" cy="343747"/>
            <a:chOff x="7613650" y="1387475"/>
            <a:chExt cx="284163" cy="284163"/>
          </a:xfrm>
          <a:solidFill>
            <a:schemeClr val="bg1"/>
          </a:solidFill>
        </p:grpSpPr>
        <p:sp>
          <p:nvSpPr>
            <p:cNvPr id="40" name="Freeform 4359">
              <a:extLst>
                <a:ext uri="{FF2B5EF4-FFF2-40B4-BE49-F238E27FC236}">
                  <a16:creationId xmlns:a16="http://schemas.microsoft.com/office/drawing/2014/main" id="{351831F3-9830-4A23-8B34-11A3FCCA027E}"/>
                </a:ext>
              </a:extLst>
            </p:cNvPr>
            <p:cNvSpPr>
              <a:spLocks noEditPoints="1"/>
            </p:cNvSpPr>
            <p:nvPr/>
          </p:nvSpPr>
          <p:spPr bwMode="auto">
            <a:xfrm>
              <a:off x="7613650" y="1471613"/>
              <a:ext cx="200025" cy="200025"/>
            </a:xfrm>
            <a:custGeom>
              <a:avLst/>
              <a:gdLst>
                <a:gd name="T0" fmla="*/ 276 w 629"/>
                <a:gd name="T1" fmla="*/ 436 h 629"/>
                <a:gd name="T2" fmla="*/ 233 w 629"/>
                <a:gd name="T3" fmla="*/ 411 h 629"/>
                <a:gd name="T4" fmla="*/ 202 w 629"/>
                <a:gd name="T5" fmla="*/ 374 h 629"/>
                <a:gd name="T6" fmla="*/ 187 w 629"/>
                <a:gd name="T7" fmla="*/ 325 h 629"/>
                <a:gd name="T8" fmla="*/ 192 w 629"/>
                <a:gd name="T9" fmla="*/ 274 h 629"/>
                <a:gd name="T10" fmla="*/ 216 w 629"/>
                <a:gd name="T11" fmla="*/ 231 h 629"/>
                <a:gd name="T12" fmla="*/ 253 w 629"/>
                <a:gd name="T13" fmla="*/ 199 h 629"/>
                <a:gd name="T14" fmla="*/ 301 w 629"/>
                <a:gd name="T15" fmla="*/ 184 h 629"/>
                <a:gd name="T16" fmla="*/ 352 w 629"/>
                <a:gd name="T17" fmla="*/ 190 h 629"/>
                <a:gd name="T18" fmla="*/ 395 w 629"/>
                <a:gd name="T19" fmla="*/ 213 h 629"/>
                <a:gd name="T20" fmla="*/ 426 w 629"/>
                <a:gd name="T21" fmla="*/ 252 h 629"/>
                <a:gd name="T22" fmla="*/ 441 w 629"/>
                <a:gd name="T23" fmla="*/ 300 h 629"/>
                <a:gd name="T24" fmla="*/ 436 w 629"/>
                <a:gd name="T25" fmla="*/ 350 h 629"/>
                <a:gd name="T26" fmla="*/ 413 w 629"/>
                <a:gd name="T27" fmla="*/ 394 h 629"/>
                <a:gd name="T28" fmla="*/ 375 w 629"/>
                <a:gd name="T29" fmla="*/ 425 h 629"/>
                <a:gd name="T30" fmla="*/ 327 w 629"/>
                <a:gd name="T31" fmla="*/ 440 h 629"/>
                <a:gd name="T32" fmla="*/ 572 w 629"/>
                <a:gd name="T33" fmla="*/ 346 h 629"/>
                <a:gd name="T34" fmla="*/ 574 w 629"/>
                <a:gd name="T35" fmla="*/ 302 h 629"/>
                <a:gd name="T36" fmla="*/ 620 w 629"/>
                <a:gd name="T37" fmla="*/ 241 h 629"/>
                <a:gd name="T38" fmla="*/ 628 w 629"/>
                <a:gd name="T39" fmla="*/ 231 h 629"/>
                <a:gd name="T40" fmla="*/ 625 w 629"/>
                <a:gd name="T41" fmla="*/ 219 h 629"/>
                <a:gd name="T42" fmla="*/ 544 w 629"/>
                <a:gd name="T43" fmla="*/ 84 h 629"/>
                <a:gd name="T44" fmla="*/ 532 w 629"/>
                <a:gd name="T45" fmla="*/ 83 h 629"/>
                <a:gd name="T46" fmla="*/ 447 w 629"/>
                <a:gd name="T47" fmla="*/ 88 h 629"/>
                <a:gd name="T48" fmla="*/ 407 w 629"/>
                <a:gd name="T49" fmla="*/ 69 h 629"/>
                <a:gd name="T50" fmla="*/ 404 w 629"/>
                <a:gd name="T51" fmla="*/ 7 h 629"/>
                <a:gd name="T52" fmla="*/ 395 w 629"/>
                <a:gd name="T53" fmla="*/ 0 h 629"/>
                <a:gd name="T54" fmla="*/ 235 w 629"/>
                <a:gd name="T55" fmla="*/ 1 h 629"/>
                <a:gd name="T56" fmla="*/ 227 w 629"/>
                <a:gd name="T57" fmla="*/ 10 h 629"/>
                <a:gd name="T58" fmla="*/ 216 w 629"/>
                <a:gd name="T59" fmla="*/ 72 h 629"/>
                <a:gd name="T60" fmla="*/ 177 w 629"/>
                <a:gd name="T61" fmla="*/ 91 h 629"/>
                <a:gd name="T62" fmla="*/ 98 w 629"/>
                <a:gd name="T63" fmla="*/ 84 h 629"/>
                <a:gd name="T64" fmla="*/ 87 w 629"/>
                <a:gd name="T65" fmla="*/ 83 h 629"/>
                <a:gd name="T66" fmla="*/ 78 w 629"/>
                <a:gd name="T67" fmla="*/ 90 h 629"/>
                <a:gd name="T68" fmla="*/ 1 w 629"/>
                <a:gd name="T69" fmla="*/ 228 h 629"/>
                <a:gd name="T70" fmla="*/ 57 w 629"/>
                <a:gd name="T71" fmla="*/ 269 h 629"/>
                <a:gd name="T72" fmla="*/ 54 w 629"/>
                <a:gd name="T73" fmla="*/ 313 h 629"/>
                <a:gd name="T74" fmla="*/ 57 w 629"/>
                <a:gd name="T75" fmla="*/ 355 h 629"/>
                <a:gd name="T76" fmla="*/ 2 w 629"/>
                <a:gd name="T77" fmla="*/ 391 h 629"/>
                <a:gd name="T78" fmla="*/ 1 w 629"/>
                <a:gd name="T79" fmla="*/ 402 h 629"/>
                <a:gd name="T80" fmla="*/ 86 w 629"/>
                <a:gd name="T81" fmla="*/ 543 h 629"/>
                <a:gd name="T82" fmla="*/ 98 w 629"/>
                <a:gd name="T83" fmla="*/ 542 h 629"/>
                <a:gd name="T84" fmla="*/ 177 w 629"/>
                <a:gd name="T85" fmla="*/ 533 h 629"/>
                <a:gd name="T86" fmla="*/ 216 w 629"/>
                <a:gd name="T87" fmla="*/ 552 h 629"/>
                <a:gd name="T88" fmla="*/ 227 w 629"/>
                <a:gd name="T89" fmla="*/ 620 h 629"/>
                <a:gd name="T90" fmla="*/ 235 w 629"/>
                <a:gd name="T91" fmla="*/ 628 h 629"/>
                <a:gd name="T92" fmla="*/ 395 w 629"/>
                <a:gd name="T93" fmla="*/ 629 h 629"/>
                <a:gd name="T94" fmla="*/ 404 w 629"/>
                <a:gd name="T95" fmla="*/ 623 h 629"/>
                <a:gd name="T96" fmla="*/ 407 w 629"/>
                <a:gd name="T97" fmla="*/ 556 h 629"/>
                <a:gd name="T98" fmla="*/ 447 w 629"/>
                <a:gd name="T99" fmla="*/ 538 h 629"/>
                <a:gd name="T100" fmla="*/ 533 w 629"/>
                <a:gd name="T101" fmla="*/ 543 h 629"/>
                <a:gd name="T102" fmla="*/ 545 w 629"/>
                <a:gd name="T103" fmla="*/ 543 h 629"/>
                <a:gd name="T104" fmla="*/ 627 w 629"/>
                <a:gd name="T105" fmla="*/ 405 h 629"/>
                <a:gd name="T106" fmla="*/ 628 w 629"/>
                <a:gd name="T107" fmla="*/ 394 h 629"/>
                <a:gd name="T108" fmla="*/ 621 w 629"/>
                <a:gd name="T109" fmla="*/ 38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9" h="629">
                  <a:moveTo>
                    <a:pt x="314" y="441"/>
                  </a:moveTo>
                  <a:lnTo>
                    <a:pt x="301" y="440"/>
                  </a:lnTo>
                  <a:lnTo>
                    <a:pt x="288" y="439"/>
                  </a:lnTo>
                  <a:lnTo>
                    <a:pt x="276" y="436"/>
                  </a:lnTo>
                  <a:lnTo>
                    <a:pt x="264" y="430"/>
                  </a:lnTo>
                  <a:lnTo>
                    <a:pt x="253" y="425"/>
                  </a:lnTo>
                  <a:lnTo>
                    <a:pt x="242" y="418"/>
                  </a:lnTo>
                  <a:lnTo>
                    <a:pt x="233" y="411"/>
                  </a:lnTo>
                  <a:lnTo>
                    <a:pt x="223" y="404"/>
                  </a:lnTo>
                  <a:lnTo>
                    <a:pt x="216" y="394"/>
                  </a:lnTo>
                  <a:lnTo>
                    <a:pt x="208" y="384"/>
                  </a:lnTo>
                  <a:lnTo>
                    <a:pt x="202" y="374"/>
                  </a:lnTo>
                  <a:lnTo>
                    <a:pt x="196" y="362"/>
                  </a:lnTo>
                  <a:lnTo>
                    <a:pt x="192" y="350"/>
                  </a:lnTo>
                  <a:lnTo>
                    <a:pt x="189" y="338"/>
                  </a:lnTo>
                  <a:lnTo>
                    <a:pt x="187" y="325"/>
                  </a:lnTo>
                  <a:lnTo>
                    <a:pt x="186" y="313"/>
                  </a:lnTo>
                  <a:lnTo>
                    <a:pt x="187" y="300"/>
                  </a:lnTo>
                  <a:lnTo>
                    <a:pt x="189" y="287"/>
                  </a:lnTo>
                  <a:lnTo>
                    <a:pt x="192" y="274"/>
                  </a:lnTo>
                  <a:lnTo>
                    <a:pt x="196" y="262"/>
                  </a:lnTo>
                  <a:lnTo>
                    <a:pt x="202" y="252"/>
                  </a:lnTo>
                  <a:lnTo>
                    <a:pt x="208" y="241"/>
                  </a:lnTo>
                  <a:lnTo>
                    <a:pt x="216" y="231"/>
                  </a:lnTo>
                  <a:lnTo>
                    <a:pt x="223" y="222"/>
                  </a:lnTo>
                  <a:lnTo>
                    <a:pt x="233" y="213"/>
                  </a:lnTo>
                  <a:lnTo>
                    <a:pt x="242" y="206"/>
                  </a:lnTo>
                  <a:lnTo>
                    <a:pt x="253" y="199"/>
                  </a:lnTo>
                  <a:lnTo>
                    <a:pt x="264" y="194"/>
                  </a:lnTo>
                  <a:lnTo>
                    <a:pt x="276" y="190"/>
                  </a:lnTo>
                  <a:lnTo>
                    <a:pt x="288" y="186"/>
                  </a:lnTo>
                  <a:lnTo>
                    <a:pt x="301" y="184"/>
                  </a:lnTo>
                  <a:lnTo>
                    <a:pt x="314" y="184"/>
                  </a:lnTo>
                  <a:lnTo>
                    <a:pt x="327" y="184"/>
                  </a:lnTo>
                  <a:lnTo>
                    <a:pt x="340" y="186"/>
                  </a:lnTo>
                  <a:lnTo>
                    <a:pt x="352" y="190"/>
                  </a:lnTo>
                  <a:lnTo>
                    <a:pt x="363" y="194"/>
                  </a:lnTo>
                  <a:lnTo>
                    <a:pt x="375" y="199"/>
                  </a:lnTo>
                  <a:lnTo>
                    <a:pt x="386" y="206"/>
                  </a:lnTo>
                  <a:lnTo>
                    <a:pt x="395" y="213"/>
                  </a:lnTo>
                  <a:lnTo>
                    <a:pt x="404" y="222"/>
                  </a:lnTo>
                  <a:lnTo>
                    <a:pt x="413" y="231"/>
                  </a:lnTo>
                  <a:lnTo>
                    <a:pt x="420" y="241"/>
                  </a:lnTo>
                  <a:lnTo>
                    <a:pt x="426" y="252"/>
                  </a:lnTo>
                  <a:lnTo>
                    <a:pt x="432" y="262"/>
                  </a:lnTo>
                  <a:lnTo>
                    <a:pt x="436" y="274"/>
                  </a:lnTo>
                  <a:lnTo>
                    <a:pt x="439" y="287"/>
                  </a:lnTo>
                  <a:lnTo>
                    <a:pt x="441" y="300"/>
                  </a:lnTo>
                  <a:lnTo>
                    <a:pt x="443" y="313"/>
                  </a:lnTo>
                  <a:lnTo>
                    <a:pt x="441" y="325"/>
                  </a:lnTo>
                  <a:lnTo>
                    <a:pt x="439" y="338"/>
                  </a:lnTo>
                  <a:lnTo>
                    <a:pt x="436" y="350"/>
                  </a:lnTo>
                  <a:lnTo>
                    <a:pt x="432" y="362"/>
                  </a:lnTo>
                  <a:lnTo>
                    <a:pt x="426" y="374"/>
                  </a:lnTo>
                  <a:lnTo>
                    <a:pt x="420" y="384"/>
                  </a:lnTo>
                  <a:lnTo>
                    <a:pt x="413" y="394"/>
                  </a:lnTo>
                  <a:lnTo>
                    <a:pt x="404" y="404"/>
                  </a:lnTo>
                  <a:lnTo>
                    <a:pt x="395" y="411"/>
                  </a:lnTo>
                  <a:lnTo>
                    <a:pt x="386" y="418"/>
                  </a:lnTo>
                  <a:lnTo>
                    <a:pt x="375" y="425"/>
                  </a:lnTo>
                  <a:lnTo>
                    <a:pt x="363" y="430"/>
                  </a:lnTo>
                  <a:lnTo>
                    <a:pt x="352" y="436"/>
                  </a:lnTo>
                  <a:lnTo>
                    <a:pt x="340" y="439"/>
                  </a:lnTo>
                  <a:lnTo>
                    <a:pt x="327" y="440"/>
                  </a:lnTo>
                  <a:lnTo>
                    <a:pt x="314" y="441"/>
                  </a:lnTo>
                  <a:close/>
                  <a:moveTo>
                    <a:pt x="621" y="385"/>
                  </a:moveTo>
                  <a:lnTo>
                    <a:pt x="571" y="355"/>
                  </a:lnTo>
                  <a:lnTo>
                    <a:pt x="572" y="346"/>
                  </a:lnTo>
                  <a:lnTo>
                    <a:pt x="573" y="335"/>
                  </a:lnTo>
                  <a:lnTo>
                    <a:pt x="574" y="323"/>
                  </a:lnTo>
                  <a:lnTo>
                    <a:pt x="574" y="313"/>
                  </a:lnTo>
                  <a:lnTo>
                    <a:pt x="574" y="302"/>
                  </a:lnTo>
                  <a:lnTo>
                    <a:pt x="573" y="291"/>
                  </a:lnTo>
                  <a:lnTo>
                    <a:pt x="572" y="280"/>
                  </a:lnTo>
                  <a:lnTo>
                    <a:pt x="570" y="269"/>
                  </a:lnTo>
                  <a:lnTo>
                    <a:pt x="620" y="241"/>
                  </a:lnTo>
                  <a:lnTo>
                    <a:pt x="623" y="239"/>
                  </a:lnTo>
                  <a:lnTo>
                    <a:pt x="624" y="237"/>
                  </a:lnTo>
                  <a:lnTo>
                    <a:pt x="627" y="234"/>
                  </a:lnTo>
                  <a:lnTo>
                    <a:pt x="628" y="231"/>
                  </a:lnTo>
                  <a:lnTo>
                    <a:pt x="628" y="228"/>
                  </a:lnTo>
                  <a:lnTo>
                    <a:pt x="628" y="226"/>
                  </a:lnTo>
                  <a:lnTo>
                    <a:pt x="628" y="223"/>
                  </a:lnTo>
                  <a:lnTo>
                    <a:pt x="625" y="219"/>
                  </a:lnTo>
                  <a:lnTo>
                    <a:pt x="551" y="90"/>
                  </a:lnTo>
                  <a:lnTo>
                    <a:pt x="548" y="87"/>
                  </a:lnTo>
                  <a:lnTo>
                    <a:pt x="546" y="85"/>
                  </a:lnTo>
                  <a:lnTo>
                    <a:pt x="544" y="84"/>
                  </a:lnTo>
                  <a:lnTo>
                    <a:pt x="541" y="83"/>
                  </a:lnTo>
                  <a:lnTo>
                    <a:pt x="539" y="81"/>
                  </a:lnTo>
                  <a:lnTo>
                    <a:pt x="536" y="81"/>
                  </a:lnTo>
                  <a:lnTo>
                    <a:pt x="532" y="83"/>
                  </a:lnTo>
                  <a:lnTo>
                    <a:pt x="530" y="84"/>
                  </a:lnTo>
                  <a:lnTo>
                    <a:pt x="481" y="113"/>
                  </a:lnTo>
                  <a:lnTo>
                    <a:pt x="465" y="99"/>
                  </a:lnTo>
                  <a:lnTo>
                    <a:pt x="447" y="88"/>
                  </a:lnTo>
                  <a:lnTo>
                    <a:pt x="438" y="83"/>
                  </a:lnTo>
                  <a:lnTo>
                    <a:pt x="429" y="77"/>
                  </a:lnTo>
                  <a:lnTo>
                    <a:pt x="418" y="73"/>
                  </a:lnTo>
                  <a:lnTo>
                    <a:pt x="407" y="69"/>
                  </a:lnTo>
                  <a:lnTo>
                    <a:pt x="407" y="15"/>
                  </a:lnTo>
                  <a:lnTo>
                    <a:pt x="407" y="12"/>
                  </a:lnTo>
                  <a:lnTo>
                    <a:pt x="406" y="10"/>
                  </a:lnTo>
                  <a:lnTo>
                    <a:pt x="404" y="7"/>
                  </a:lnTo>
                  <a:lnTo>
                    <a:pt x="403" y="4"/>
                  </a:lnTo>
                  <a:lnTo>
                    <a:pt x="401" y="2"/>
                  </a:lnTo>
                  <a:lnTo>
                    <a:pt x="398" y="1"/>
                  </a:lnTo>
                  <a:lnTo>
                    <a:pt x="395" y="0"/>
                  </a:lnTo>
                  <a:lnTo>
                    <a:pt x="392" y="0"/>
                  </a:lnTo>
                  <a:lnTo>
                    <a:pt x="241" y="0"/>
                  </a:lnTo>
                  <a:lnTo>
                    <a:pt x="238" y="0"/>
                  </a:lnTo>
                  <a:lnTo>
                    <a:pt x="235" y="1"/>
                  </a:lnTo>
                  <a:lnTo>
                    <a:pt x="233" y="2"/>
                  </a:lnTo>
                  <a:lnTo>
                    <a:pt x="231" y="4"/>
                  </a:lnTo>
                  <a:lnTo>
                    <a:pt x="229" y="7"/>
                  </a:lnTo>
                  <a:lnTo>
                    <a:pt x="227" y="10"/>
                  </a:lnTo>
                  <a:lnTo>
                    <a:pt x="226" y="12"/>
                  </a:lnTo>
                  <a:lnTo>
                    <a:pt x="226" y="15"/>
                  </a:lnTo>
                  <a:lnTo>
                    <a:pt x="226" y="69"/>
                  </a:lnTo>
                  <a:lnTo>
                    <a:pt x="216" y="72"/>
                  </a:lnTo>
                  <a:lnTo>
                    <a:pt x="206" y="76"/>
                  </a:lnTo>
                  <a:lnTo>
                    <a:pt x="196" y="80"/>
                  </a:lnTo>
                  <a:lnTo>
                    <a:pt x="187" y="86"/>
                  </a:lnTo>
                  <a:lnTo>
                    <a:pt x="177" y="91"/>
                  </a:lnTo>
                  <a:lnTo>
                    <a:pt x="168" y="98"/>
                  </a:lnTo>
                  <a:lnTo>
                    <a:pt x="159" y="105"/>
                  </a:lnTo>
                  <a:lnTo>
                    <a:pt x="149" y="113"/>
                  </a:lnTo>
                  <a:lnTo>
                    <a:pt x="98" y="84"/>
                  </a:lnTo>
                  <a:lnTo>
                    <a:pt x="96" y="83"/>
                  </a:lnTo>
                  <a:lnTo>
                    <a:pt x="93" y="81"/>
                  </a:lnTo>
                  <a:lnTo>
                    <a:pt x="90" y="81"/>
                  </a:lnTo>
                  <a:lnTo>
                    <a:pt x="87" y="83"/>
                  </a:lnTo>
                  <a:lnTo>
                    <a:pt x="84" y="84"/>
                  </a:lnTo>
                  <a:lnTo>
                    <a:pt x="82" y="85"/>
                  </a:lnTo>
                  <a:lnTo>
                    <a:pt x="80" y="87"/>
                  </a:lnTo>
                  <a:lnTo>
                    <a:pt x="78" y="90"/>
                  </a:lnTo>
                  <a:lnTo>
                    <a:pt x="3" y="219"/>
                  </a:lnTo>
                  <a:lnTo>
                    <a:pt x="1" y="222"/>
                  </a:lnTo>
                  <a:lnTo>
                    <a:pt x="1" y="225"/>
                  </a:lnTo>
                  <a:lnTo>
                    <a:pt x="1" y="228"/>
                  </a:lnTo>
                  <a:lnTo>
                    <a:pt x="1" y="230"/>
                  </a:lnTo>
                  <a:lnTo>
                    <a:pt x="4" y="236"/>
                  </a:lnTo>
                  <a:lnTo>
                    <a:pt x="8" y="241"/>
                  </a:lnTo>
                  <a:lnTo>
                    <a:pt x="57" y="269"/>
                  </a:lnTo>
                  <a:lnTo>
                    <a:pt x="56" y="280"/>
                  </a:lnTo>
                  <a:lnTo>
                    <a:pt x="55" y="291"/>
                  </a:lnTo>
                  <a:lnTo>
                    <a:pt x="54" y="302"/>
                  </a:lnTo>
                  <a:lnTo>
                    <a:pt x="54" y="313"/>
                  </a:lnTo>
                  <a:lnTo>
                    <a:pt x="54" y="323"/>
                  </a:lnTo>
                  <a:lnTo>
                    <a:pt x="55" y="335"/>
                  </a:lnTo>
                  <a:lnTo>
                    <a:pt x="56" y="346"/>
                  </a:lnTo>
                  <a:lnTo>
                    <a:pt x="57" y="355"/>
                  </a:lnTo>
                  <a:lnTo>
                    <a:pt x="7" y="385"/>
                  </a:lnTo>
                  <a:lnTo>
                    <a:pt x="5" y="387"/>
                  </a:lnTo>
                  <a:lnTo>
                    <a:pt x="3" y="389"/>
                  </a:lnTo>
                  <a:lnTo>
                    <a:pt x="2" y="391"/>
                  </a:lnTo>
                  <a:lnTo>
                    <a:pt x="1" y="394"/>
                  </a:lnTo>
                  <a:lnTo>
                    <a:pt x="0" y="396"/>
                  </a:lnTo>
                  <a:lnTo>
                    <a:pt x="1" y="399"/>
                  </a:lnTo>
                  <a:lnTo>
                    <a:pt x="1" y="402"/>
                  </a:lnTo>
                  <a:lnTo>
                    <a:pt x="2" y="405"/>
                  </a:lnTo>
                  <a:lnTo>
                    <a:pt x="78" y="536"/>
                  </a:lnTo>
                  <a:lnTo>
                    <a:pt x="81" y="540"/>
                  </a:lnTo>
                  <a:lnTo>
                    <a:pt x="86" y="543"/>
                  </a:lnTo>
                  <a:lnTo>
                    <a:pt x="89" y="544"/>
                  </a:lnTo>
                  <a:lnTo>
                    <a:pt x="93" y="544"/>
                  </a:lnTo>
                  <a:lnTo>
                    <a:pt x="95" y="543"/>
                  </a:lnTo>
                  <a:lnTo>
                    <a:pt x="98" y="542"/>
                  </a:lnTo>
                  <a:lnTo>
                    <a:pt x="149" y="513"/>
                  </a:lnTo>
                  <a:lnTo>
                    <a:pt x="159" y="520"/>
                  </a:lnTo>
                  <a:lnTo>
                    <a:pt x="168" y="527"/>
                  </a:lnTo>
                  <a:lnTo>
                    <a:pt x="177" y="533"/>
                  </a:lnTo>
                  <a:lnTo>
                    <a:pt x="187" y="539"/>
                  </a:lnTo>
                  <a:lnTo>
                    <a:pt x="196" y="544"/>
                  </a:lnTo>
                  <a:lnTo>
                    <a:pt x="206" y="549"/>
                  </a:lnTo>
                  <a:lnTo>
                    <a:pt x="216" y="552"/>
                  </a:lnTo>
                  <a:lnTo>
                    <a:pt x="226" y="556"/>
                  </a:lnTo>
                  <a:lnTo>
                    <a:pt x="226" y="614"/>
                  </a:lnTo>
                  <a:lnTo>
                    <a:pt x="226" y="617"/>
                  </a:lnTo>
                  <a:lnTo>
                    <a:pt x="227" y="620"/>
                  </a:lnTo>
                  <a:lnTo>
                    <a:pt x="229" y="623"/>
                  </a:lnTo>
                  <a:lnTo>
                    <a:pt x="231" y="625"/>
                  </a:lnTo>
                  <a:lnTo>
                    <a:pt x="233" y="627"/>
                  </a:lnTo>
                  <a:lnTo>
                    <a:pt x="235" y="628"/>
                  </a:lnTo>
                  <a:lnTo>
                    <a:pt x="238" y="629"/>
                  </a:lnTo>
                  <a:lnTo>
                    <a:pt x="241" y="629"/>
                  </a:lnTo>
                  <a:lnTo>
                    <a:pt x="392" y="629"/>
                  </a:lnTo>
                  <a:lnTo>
                    <a:pt x="395" y="629"/>
                  </a:lnTo>
                  <a:lnTo>
                    <a:pt x="398" y="628"/>
                  </a:lnTo>
                  <a:lnTo>
                    <a:pt x="401" y="627"/>
                  </a:lnTo>
                  <a:lnTo>
                    <a:pt x="403" y="625"/>
                  </a:lnTo>
                  <a:lnTo>
                    <a:pt x="404" y="623"/>
                  </a:lnTo>
                  <a:lnTo>
                    <a:pt x="406" y="620"/>
                  </a:lnTo>
                  <a:lnTo>
                    <a:pt x="407" y="617"/>
                  </a:lnTo>
                  <a:lnTo>
                    <a:pt x="407" y="614"/>
                  </a:lnTo>
                  <a:lnTo>
                    <a:pt x="407" y="556"/>
                  </a:lnTo>
                  <a:lnTo>
                    <a:pt x="418" y="552"/>
                  </a:lnTo>
                  <a:lnTo>
                    <a:pt x="429" y="548"/>
                  </a:lnTo>
                  <a:lnTo>
                    <a:pt x="438" y="544"/>
                  </a:lnTo>
                  <a:lnTo>
                    <a:pt x="447" y="538"/>
                  </a:lnTo>
                  <a:lnTo>
                    <a:pt x="465" y="527"/>
                  </a:lnTo>
                  <a:lnTo>
                    <a:pt x="481" y="513"/>
                  </a:lnTo>
                  <a:lnTo>
                    <a:pt x="530" y="542"/>
                  </a:lnTo>
                  <a:lnTo>
                    <a:pt x="533" y="543"/>
                  </a:lnTo>
                  <a:lnTo>
                    <a:pt x="537" y="544"/>
                  </a:lnTo>
                  <a:lnTo>
                    <a:pt x="539" y="544"/>
                  </a:lnTo>
                  <a:lnTo>
                    <a:pt x="542" y="543"/>
                  </a:lnTo>
                  <a:lnTo>
                    <a:pt x="545" y="543"/>
                  </a:lnTo>
                  <a:lnTo>
                    <a:pt x="547" y="540"/>
                  </a:lnTo>
                  <a:lnTo>
                    <a:pt x="550" y="539"/>
                  </a:lnTo>
                  <a:lnTo>
                    <a:pt x="552" y="536"/>
                  </a:lnTo>
                  <a:lnTo>
                    <a:pt x="627" y="405"/>
                  </a:lnTo>
                  <a:lnTo>
                    <a:pt x="628" y="402"/>
                  </a:lnTo>
                  <a:lnTo>
                    <a:pt x="628" y="399"/>
                  </a:lnTo>
                  <a:lnTo>
                    <a:pt x="629" y="396"/>
                  </a:lnTo>
                  <a:lnTo>
                    <a:pt x="628" y="394"/>
                  </a:lnTo>
                  <a:lnTo>
                    <a:pt x="627" y="391"/>
                  </a:lnTo>
                  <a:lnTo>
                    <a:pt x="625" y="389"/>
                  </a:lnTo>
                  <a:lnTo>
                    <a:pt x="623" y="387"/>
                  </a:lnTo>
                  <a:lnTo>
                    <a:pt x="621"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sp>
          <p:nvSpPr>
            <p:cNvPr id="41" name="Freeform 4360">
              <a:extLst>
                <a:ext uri="{FF2B5EF4-FFF2-40B4-BE49-F238E27FC236}">
                  <a16:creationId xmlns:a16="http://schemas.microsoft.com/office/drawing/2014/main" id="{CDB8F87B-81A2-480F-ADA8-BFB5FD890ACD}"/>
                </a:ext>
              </a:extLst>
            </p:cNvPr>
            <p:cNvSpPr>
              <a:spLocks noEditPoints="1"/>
            </p:cNvSpPr>
            <p:nvPr/>
          </p:nvSpPr>
          <p:spPr bwMode="auto">
            <a:xfrm>
              <a:off x="7781925" y="1387475"/>
              <a:ext cx="115888" cy="117475"/>
            </a:xfrm>
            <a:custGeom>
              <a:avLst/>
              <a:gdLst>
                <a:gd name="T0" fmla="*/ 160 w 362"/>
                <a:gd name="T1" fmla="*/ 252 h 369"/>
                <a:gd name="T2" fmla="*/ 135 w 362"/>
                <a:gd name="T3" fmla="*/ 238 h 369"/>
                <a:gd name="T4" fmla="*/ 118 w 362"/>
                <a:gd name="T5" fmla="*/ 218 h 369"/>
                <a:gd name="T6" fmla="*/ 109 w 362"/>
                <a:gd name="T7" fmla="*/ 190 h 369"/>
                <a:gd name="T8" fmla="*/ 113 w 362"/>
                <a:gd name="T9" fmla="*/ 162 h 369"/>
                <a:gd name="T10" fmla="*/ 125 w 362"/>
                <a:gd name="T11" fmla="*/ 138 h 369"/>
                <a:gd name="T12" fmla="*/ 147 w 362"/>
                <a:gd name="T13" fmla="*/ 121 h 369"/>
                <a:gd name="T14" fmla="*/ 174 w 362"/>
                <a:gd name="T15" fmla="*/ 112 h 369"/>
                <a:gd name="T16" fmla="*/ 202 w 362"/>
                <a:gd name="T17" fmla="*/ 114 h 369"/>
                <a:gd name="T18" fmla="*/ 226 w 362"/>
                <a:gd name="T19" fmla="*/ 128 h 369"/>
                <a:gd name="T20" fmla="*/ 244 w 362"/>
                <a:gd name="T21" fmla="*/ 149 h 369"/>
                <a:gd name="T22" fmla="*/ 252 w 362"/>
                <a:gd name="T23" fmla="*/ 176 h 369"/>
                <a:gd name="T24" fmla="*/ 250 w 362"/>
                <a:gd name="T25" fmla="*/ 205 h 369"/>
                <a:gd name="T26" fmla="*/ 236 w 362"/>
                <a:gd name="T27" fmla="*/ 229 h 369"/>
                <a:gd name="T28" fmla="*/ 215 w 362"/>
                <a:gd name="T29" fmla="*/ 247 h 369"/>
                <a:gd name="T30" fmla="*/ 189 w 362"/>
                <a:gd name="T31" fmla="*/ 254 h 369"/>
                <a:gd name="T32" fmla="*/ 328 w 362"/>
                <a:gd name="T33" fmla="*/ 195 h 369"/>
                <a:gd name="T34" fmla="*/ 354 w 362"/>
                <a:gd name="T35" fmla="*/ 144 h 369"/>
                <a:gd name="T36" fmla="*/ 361 w 362"/>
                <a:gd name="T37" fmla="*/ 136 h 369"/>
                <a:gd name="T38" fmla="*/ 360 w 362"/>
                <a:gd name="T39" fmla="*/ 124 h 369"/>
                <a:gd name="T40" fmla="*/ 316 w 362"/>
                <a:gd name="T41" fmla="*/ 53 h 369"/>
                <a:gd name="T42" fmla="*/ 304 w 362"/>
                <a:gd name="T43" fmla="*/ 52 h 369"/>
                <a:gd name="T44" fmla="*/ 256 w 362"/>
                <a:gd name="T45" fmla="*/ 56 h 369"/>
                <a:gd name="T46" fmla="*/ 236 w 362"/>
                <a:gd name="T47" fmla="*/ 10 h 369"/>
                <a:gd name="T48" fmla="*/ 229 w 362"/>
                <a:gd name="T49" fmla="*/ 2 h 369"/>
                <a:gd name="T50" fmla="*/ 146 w 362"/>
                <a:gd name="T51" fmla="*/ 0 h 369"/>
                <a:gd name="T52" fmla="*/ 135 w 362"/>
                <a:gd name="T53" fmla="*/ 3 h 369"/>
                <a:gd name="T54" fmla="*/ 131 w 362"/>
                <a:gd name="T55" fmla="*/ 14 h 369"/>
                <a:gd name="T56" fmla="*/ 99 w 362"/>
                <a:gd name="T57" fmla="*/ 63 h 369"/>
                <a:gd name="T58" fmla="*/ 55 w 362"/>
                <a:gd name="T59" fmla="*/ 51 h 369"/>
                <a:gd name="T60" fmla="*/ 44 w 362"/>
                <a:gd name="T61" fmla="*/ 54 h 369"/>
                <a:gd name="T62" fmla="*/ 1 w 362"/>
                <a:gd name="T63" fmla="*/ 126 h 369"/>
                <a:gd name="T64" fmla="*/ 2 w 362"/>
                <a:gd name="T65" fmla="*/ 139 h 369"/>
                <a:gd name="T66" fmla="*/ 36 w 362"/>
                <a:gd name="T67" fmla="*/ 160 h 369"/>
                <a:gd name="T68" fmla="*/ 36 w 362"/>
                <a:gd name="T69" fmla="*/ 207 h 369"/>
                <a:gd name="T70" fmla="*/ 1 w 362"/>
                <a:gd name="T71" fmla="*/ 230 h 369"/>
                <a:gd name="T72" fmla="*/ 1 w 362"/>
                <a:gd name="T73" fmla="*/ 240 h 369"/>
                <a:gd name="T74" fmla="*/ 44 w 362"/>
                <a:gd name="T75" fmla="*/ 313 h 369"/>
                <a:gd name="T76" fmla="*/ 60 w 362"/>
                <a:gd name="T77" fmla="*/ 314 h 369"/>
                <a:gd name="T78" fmla="*/ 120 w 362"/>
                <a:gd name="T79" fmla="*/ 316 h 369"/>
                <a:gd name="T80" fmla="*/ 132 w 362"/>
                <a:gd name="T81" fmla="*/ 359 h 369"/>
                <a:gd name="T82" fmla="*/ 140 w 362"/>
                <a:gd name="T83" fmla="*/ 368 h 369"/>
                <a:gd name="T84" fmla="*/ 225 w 362"/>
                <a:gd name="T85" fmla="*/ 368 h 369"/>
                <a:gd name="T86" fmla="*/ 233 w 362"/>
                <a:gd name="T87" fmla="*/ 361 h 369"/>
                <a:gd name="T88" fmla="*/ 237 w 362"/>
                <a:gd name="T89" fmla="*/ 321 h 369"/>
                <a:gd name="T90" fmla="*/ 274 w 362"/>
                <a:gd name="T91" fmla="*/ 298 h 369"/>
                <a:gd name="T92" fmla="*/ 310 w 362"/>
                <a:gd name="T93" fmla="*/ 316 h 369"/>
                <a:gd name="T94" fmla="*/ 360 w 362"/>
                <a:gd name="T95" fmla="*/ 243 h 369"/>
                <a:gd name="T96" fmla="*/ 362 w 362"/>
                <a:gd name="T97" fmla="*/ 232 h 369"/>
                <a:gd name="T98" fmla="*/ 354 w 362"/>
                <a:gd name="T99" fmla="*/ 22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2" h="369">
                  <a:moveTo>
                    <a:pt x="181" y="255"/>
                  </a:moveTo>
                  <a:lnTo>
                    <a:pt x="174" y="254"/>
                  </a:lnTo>
                  <a:lnTo>
                    <a:pt x="166" y="253"/>
                  </a:lnTo>
                  <a:lnTo>
                    <a:pt x="160" y="252"/>
                  </a:lnTo>
                  <a:lnTo>
                    <a:pt x="153" y="249"/>
                  </a:lnTo>
                  <a:lnTo>
                    <a:pt x="147" y="247"/>
                  </a:lnTo>
                  <a:lnTo>
                    <a:pt x="141" y="243"/>
                  </a:lnTo>
                  <a:lnTo>
                    <a:pt x="135" y="238"/>
                  </a:lnTo>
                  <a:lnTo>
                    <a:pt x="131" y="234"/>
                  </a:lnTo>
                  <a:lnTo>
                    <a:pt x="125" y="229"/>
                  </a:lnTo>
                  <a:lnTo>
                    <a:pt x="122" y="223"/>
                  </a:lnTo>
                  <a:lnTo>
                    <a:pt x="118" y="218"/>
                  </a:lnTo>
                  <a:lnTo>
                    <a:pt x="115" y="212"/>
                  </a:lnTo>
                  <a:lnTo>
                    <a:pt x="113" y="205"/>
                  </a:lnTo>
                  <a:lnTo>
                    <a:pt x="110" y="198"/>
                  </a:lnTo>
                  <a:lnTo>
                    <a:pt x="109" y="190"/>
                  </a:lnTo>
                  <a:lnTo>
                    <a:pt x="109" y="183"/>
                  </a:lnTo>
                  <a:lnTo>
                    <a:pt x="109" y="176"/>
                  </a:lnTo>
                  <a:lnTo>
                    <a:pt x="110" y="169"/>
                  </a:lnTo>
                  <a:lnTo>
                    <a:pt x="113" y="162"/>
                  </a:lnTo>
                  <a:lnTo>
                    <a:pt x="115" y="156"/>
                  </a:lnTo>
                  <a:lnTo>
                    <a:pt x="118" y="149"/>
                  </a:lnTo>
                  <a:lnTo>
                    <a:pt x="122" y="143"/>
                  </a:lnTo>
                  <a:lnTo>
                    <a:pt x="125" y="138"/>
                  </a:lnTo>
                  <a:lnTo>
                    <a:pt x="131" y="132"/>
                  </a:lnTo>
                  <a:lnTo>
                    <a:pt x="135" y="128"/>
                  </a:lnTo>
                  <a:lnTo>
                    <a:pt x="141" y="124"/>
                  </a:lnTo>
                  <a:lnTo>
                    <a:pt x="147" y="121"/>
                  </a:lnTo>
                  <a:lnTo>
                    <a:pt x="153" y="117"/>
                  </a:lnTo>
                  <a:lnTo>
                    <a:pt x="160" y="114"/>
                  </a:lnTo>
                  <a:lnTo>
                    <a:pt x="166" y="113"/>
                  </a:lnTo>
                  <a:lnTo>
                    <a:pt x="174" y="112"/>
                  </a:lnTo>
                  <a:lnTo>
                    <a:pt x="181" y="111"/>
                  </a:lnTo>
                  <a:lnTo>
                    <a:pt x="189" y="112"/>
                  </a:lnTo>
                  <a:lnTo>
                    <a:pt x="195" y="113"/>
                  </a:lnTo>
                  <a:lnTo>
                    <a:pt x="202" y="114"/>
                  </a:lnTo>
                  <a:lnTo>
                    <a:pt x="209" y="117"/>
                  </a:lnTo>
                  <a:lnTo>
                    <a:pt x="215" y="121"/>
                  </a:lnTo>
                  <a:lnTo>
                    <a:pt x="221" y="124"/>
                  </a:lnTo>
                  <a:lnTo>
                    <a:pt x="226" y="128"/>
                  </a:lnTo>
                  <a:lnTo>
                    <a:pt x="231" y="132"/>
                  </a:lnTo>
                  <a:lnTo>
                    <a:pt x="236" y="138"/>
                  </a:lnTo>
                  <a:lnTo>
                    <a:pt x="240" y="143"/>
                  </a:lnTo>
                  <a:lnTo>
                    <a:pt x="244" y="149"/>
                  </a:lnTo>
                  <a:lnTo>
                    <a:pt x="247" y="156"/>
                  </a:lnTo>
                  <a:lnTo>
                    <a:pt x="250" y="162"/>
                  </a:lnTo>
                  <a:lnTo>
                    <a:pt x="251" y="169"/>
                  </a:lnTo>
                  <a:lnTo>
                    <a:pt x="252" y="176"/>
                  </a:lnTo>
                  <a:lnTo>
                    <a:pt x="253" y="183"/>
                  </a:lnTo>
                  <a:lnTo>
                    <a:pt x="252" y="190"/>
                  </a:lnTo>
                  <a:lnTo>
                    <a:pt x="251" y="198"/>
                  </a:lnTo>
                  <a:lnTo>
                    <a:pt x="250" y="205"/>
                  </a:lnTo>
                  <a:lnTo>
                    <a:pt x="247" y="212"/>
                  </a:lnTo>
                  <a:lnTo>
                    <a:pt x="244" y="218"/>
                  </a:lnTo>
                  <a:lnTo>
                    <a:pt x="240" y="223"/>
                  </a:lnTo>
                  <a:lnTo>
                    <a:pt x="236" y="229"/>
                  </a:lnTo>
                  <a:lnTo>
                    <a:pt x="231" y="234"/>
                  </a:lnTo>
                  <a:lnTo>
                    <a:pt x="226" y="238"/>
                  </a:lnTo>
                  <a:lnTo>
                    <a:pt x="221" y="243"/>
                  </a:lnTo>
                  <a:lnTo>
                    <a:pt x="215" y="247"/>
                  </a:lnTo>
                  <a:lnTo>
                    <a:pt x="209" y="249"/>
                  </a:lnTo>
                  <a:lnTo>
                    <a:pt x="202" y="252"/>
                  </a:lnTo>
                  <a:lnTo>
                    <a:pt x="195" y="253"/>
                  </a:lnTo>
                  <a:lnTo>
                    <a:pt x="189" y="254"/>
                  </a:lnTo>
                  <a:lnTo>
                    <a:pt x="181" y="255"/>
                  </a:lnTo>
                  <a:close/>
                  <a:moveTo>
                    <a:pt x="354" y="223"/>
                  </a:moveTo>
                  <a:lnTo>
                    <a:pt x="327" y="207"/>
                  </a:lnTo>
                  <a:lnTo>
                    <a:pt x="328" y="195"/>
                  </a:lnTo>
                  <a:lnTo>
                    <a:pt x="328" y="183"/>
                  </a:lnTo>
                  <a:lnTo>
                    <a:pt x="328" y="172"/>
                  </a:lnTo>
                  <a:lnTo>
                    <a:pt x="327" y="160"/>
                  </a:lnTo>
                  <a:lnTo>
                    <a:pt x="354" y="144"/>
                  </a:lnTo>
                  <a:lnTo>
                    <a:pt x="357" y="143"/>
                  </a:lnTo>
                  <a:lnTo>
                    <a:pt x="359" y="141"/>
                  </a:lnTo>
                  <a:lnTo>
                    <a:pt x="360" y="139"/>
                  </a:lnTo>
                  <a:lnTo>
                    <a:pt x="361" y="136"/>
                  </a:lnTo>
                  <a:lnTo>
                    <a:pt x="362" y="132"/>
                  </a:lnTo>
                  <a:lnTo>
                    <a:pt x="362" y="129"/>
                  </a:lnTo>
                  <a:lnTo>
                    <a:pt x="361" y="126"/>
                  </a:lnTo>
                  <a:lnTo>
                    <a:pt x="360" y="124"/>
                  </a:lnTo>
                  <a:lnTo>
                    <a:pt x="322" y="59"/>
                  </a:lnTo>
                  <a:lnTo>
                    <a:pt x="320" y="56"/>
                  </a:lnTo>
                  <a:lnTo>
                    <a:pt x="318" y="54"/>
                  </a:lnTo>
                  <a:lnTo>
                    <a:pt x="316" y="53"/>
                  </a:lnTo>
                  <a:lnTo>
                    <a:pt x="313" y="51"/>
                  </a:lnTo>
                  <a:lnTo>
                    <a:pt x="309" y="51"/>
                  </a:lnTo>
                  <a:lnTo>
                    <a:pt x="307" y="51"/>
                  </a:lnTo>
                  <a:lnTo>
                    <a:pt x="304" y="52"/>
                  </a:lnTo>
                  <a:lnTo>
                    <a:pt x="301" y="53"/>
                  </a:lnTo>
                  <a:lnTo>
                    <a:pt x="274" y="69"/>
                  </a:lnTo>
                  <a:lnTo>
                    <a:pt x="266" y="63"/>
                  </a:lnTo>
                  <a:lnTo>
                    <a:pt x="256" y="56"/>
                  </a:lnTo>
                  <a:lnTo>
                    <a:pt x="246" y="51"/>
                  </a:lnTo>
                  <a:lnTo>
                    <a:pt x="237" y="47"/>
                  </a:lnTo>
                  <a:lnTo>
                    <a:pt x="237" y="14"/>
                  </a:lnTo>
                  <a:lnTo>
                    <a:pt x="236" y="10"/>
                  </a:lnTo>
                  <a:lnTo>
                    <a:pt x="236" y="8"/>
                  </a:lnTo>
                  <a:lnTo>
                    <a:pt x="233" y="5"/>
                  </a:lnTo>
                  <a:lnTo>
                    <a:pt x="232" y="3"/>
                  </a:lnTo>
                  <a:lnTo>
                    <a:pt x="229" y="2"/>
                  </a:lnTo>
                  <a:lnTo>
                    <a:pt x="227" y="1"/>
                  </a:lnTo>
                  <a:lnTo>
                    <a:pt x="224" y="0"/>
                  </a:lnTo>
                  <a:lnTo>
                    <a:pt x="222" y="0"/>
                  </a:lnTo>
                  <a:lnTo>
                    <a:pt x="146" y="0"/>
                  </a:lnTo>
                  <a:lnTo>
                    <a:pt x="143" y="0"/>
                  </a:lnTo>
                  <a:lnTo>
                    <a:pt x="140" y="1"/>
                  </a:lnTo>
                  <a:lnTo>
                    <a:pt x="137" y="2"/>
                  </a:lnTo>
                  <a:lnTo>
                    <a:pt x="135" y="3"/>
                  </a:lnTo>
                  <a:lnTo>
                    <a:pt x="134" y="5"/>
                  </a:lnTo>
                  <a:lnTo>
                    <a:pt x="132" y="8"/>
                  </a:lnTo>
                  <a:lnTo>
                    <a:pt x="132" y="10"/>
                  </a:lnTo>
                  <a:lnTo>
                    <a:pt x="131" y="14"/>
                  </a:lnTo>
                  <a:lnTo>
                    <a:pt x="131" y="47"/>
                  </a:lnTo>
                  <a:lnTo>
                    <a:pt x="120" y="52"/>
                  </a:lnTo>
                  <a:lnTo>
                    <a:pt x="109" y="57"/>
                  </a:lnTo>
                  <a:lnTo>
                    <a:pt x="99" y="63"/>
                  </a:lnTo>
                  <a:lnTo>
                    <a:pt x="90" y="69"/>
                  </a:lnTo>
                  <a:lnTo>
                    <a:pt x="61" y="53"/>
                  </a:lnTo>
                  <a:lnTo>
                    <a:pt x="58" y="52"/>
                  </a:lnTo>
                  <a:lnTo>
                    <a:pt x="55" y="51"/>
                  </a:lnTo>
                  <a:lnTo>
                    <a:pt x="53" y="51"/>
                  </a:lnTo>
                  <a:lnTo>
                    <a:pt x="49" y="51"/>
                  </a:lnTo>
                  <a:lnTo>
                    <a:pt x="47" y="52"/>
                  </a:lnTo>
                  <a:lnTo>
                    <a:pt x="44" y="54"/>
                  </a:lnTo>
                  <a:lnTo>
                    <a:pt x="42" y="56"/>
                  </a:lnTo>
                  <a:lnTo>
                    <a:pt x="41" y="59"/>
                  </a:lnTo>
                  <a:lnTo>
                    <a:pt x="2" y="124"/>
                  </a:lnTo>
                  <a:lnTo>
                    <a:pt x="1" y="126"/>
                  </a:lnTo>
                  <a:lnTo>
                    <a:pt x="0" y="129"/>
                  </a:lnTo>
                  <a:lnTo>
                    <a:pt x="0" y="132"/>
                  </a:lnTo>
                  <a:lnTo>
                    <a:pt x="1" y="136"/>
                  </a:lnTo>
                  <a:lnTo>
                    <a:pt x="2" y="139"/>
                  </a:lnTo>
                  <a:lnTo>
                    <a:pt x="3" y="141"/>
                  </a:lnTo>
                  <a:lnTo>
                    <a:pt x="6" y="143"/>
                  </a:lnTo>
                  <a:lnTo>
                    <a:pt x="8" y="144"/>
                  </a:lnTo>
                  <a:lnTo>
                    <a:pt x="36" y="160"/>
                  </a:lnTo>
                  <a:lnTo>
                    <a:pt x="34" y="172"/>
                  </a:lnTo>
                  <a:lnTo>
                    <a:pt x="34" y="183"/>
                  </a:lnTo>
                  <a:lnTo>
                    <a:pt x="34" y="195"/>
                  </a:lnTo>
                  <a:lnTo>
                    <a:pt x="36" y="207"/>
                  </a:lnTo>
                  <a:lnTo>
                    <a:pt x="8" y="223"/>
                  </a:lnTo>
                  <a:lnTo>
                    <a:pt x="6" y="224"/>
                  </a:lnTo>
                  <a:lnTo>
                    <a:pt x="3" y="227"/>
                  </a:lnTo>
                  <a:lnTo>
                    <a:pt x="1" y="230"/>
                  </a:lnTo>
                  <a:lnTo>
                    <a:pt x="0" y="233"/>
                  </a:lnTo>
                  <a:lnTo>
                    <a:pt x="0" y="235"/>
                  </a:lnTo>
                  <a:lnTo>
                    <a:pt x="0" y="237"/>
                  </a:lnTo>
                  <a:lnTo>
                    <a:pt x="1" y="240"/>
                  </a:lnTo>
                  <a:lnTo>
                    <a:pt x="2" y="243"/>
                  </a:lnTo>
                  <a:lnTo>
                    <a:pt x="40" y="309"/>
                  </a:lnTo>
                  <a:lnTo>
                    <a:pt x="42" y="311"/>
                  </a:lnTo>
                  <a:lnTo>
                    <a:pt x="44" y="313"/>
                  </a:lnTo>
                  <a:lnTo>
                    <a:pt x="46" y="314"/>
                  </a:lnTo>
                  <a:lnTo>
                    <a:pt x="48" y="315"/>
                  </a:lnTo>
                  <a:lnTo>
                    <a:pt x="55" y="316"/>
                  </a:lnTo>
                  <a:lnTo>
                    <a:pt x="60" y="314"/>
                  </a:lnTo>
                  <a:lnTo>
                    <a:pt x="90" y="297"/>
                  </a:lnTo>
                  <a:lnTo>
                    <a:pt x="99" y="304"/>
                  </a:lnTo>
                  <a:lnTo>
                    <a:pt x="109" y="310"/>
                  </a:lnTo>
                  <a:lnTo>
                    <a:pt x="120" y="316"/>
                  </a:lnTo>
                  <a:lnTo>
                    <a:pt x="131" y="321"/>
                  </a:lnTo>
                  <a:lnTo>
                    <a:pt x="131" y="354"/>
                  </a:lnTo>
                  <a:lnTo>
                    <a:pt x="132" y="356"/>
                  </a:lnTo>
                  <a:lnTo>
                    <a:pt x="132" y="359"/>
                  </a:lnTo>
                  <a:lnTo>
                    <a:pt x="134" y="361"/>
                  </a:lnTo>
                  <a:lnTo>
                    <a:pt x="135" y="363"/>
                  </a:lnTo>
                  <a:lnTo>
                    <a:pt x="137" y="366"/>
                  </a:lnTo>
                  <a:lnTo>
                    <a:pt x="140" y="368"/>
                  </a:lnTo>
                  <a:lnTo>
                    <a:pt x="143" y="368"/>
                  </a:lnTo>
                  <a:lnTo>
                    <a:pt x="146" y="369"/>
                  </a:lnTo>
                  <a:lnTo>
                    <a:pt x="222" y="369"/>
                  </a:lnTo>
                  <a:lnTo>
                    <a:pt x="225" y="368"/>
                  </a:lnTo>
                  <a:lnTo>
                    <a:pt x="227" y="368"/>
                  </a:lnTo>
                  <a:lnTo>
                    <a:pt x="229" y="366"/>
                  </a:lnTo>
                  <a:lnTo>
                    <a:pt x="232" y="363"/>
                  </a:lnTo>
                  <a:lnTo>
                    <a:pt x="233" y="361"/>
                  </a:lnTo>
                  <a:lnTo>
                    <a:pt x="236" y="359"/>
                  </a:lnTo>
                  <a:lnTo>
                    <a:pt x="236" y="356"/>
                  </a:lnTo>
                  <a:lnTo>
                    <a:pt x="237" y="354"/>
                  </a:lnTo>
                  <a:lnTo>
                    <a:pt x="237" y="321"/>
                  </a:lnTo>
                  <a:lnTo>
                    <a:pt x="246" y="316"/>
                  </a:lnTo>
                  <a:lnTo>
                    <a:pt x="256" y="311"/>
                  </a:lnTo>
                  <a:lnTo>
                    <a:pt x="266" y="305"/>
                  </a:lnTo>
                  <a:lnTo>
                    <a:pt x="274" y="298"/>
                  </a:lnTo>
                  <a:lnTo>
                    <a:pt x="302" y="313"/>
                  </a:lnTo>
                  <a:lnTo>
                    <a:pt x="305" y="315"/>
                  </a:lnTo>
                  <a:lnTo>
                    <a:pt x="307" y="315"/>
                  </a:lnTo>
                  <a:lnTo>
                    <a:pt x="310" y="316"/>
                  </a:lnTo>
                  <a:lnTo>
                    <a:pt x="314" y="316"/>
                  </a:lnTo>
                  <a:lnTo>
                    <a:pt x="319" y="313"/>
                  </a:lnTo>
                  <a:lnTo>
                    <a:pt x="322" y="309"/>
                  </a:lnTo>
                  <a:lnTo>
                    <a:pt x="360" y="243"/>
                  </a:lnTo>
                  <a:lnTo>
                    <a:pt x="362" y="240"/>
                  </a:lnTo>
                  <a:lnTo>
                    <a:pt x="362" y="237"/>
                  </a:lnTo>
                  <a:lnTo>
                    <a:pt x="362" y="234"/>
                  </a:lnTo>
                  <a:lnTo>
                    <a:pt x="362" y="232"/>
                  </a:lnTo>
                  <a:lnTo>
                    <a:pt x="361" y="229"/>
                  </a:lnTo>
                  <a:lnTo>
                    <a:pt x="359" y="227"/>
                  </a:lnTo>
                  <a:lnTo>
                    <a:pt x="357" y="224"/>
                  </a:lnTo>
                  <a:lnTo>
                    <a:pt x="354"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grpSp>
      <p:sp>
        <p:nvSpPr>
          <p:cNvPr id="42" name="Freeform 4346" descr="Icon of box and whisker chart. ">
            <a:extLst>
              <a:ext uri="{FF2B5EF4-FFF2-40B4-BE49-F238E27FC236}">
                <a16:creationId xmlns:a16="http://schemas.microsoft.com/office/drawing/2014/main" id="{D131817A-5B27-4718-8BAC-45C9CEDA45D9}"/>
              </a:ext>
            </a:extLst>
          </p:cNvPr>
          <p:cNvSpPr>
            <a:spLocks noEditPoints="1"/>
          </p:cNvSpPr>
          <p:nvPr/>
        </p:nvSpPr>
        <p:spPr bwMode="auto">
          <a:xfrm>
            <a:off x="3967875" y="3999044"/>
            <a:ext cx="345668" cy="345668"/>
          </a:xfrm>
          <a:custGeom>
            <a:avLst/>
            <a:gdLst>
              <a:gd name="T0" fmla="*/ 706 w 898"/>
              <a:gd name="T1" fmla="*/ 479 h 898"/>
              <a:gd name="T2" fmla="*/ 652 w 898"/>
              <a:gd name="T3" fmla="*/ 556 h 898"/>
              <a:gd name="T4" fmla="*/ 632 w 898"/>
              <a:gd name="T5" fmla="*/ 551 h 898"/>
              <a:gd name="T6" fmla="*/ 576 w 898"/>
              <a:gd name="T7" fmla="*/ 477 h 898"/>
              <a:gd name="T8" fmla="*/ 571 w 898"/>
              <a:gd name="T9" fmla="*/ 398 h 898"/>
              <a:gd name="T10" fmla="*/ 628 w 898"/>
              <a:gd name="T11" fmla="*/ 129 h 898"/>
              <a:gd name="T12" fmla="*/ 643 w 898"/>
              <a:gd name="T13" fmla="*/ 114 h 898"/>
              <a:gd name="T14" fmla="*/ 658 w 898"/>
              <a:gd name="T15" fmla="*/ 129 h 898"/>
              <a:gd name="T16" fmla="*/ 717 w 898"/>
              <a:gd name="T17" fmla="*/ 398 h 898"/>
              <a:gd name="T18" fmla="*/ 621 w 898"/>
              <a:gd name="T19" fmla="*/ 758 h 898"/>
              <a:gd name="T20" fmla="*/ 589 w 898"/>
              <a:gd name="T21" fmla="*/ 727 h 898"/>
              <a:gd name="T22" fmla="*/ 589 w 898"/>
              <a:gd name="T23" fmla="*/ 680 h 898"/>
              <a:gd name="T24" fmla="*/ 621 w 898"/>
              <a:gd name="T25" fmla="*/ 648 h 898"/>
              <a:gd name="T26" fmla="*/ 667 w 898"/>
              <a:gd name="T27" fmla="*/ 648 h 898"/>
              <a:gd name="T28" fmla="*/ 699 w 898"/>
              <a:gd name="T29" fmla="*/ 680 h 898"/>
              <a:gd name="T30" fmla="*/ 699 w 898"/>
              <a:gd name="T31" fmla="*/ 727 h 898"/>
              <a:gd name="T32" fmla="*/ 667 w 898"/>
              <a:gd name="T33" fmla="*/ 758 h 898"/>
              <a:gd name="T34" fmla="*/ 536 w 898"/>
              <a:gd name="T35" fmla="*/ 294 h 898"/>
              <a:gd name="T36" fmla="*/ 479 w 898"/>
              <a:gd name="T37" fmla="*/ 546 h 898"/>
              <a:gd name="T38" fmla="*/ 461 w 898"/>
              <a:gd name="T39" fmla="*/ 558 h 898"/>
              <a:gd name="T40" fmla="*/ 450 w 898"/>
              <a:gd name="T41" fmla="*/ 299 h 898"/>
              <a:gd name="T42" fmla="*/ 390 w 898"/>
              <a:gd name="T43" fmla="*/ 287 h 898"/>
              <a:gd name="T44" fmla="*/ 398 w 898"/>
              <a:gd name="T45" fmla="*/ 211 h 898"/>
              <a:gd name="T46" fmla="*/ 454 w 898"/>
              <a:gd name="T47" fmla="*/ 118 h 898"/>
              <a:gd name="T48" fmla="*/ 475 w 898"/>
              <a:gd name="T49" fmla="*/ 118 h 898"/>
              <a:gd name="T50" fmla="*/ 530 w 898"/>
              <a:gd name="T51" fmla="*/ 211 h 898"/>
              <a:gd name="T52" fmla="*/ 465 w 898"/>
              <a:gd name="T53" fmla="*/ 763 h 898"/>
              <a:gd name="T54" fmla="*/ 422 w 898"/>
              <a:gd name="T55" fmla="*/ 745 h 898"/>
              <a:gd name="T56" fmla="*/ 405 w 898"/>
              <a:gd name="T57" fmla="*/ 703 h 898"/>
              <a:gd name="T58" fmla="*/ 422 w 898"/>
              <a:gd name="T59" fmla="*/ 661 h 898"/>
              <a:gd name="T60" fmla="*/ 465 w 898"/>
              <a:gd name="T61" fmla="*/ 643 h 898"/>
              <a:gd name="T62" fmla="*/ 506 w 898"/>
              <a:gd name="T63" fmla="*/ 661 h 898"/>
              <a:gd name="T64" fmla="*/ 525 w 898"/>
              <a:gd name="T65" fmla="*/ 703 h 898"/>
              <a:gd name="T66" fmla="*/ 506 w 898"/>
              <a:gd name="T67" fmla="*/ 745 h 898"/>
              <a:gd name="T68" fmla="*/ 465 w 898"/>
              <a:gd name="T69" fmla="*/ 763 h 898"/>
              <a:gd name="T70" fmla="*/ 318 w 898"/>
              <a:gd name="T71" fmla="*/ 419 h 898"/>
              <a:gd name="T72" fmla="*/ 263 w 898"/>
              <a:gd name="T73" fmla="*/ 556 h 898"/>
              <a:gd name="T74" fmla="*/ 242 w 898"/>
              <a:gd name="T75" fmla="*/ 551 h 898"/>
              <a:gd name="T76" fmla="*/ 186 w 898"/>
              <a:gd name="T77" fmla="*/ 417 h 898"/>
              <a:gd name="T78" fmla="*/ 181 w 898"/>
              <a:gd name="T79" fmla="*/ 339 h 898"/>
              <a:gd name="T80" fmla="*/ 240 w 898"/>
              <a:gd name="T81" fmla="*/ 129 h 898"/>
              <a:gd name="T82" fmla="*/ 255 w 898"/>
              <a:gd name="T83" fmla="*/ 114 h 898"/>
              <a:gd name="T84" fmla="*/ 270 w 898"/>
              <a:gd name="T85" fmla="*/ 129 h 898"/>
              <a:gd name="T86" fmla="*/ 329 w 898"/>
              <a:gd name="T87" fmla="*/ 339 h 898"/>
              <a:gd name="T88" fmla="*/ 231 w 898"/>
              <a:gd name="T89" fmla="*/ 758 h 898"/>
              <a:gd name="T90" fmla="*/ 200 w 898"/>
              <a:gd name="T91" fmla="*/ 727 h 898"/>
              <a:gd name="T92" fmla="*/ 200 w 898"/>
              <a:gd name="T93" fmla="*/ 680 h 898"/>
              <a:gd name="T94" fmla="*/ 231 w 898"/>
              <a:gd name="T95" fmla="*/ 648 h 898"/>
              <a:gd name="T96" fmla="*/ 278 w 898"/>
              <a:gd name="T97" fmla="*/ 648 h 898"/>
              <a:gd name="T98" fmla="*/ 311 w 898"/>
              <a:gd name="T99" fmla="*/ 680 h 898"/>
              <a:gd name="T100" fmla="*/ 311 w 898"/>
              <a:gd name="T101" fmla="*/ 727 h 898"/>
              <a:gd name="T102" fmla="*/ 278 w 898"/>
              <a:gd name="T103" fmla="*/ 758 h 898"/>
              <a:gd name="T104" fmla="*/ 10 w 898"/>
              <a:gd name="T105" fmla="*/ 2 h 898"/>
              <a:gd name="T106" fmla="*/ 1 w 898"/>
              <a:gd name="T107" fmla="*/ 886 h 898"/>
              <a:gd name="T108" fmla="*/ 883 w 898"/>
              <a:gd name="T109" fmla="*/ 898 h 898"/>
              <a:gd name="T110" fmla="*/ 898 w 898"/>
              <a:gd name="T111" fmla="*/ 883 h 898"/>
              <a:gd name="T112" fmla="*/ 886 w 898"/>
              <a:gd name="T113" fmla="*/ 0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8" h="898">
                <a:moveTo>
                  <a:pt x="718" y="464"/>
                </a:moveTo>
                <a:lnTo>
                  <a:pt x="718" y="467"/>
                </a:lnTo>
                <a:lnTo>
                  <a:pt x="717" y="470"/>
                </a:lnTo>
                <a:lnTo>
                  <a:pt x="716" y="472"/>
                </a:lnTo>
                <a:lnTo>
                  <a:pt x="714" y="474"/>
                </a:lnTo>
                <a:lnTo>
                  <a:pt x="712" y="477"/>
                </a:lnTo>
                <a:lnTo>
                  <a:pt x="710" y="478"/>
                </a:lnTo>
                <a:lnTo>
                  <a:pt x="706" y="479"/>
                </a:lnTo>
                <a:lnTo>
                  <a:pt x="703" y="479"/>
                </a:lnTo>
                <a:lnTo>
                  <a:pt x="658" y="479"/>
                </a:lnTo>
                <a:lnTo>
                  <a:pt x="658" y="543"/>
                </a:lnTo>
                <a:lnTo>
                  <a:pt x="658" y="546"/>
                </a:lnTo>
                <a:lnTo>
                  <a:pt x="657" y="549"/>
                </a:lnTo>
                <a:lnTo>
                  <a:pt x="656" y="551"/>
                </a:lnTo>
                <a:lnTo>
                  <a:pt x="654" y="554"/>
                </a:lnTo>
                <a:lnTo>
                  <a:pt x="652" y="556"/>
                </a:lnTo>
                <a:lnTo>
                  <a:pt x="650" y="557"/>
                </a:lnTo>
                <a:lnTo>
                  <a:pt x="647" y="558"/>
                </a:lnTo>
                <a:lnTo>
                  <a:pt x="643" y="558"/>
                </a:lnTo>
                <a:lnTo>
                  <a:pt x="641" y="558"/>
                </a:lnTo>
                <a:lnTo>
                  <a:pt x="638" y="557"/>
                </a:lnTo>
                <a:lnTo>
                  <a:pt x="636" y="556"/>
                </a:lnTo>
                <a:lnTo>
                  <a:pt x="634" y="554"/>
                </a:lnTo>
                <a:lnTo>
                  <a:pt x="632" y="551"/>
                </a:lnTo>
                <a:lnTo>
                  <a:pt x="631" y="549"/>
                </a:lnTo>
                <a:lnTo>
                  <a:pt x="629" y="546"/>
                </a:lnTo>
                <a:lnTo>
                  <a:pt x="628" y="543"/>
                </a:lnTo>
                <a:lnTo>
                  <a:pt x="628" y="479"/>
                </a:lnTo>
                <a:lnTo>
                  <a:pt x="583" y="479"/>
                </a:lnTo>
                <a:lnTo>
                  <a:pt x="581" y="479"/>
                </a:lnTo>
                <a:lnTo>
                  <a:pt x="578" y="478"/>
                </a:lnTo>
                <a:lnTo>
                  <a:pt x="576" y="477"/>
                </a:lnTo>
                <a:lnTo>
                  <a:pt x="574" y="474"/>
                </a:lnTo>
                <a:lnTo>
                  <a:pt x="572" y="472"/>
                </a:lnTo>
                <a:lnTo>
                  <a:pt x="571" y="470"/>
                </a:lnTo>
                <a:lnTo>
                  <a:pt x="570" y="467"/>
                </a:lnTo>
                <a:lnTo>
                  <a:pt x="570" y="464"/>
                </a:lnTo>
                <a:lnTo>
                  <a:pt x="570" y="404"/>
                </a:lnTo>
                <a:lnTo>
                  <a:pt x="570" y="402"/>
                </a:lnTo>
                <a:lnTo>
                  <a:pt x="571" y="398"/>
                </a:lnTo>
                <a:lnTo>
                  <a:pt x="572" y="396"/>
                </a:lnTo>
                <a:lnTo>
                  <a:pt x="574" y="394"/>
                </a:lnTo>
                <a:lnTo>
                  <a:pt x="576" y="392"/>
                </a:lnTo>
                <a:lnTo>
                  <a:pt x="578" y="391"/>
                </a:lnTo>
                <a:lnTo>
                  <a:pt x="581" y="390"/>
                </a:lnTo>
                <a:lnTo>
                  <a:pt x="583" y="389"/>
                </a:lnTo>
                <a:lnTo>
                  <a:pt x="628" y="389"/>
                </a:lnTo>
                <a:lnTo>
                  <a:pt x="628" y="129"/>
                </a:lnTo>
                <a:lnTo>
                  <a:pt x="629" y="126"/>
                </a:lnTo>
                <a:lnTo>
                  <a:pt x="631" y="123"/>
                </a:lnTo>
                <a:lnTo>
                  <a:pt x="632" y="121"/>
                </a:lnTo>
                <a:lnTo>
                  <a:pt x="634" y="118"/>
                </a:lnTo>
                <a:lnTo>
                  <a:pt x="636" y="117"/>
                </a:lnTo>
                <a:lnTo>
                  <a:pt x="638" y="115"/>
                </a:lnTo>
                <a:lnTo>
                  <a:pt x="641" y="114"/>
                </a:lnTo>
                <a:lnTo>
                  <a:pt x="643" y="114"/>
                </a:lnTo>
                <a:lnTo>
                  <a:pt x="647" y="114"/>
                </a:lnTo>
                <a:lnTo>
                  <a:pt x="650" y="115"/>
                </a:lnTo>
                <a:lnTo>
                  <a:pt x="652" y="117"/>
                </a:lnTo>
                <a:lnTo>
                  <a:pt x="654" y="118"/>
                </a:lnTo>
                <a:lnTo>
                  <a:pt x="656" y="121"/>
                </a:lnTo>
                <a:lnTo>
                  <a:pt x="657" y="123"/>
                </a:lnTo>
                <a:lnTo>
                  <a:pt x="658" y="127"/>
                </a:lnTo>
                <a:lnTo>
                  <a:pt x="658" y="129"/>
                </a:lnTo>
                <a:lnTo>
                  <a:pt x="658" y="389"/>
                </a:lnTo>
                <a:lnTo>
                  <a:pt x="703" y="389"/>
                </a:lnTo>
                <a:lnTo>
                  <a:pt x="706" y="390"/>
                </a:lnTo>
                <a:lnTo>
                  <a:pt x="710" y="391"/>
                </a:lnTo>
                <a:lnTo>
                  <a:pt x="712" y="392"/>
                </a:lnTo>
                <a:lnTo>
                  <a:pt x="714" y="394"/>
                </a:lnTo>
                <a:lnTo>
                  <a:pt x="716" y="396"/>
                </a:lnTo>
                <a:lnTo>
                  <a:pt x="717" y="398"/>
                </a:lnTo>
                <a:lnTo>
                  <a:pt x="718" y="402"/>
                </a:lnTo>
                <a:lnTo>
                  <a:pt x="718" y="404"/>
                </a:lnTo>
                <a:lnTo>
                  <a:pt x="718" y="464"/>
                </a:lnTo>
                <a:close/>
                <a:moveTo>
                  <a:pt x="643" y="763"/>
                </a:moveTo>
                <a:lnTo>
                  <a:pt x="638" y="762"/>
                </a:lnTo>
                <a:lnTo>
                  <a:pt x="632" y="762"/>
                </a:lnTo>
                <a:lnTo>
                  <a:pt x="626" y="760"/>
                </a:lnTo>
                <a:lnTo>
                  <a:pt x="621" y="758"/>
                </a:lnTo>
                <a:lnTo>
                  <a:pt x="616" y="756"/>
                </a:lnTo>
                <a:lnTo>
                  <a:pt x="610" y="753"/>
                </a:lnTo>
                <a:lnTo>
                  <a:pt x="606" y="749"/>
                </a:lnTo>
                <a:lnTo>
                  <a:pt x="602" y="745"/>
                </a:lnTo>
                <a:lnTo>
                  <a:pt x="597" y="741"/>
                </a:lnTo>
                <a:lnTo>
                  <a:pt x="594" y="737"/>
                </a:lnTo>
                <a:lnTo>
                  <a:pt x="591" y="731"/>
                </a:lnTo>
                <a:lnTo>
                  <a:pt x="589" y="727"/>
                </a:lnTo>
                <a:lnTo>
                  <a:pt x="587" y="720"/>
                </a:lnTo>
                <a:lnTo>
                  <a:pt x="586" y="715"/>
                </a:lnTo>
                <a:lnTo>
                  <a:pt x="584" y="710"/>
                </a:lnTo>
                <a:lnTo>
                  <a:pt x="583" y="703"/>
                </a:lnTo>
                <a:lnTo>
                  <a:pt x="584" y="697"/>
                </a:lnTo>
                <a:lnTo>
                  <a:pt x="586" y="692"/>
                </a:lnTo>
                <a:lnTo>
                  <a:pt x="587" y="685"/>
                </a:lnTo>
                <a:lnTo>
                  <a:pt x="589" y="680"/>
                </a:lnTo>
                <a:lnTo>
                  <a:pt x="591" y="674"/>
                </a:lnTo>
                <a:lnTo>
                  <a:pt x="594" y="670"/>
                </a:lnTo>
                <a:lnTo>
                  <a:pt x="597" y="665"/>
                </a:lnTo>
                <a:lnTo>
                  <a:pt x="602" y="661"/>
                </a:lnTo>
                <a:lnTo>
                  <a:pt x="606" y="657"/>
                </a:lnTo>
                <a:lnTo>
                  <a:pt x="610" y="653"/>
                </a:lnTo>
                <a:lnTo>
                  <a:pt x="616" y="651"/>
                </a:lnTo>
                <a:lnTo>
                  <a:pt x="621" y="648"/>
                </a:lnTo>
                <a:lnTo>
                  <a:pt x="626" y="646"/>
                </a:lnTo>
                <a:lnTo>
                  <a:pt x="632" y="645"/>
                </a:lnTo>
                <a:lnTo>
                  <a:pt x="638" y="643"/>
                </a:lnTo>
                <a:lnTo>
                  <a:pt x="643" y="643"/>
                </a:lnTo>
                <a:lnTo>
                  <a:pt x="650" y="643"/>
                </a:lnTo>
                <a:lnTo>
                  <a:pt x="656" y="645"/>
                </a:lnTo>
                <a:lnTo>
                  <a:pt x="662" y="646"/>
                </a:lnTo>
                <a:lnTo>
                  <a:pt x="667" y="648"/>
                </a:lnTo>
                <a:lnTo>
                  <a:pt x="672" y="651"/>
                </a:lnTo>
                <a:lnTo>
                  <a:pt x="678" y="653"/>
                </a:lnTo>
                <a:lnTo>
                  <a:pt x="682" y="657"/>
                </a:lnTo>
                <a:lnTo>
                  <a:pt x="686" y="661"/>
                </a:lnTo>
                <a:lnTo>
                  <a:pt x="690" y="665"/>
                </a:lnTo>
                <a:lnTo>
                  <a:pt x="694" y="670"/>
                </a:lnTo>
                <a:lnTo>
                  <a:pt x="697" y="674"/>
                </a:lnTo>
                <a:lnTo>
                  <a:pt x="699" y="680"/>
                </a:lnTo>
                <a:lnTo>
                  <a:pt x="701" y="685"/>
                </a:lnTo>
                <a:lnTo>
                  <a:pt x="702" y="692"/>
                </a:lnTo>
                <a:lnTo>
                  <a:pt x="703" y="697"/>
                </a:lnTo>
                <a:lnTo>
                  <a:pt x="703" y="703"/>
                </a:lnTo>
                <a:lnTo>
                  <a:pt x="703" y="710"/>
                </a:lnTo>
                <a:lnTo>
                  <a:pt x="702" y="715"/>
                </a:lnTo>
                <a:lnTo>
                  <a:pt x="701" y="720"/>
                </a:lnTo>
                <a:lnTo>
                  <a:pt x="699" y="727"/>
                </a:lnTo>
                <a:lnTo>
                  <a:pt x="697" y="731"/>
                </a:lnTo>
                <a:lnTo>
                  <a:pt x="694" y="737"/>
                </a:lnTo>
                <a:lnTo>
                  <a:pt x="690" y="741"/>
                </a:lnTo>
                <a:lnTo>
                  <a:pt x="686" y="745"/>
                </a:lnTo>
                <a:lnTo>
                  <a:pt x="682" y="749"/>
                </a:lnTo>
                <a:lnTo>
                  <a:pt x="678" y="753"/>
                </a:lnTo>
                <a:lnTo>
                  <a:pt x="672" y="756"/>
                </a:lnTo>
                <a:lnTo>
                  <a:pt x="667" y="758"/>
                </a:lnTo>
                <a:lnTo>
                  <a:pt x="662" y="760"/>
                </a:lnTo>
                <a:lnTo>
                  <a:pt x="656" y="762"/>
                </a:lnTo>
                <a:lnTo>
                  <a:pt x="650" y="762"/>
                </a:lnTo>
                <a:lnTo>
                  <a:pt x="643" y="763"/>
                </a:lnTo>
                <a:close/>
                <a:moveTo>
                  <a:pt x="540" y="284"/>
                </a:moveTo>
                <a:lnTo>
                  <a:pt x="538" y="287"/>
                </a:lnTo>
                <a:lnTo>
                  <a:pt x="537" y="290"/>
                </a:lnTo>
                <a:lnTo>
                  <a:pt x="536" y="294"/>
                </a:lnTo>
                <a:lnTo>
                  <a:pt x="534" y="296"/>
                </a:lnTo>
                <a:lnTo>
                  <a:pt x="532" y="297"/>
                </a:lnTo>
                <a:lnTo>
                  <a:pt x="530" y="298"/>
                </a:lnTo>
                <a:lnTo>
                  <a:pt x="527" y="299"/>
                </a:lnTo>
                <a:lnTo>
                  <a:pt x="525" y="299"/>
                </a:lnTo>
                <a:lnTo>
                  <a:pt x="480" y="299"/>
                </a:lnTo>
                <a:lnTo>
                  <a:pt x="480" y="543"/>
                </a:lnTo>
                <a:lnTo>
                  <a:pt x="479" y="546"/>
                </a:lnTo>
                <a:lnTo>
                  <a:pt x="479" y="549"/>
                </a:lnTo>
                <a:lnTo>
                  <a:pt x="476" y="551"/>
                </a:lnTo>
                <a:lnTo>
                  <a:pt x="475" y="554"/>
                </a:lnTo>
                <a:lnTo>
                  <a:pt x="472" y="556"/>
                </a:lnTo>
                <a:lnTo>
                  <a:pt x="470" y="557"/>
                </a:lnTo>
                <a:lnTo>
                  <a:pt x="467" y="558"/>
                </a:lnTo>
                <a:lnTo>
                  <a:pt x="465" y="558"/>
                </a:lnTo>
                <a:lnTo>
                  <a:pt x="461" y="558"/>
                </a:lnTo>
                <a:lnTo>
                  <a:pt x="458" y="557"/>
                </a:lnTo>
                <a:lnTo>
                  <a:pt x="456" y="556"/>
                </a:lnTo>
                <a:lnTo>
                  <a:pt x="454" y="554"/>
                </a:lnTo>
                <a:lnTo>
                  <a:pt x="452" y="551"/>
                </a:lnTo>
                <a:lnTo>
                  <a:pt x="451" y="549"/>
                </a:lnTo>
                <a:lnTo>
                  <a:pt x="450" y="546"/>
                </a:lnTo>
                <a:lnTo>
                  <a:pt x="450" y="543"/>
                </a:lnTo>
                <a:lnTo>
                  <a:pt x="450" y="299"/>
                </a:lnTo>
                <a:lnTo>
                  <a:pt x="405" y="299"/>
                </a:lnTo>
                <a:lnTo>
                  <a:pt x="402" y="299"/>
                </a:lnTo>
                <a:lnTo>
                  <a:pt x="398" y="298"/>
                </a:lnTo>
                <a:lnTo>
                  <a:pt x="396" y="297"/>
                </a:lnTo>
                <a:lnTo>
                  <a:pt x="394" y="296"/>
                </a:lnTo>
                <a:lnTo>
                  <a:pt x="392" y="294"/>
                </a:lnTo>
                <a:lnTo>
                  <a:pt x="391" y="290"/>
                </a:lnTo>
                <a:lnTo>
                  <a:pt x="390" y="287"/>
                </a:lnTo>
                <a:lnTo>
                  <a:pt x="390" y="284"/>
                </a:lnTo>
                <a:lnTo>
                  <a:pt x="390" y="225"/>
                </a:lnTo>
                <a:lnTo>
                  <a:pt x="390" y="222"/>
                </a:lnTo>
                <a:lnTo>
                  <a:pt x="391" y="219"/>
                </a:lnTo>
                <a:lnTo>
                  <a:pt x="392" y="217"/>
                </a:lnTo>
                <a:lnTo>
                  <a:pt x="394" y="214"/>
                </a:lnTo>
                <a:lnTo>
                  <a:pt x="396" y="212"/>
                </a:lnTo>
                <a:lnTo>
                  <a:pt x="398" y="211"/>
                </a:lnTo>
                <a:lnTo>
                  <a:pt x="402" y="210"/>
                </a:lnTo>
                <a:lnTo>
                  <a:pt x="405" y="210"/>
                </a:lnTo>
                <a:lnTo>
                  <a:pt x="450" y="210"/>
                </a:lnTo>
                <a:lnTo>
                  <a:pt x="450" y="129"/>
                </a:lnTo>
                <a:lnTo>
                  <a:pt x="450" y="126"/>
                </a:lnTo>
                <a:lnTo>
                  <a:pt x="451" y="123"/>
                </a:lnTo>
                <a:lnTo>
                  <a:pt x="452" y="121"/>
                </a:lnTo>
                <a:lnTo>
                  <a:pt x="454" y="118"/>
                </a:lnTo>
                <a:lnTo>
                  <a:pt x="456" y="117"/>
                </a:lnTo>
                <a:lnTo>
                  <a:pt x="458" y="115"/>
                </a:lnTo>
                <a:lnTo>
                  <a:pt x="461" y="114"/>
                </a:lnTo>
                <a:lnTo>
                  <a:pt x="465" y="114"/>
                </a:lnTo>
                <a:lnTo>
                  <a:pt x="467" y="114"/>
                </a:lnTo>
                <a:lnTo>
                  <a:pt x="470" y="115"/>
                </a:lnTo>
                <a:lnTo>
                  <a:pt x="472" y="117"/>
                </a:lnTo>
                <a:lnTo>
                  <a:pt x="475" y="118"/>
                </a:lnTo>
                <a:lnTo>
                  <a:pt x="476" y="121"/>
                </a:lnTo>
                <a:lnTo>
                  <a:pt x="479" y="123"/>
                </a:lnTo>
                <a:lnTo>
                  <a:pt x="479" y="127"/>
                </a:lnTo>
                <a:lnTo>
                  <a:pt x="480" y="129"/>
                </a:lnTo>
                <a:lnTo>
                  <a:pt x="480" y="210"/>
                </a:lnTo>
                <a:lnTo>
                  <a:pt x="525" y="210"/>
                </a:lnTo>
                <a:lnTo>
                  <a:pt x="527" y="210"/>
                </a:lnTo>
                <a:lnTo>
                  <a:pt x="530" y="211"/>
                </a:lnTo>
                <a:lnTo>
                  <a:pt x="532" y="212"/>
                </a:lnTo>
                <a:lnTo>
                  <a:pt x="534" y="214"/>
                </a:lnTo>
                <a:lnTo>
                  <a:pt x="536" y="217"/>
                </a:lnTo>
                <a:lnTo>
                  <a:pt x="537" y="219"/>
                </a:lnTo>
                <a:lnTo>
                  <a:pt x="538" y="222"/>
                </a:lnTo>
                <a:lnTo>
                  <a:pt x="540" y="225"/>
                </a:lnTo>
                <a:lnTo>
                  <a:pt x="540" y="284"/>
                </a:lnTo>
                <a:close/>
                <a:moveTo>
                  <a:pt x="465" y="763"/>
                </a:moveTo>
                <a:lnTo>
                  <a:pt x="458" y="762"/>
                </a:lnTo>
                <a:lnTo>
                  <a:pt x="452" y="762"/>
                </a:lnTo>
                <a:lnTo>
                  <a:pt x="446" y="760"/>
                </a:lnTo>
                <a:lnTo>
                  <a:pt x="441" y="758"/>
                </a:lnTo>
                <a:lnTo>
                  <a:pt x="436" y="756"/>
                </a:lnTo>
                <a:lnTo>
                  <a:pt x="430" y="753"/>
                </a:lnTo>
                <a:lnTo>
                  <a:pt x="426" y="749"/>
                </a:lnTo>
                <a:lnTo>
                  <a:pt x="422" y="745"/>
                </a:lnTo>
                <a:lnTo>
                  <a:pt x="419" y="741"/>
                </a:lnTo>
                <a:lnTo>
                  <a:pt x="414" y="737"/>
                </a:lnTo>
                <a:lnTo>
                  <a:pt x="412" y="731"/>
                </a:lnTo>
                <a:lnTo>
                  <a:pt x="409" y="727"/>
                </a:lnTo>
                <a:lnTo>
                  <a:pt x="407" y="720"/>
                </a:lnTo>
                <a:lnTo>
                  <a:pt x="406" y="715"/>
                </a:lnTo>
                <a:lnTo>
                  <a:pt x="405" y="710"/>
                </a:lnTo>
                <a:lnTo>
                  <a:pt x="405" y="703"/>
                </a:lnTo>
                <a:lnTo>
                  <a:pt x="405" y="697"/>
                </a:lnTo>
                <a:lnTo>
                  <a:pt x="406" y="692"/>
                </a:lnTo>
                <a:lnTo>
                  <a:pt x="407" y="685"/>
                </a:lnTo>
                <a:lnTo>
                  <a:pt x="409" y="680"/>
                </a:lnTo>
                <a:lnTo>
                  <a:pt x="412" y="674"/>
                </a:lnTo>
                <a:lnTo>
                  <a:pt x="414" y="670"/>
                </a:lnTo>
                <a:lnTo>
                  <a:pt x="419" y="665"/>
                </a:lnTo>
                <a:lnTo>
                  <a:pt x="422" y="661"/>
                </a:lnTo>
                <a:lnTo>
                  <a:pt x="426" y="657"/>
                </a:lnTo>
                <a:lnTo>
                  <a:pt x="430" y="653"/>
                </a:lnTo>
                <a:lnTo>
                  <a:pt x="436" y="651"/>
                </a:lnTo>
                <a:lnTo>
                  <a:pt x="441" y="648"/>
                </a:lnTo>
                <a:lnTo>
                  <a:pt x="446" y="646"/>
                </a:lnTo>
                <a:lnTo>
                  <a:pt x="452" y="645"/>
                </a:lnTo>
                <a:lnTo>
                  <a:pt x="458" y="643"/>
                </a:lnTo>
                <a:lnTo>
                  <a:pt x="465" y="643"/>
                </a:lnTo>
                <a:lnTo>
                  <a:pt x="470" y="643"/>
                </a:lnTo>
                <a:lnTo>
                  <a:pt x="476" y="645"/>
                </a:lnTo>
                <a:lnTo>
                  <a:pt x="482" y="646"/>
                </a:lnTo>
                <a:lnTo>
                  <a:pt x="487" y="648"/>
                </a:lnTo>
                <a:lnTo>
                  <a:pt x="492" y="651"/>
                </a:lnTo>
                <a:lnTo>
                  <a:pt x="498" y="653"/>
                </a:lnTo>
                <a:lnTo>
                  <a:pt x="502" y="657"/>
                </a:lnTo>
                <a:lnTo>
                  <a:pt x="506" y="661"/>
                </a:lnTo>
                <a:lnTo>
                  <a:pt x="511" y="665"/>
                </a:lnTo>
                <a:lnTo>
                  <a:pt x="514" y="670"/>
                </a:lnTo>
                <a:lnTo>
                  <a:pt x="517" y="674"/>
                </a:lnTo>
                <a:lnTo>
                  <a:pt x="519" y="680"/>
                </a:lnTo>
                <a:lnTo>
                  <a:pt x="521" y="685"/>
                </a:lnTo>
                <a:lnTo>
                  <a:pt x="522" y="692"/>
                </a:lnTo>
                <a:lnTo>
                  <a:pt x="524" y="697"/>
                </a:lnTo>
                <a:lnTo>
                  <a:pt x="525" y="703"/>
                </a:lnTo>
                <a:lnTo>
                  <a:pt x="524" y="710"/>
                </a:lnTo>
                <a:lnTo>
                  <a:pt x="522" y="715"/>
                </a:lnTo>
                <a:lnTo>
                  <a:pt x="521" y="720"/>
                </a:lnTo>
                <a:lnTo>
                  <a:pt x="519" y="727"/>
                </a:lnTo>
                <a:lnTo>
                  <a:pt x="517" y="731"/>
                </a:lnTo>
                <a:lnTo>
                  <a:pt x="514" y="737"/>
                </a:lnTo>
                <a:lnTo>
                  <a:pt x="511" y="741"/>
                </a:lnTo>
                <a:lnTo>
                  <a:pt x="506" y="745"/>
                </a:lnTo>
                <a:lnTo>
                  <a:pt x="502" y="749"/>
                </a:lnTo>
                <a:lnTo>
                  <a:pt x="498" y="753"/>
                </a:lnTo>
                <a:lnTo>
                  <a:pt x="492" y="756"/>
                </a:lnTo>
                <a:lnTo>
                  <a:pt x="487" y="758"/>
                </a:lnTo>
                <a:lnTo>
                  <a:pt x="482" y="760"/>
                </a:lnTo>
                <a:lnTo>
                  <a:pt x="476" y="762"/>
                </a:lnTo>
                <a:lnTo>
                  <a:pt x="470" y="762"/>
                </a:lnTo>
                <a:lnTo>
                  <a:pt x="465" y="763"/>
                </a:lnTo>
                <a:close/>
                <a:moveTo>
                  <a:pt x="330" y="404"/>
                </a:moveTo>
                <a:lnTo>
                  <a:pt x="330" y="407"/>
                </a:lnTo>
                <a:lnTo>
                  <a:pt x="329" y="410"/>
                </a:lnTo>
                <a:lnTo>
                  <a:pt x="328" y="412"/>
                </a:lnTo>
                <a:lnTo>
                  <a:pt x="326" y="414"/>
                </a:lnTo>
                <a:lnTo>
                  <a:pt x="323" y="417"/>
                </a:lnTo>
                <a:lnTo>
                  <a:pt x="320" y="418"/>
                </a:lnTo>
                <a:lnTo>
                  <a:pt x="318" y="419"/>
                </a:lnTo>
                <a:lnTo>
                  <a:pt x="315" y="419"/>
                </a:lnTo>
                <a:lnTo>
                  <a:pt x="270" y="419"/>
                </a:lnTo>
                <a:lnTo>
                  <a:pt x="270" y="543"/>
                </a:lnTo>
                <a:lnTo>
                  <a:pt x="270" y="546"/>
                </a:lnTo>
                <a:lnTo>
                  <a:pt x="269" y="549"/>
                </a:lnTo>
                <a:lnTo>
                  <a:pt x="268" y="551"/>
                </a:lnTo>
                <a:lnTo>
                  <a:pt x="266" y="554"/>
                </a:lnTo>
                <a:lnTo>
                  <a:pt x="263" y="556"/>
                </a:lnTo>
                <a:lnTo>
                  <a:pt x="260" y="557"/>
                </a:lnTo>
                <a:lnTo>
                  <a:pt x="258" y="558"/>
                </a:lnTo>
                <a:lnTo>
                  <a:pt x="255" y="558"/>
                </a:lnTo>
                <a:lnTo>
                  <a:pt x="252" y="558"/>
                </a:lnTo>
                <a:lnTo>
                  <a:pt x="250" y="557"/>
                </a:lnTo>
                <a:lnTo>
                  <a:pt x="246" y="556"/>
                </a:lnTo>
                <a:lnTo>
                  <a:pt x="244" y="554"/>
                </a:lnTo>
                <a:lnTo>
                  <a:pt x="242" y="551"/>
                </a:lnTo>
                <a:lnTo>
                  <a:pt x="241" y="549"/>
                </a:lnTo>
                <a:lnTo>
                  <a:pt x="240" y="546"/>
                </a:lnTo>
                <a:lnTo>
                  <a:pt x="240" y="543"/>
                </a:lnTo>
                <a:lnTo>
                  <a:pt x="240" y="419"/>
                </a:lnTo>
                <a:lnTo>
                  <a:pt x="195" y="419"/>
                </a:lnTo>
                <a:lnTo>
                  <a:pt x="192" y="419"/>
                </a:lnTo>
                <a:lnTo>
                  <a:pt x="190" y="418"/>
                </a:lnTo>
                <a:lnTo>
                  <a:pt x="186" y="417"/>
                </a:lnTo>
                <a:lnTo>
                  <a:pt x="184" y="414"/>
                </a:lnTo>
                <a:lnTo>
                  <a:pt x="183" y="412"/>
                </a:lnTo>
                <a:lnTo>
                  <a:pt x="181" y="410"/>
                </a:lnTo>
                <a:lnTo>
                  <a:pt x="180" y="407"/>
                </a:lnTo>
                <a:lnTo>
                  <a:pt x="180" y="404"/>
                </a:lnTo>
                <a:lnTo>
                  <a:pt x="180" y="344"/>
                </a:lnTo>
                <a:lnTo>
                  <a:pt x="180" y="342"/>
                </a:lnTo>
                <a:lnTo>
                  <a:pt x="181" y="339"/>
                </a:lnTo>
                <a:lnTo>
                  <a:pt x="183" y="336"/>
                </a:lnTo>
                <a:lnTo>
                  <a:pt x="184" y="334"/>
                </a:lnTo>
                <a:lnTo>
                  <a:pt x="186" y="332"/>
                </a:lnTo>
                <a:lnTo>
                  <a:pt x="190" y="331"/>
                </a:lnTo>
                <a:lnTo>
                  <a:pt x="192" y="330"/>
                </a:lnTo>
                <a:lnTo>
                  <a:pt x="195" y="329"/>
                </a:lnTo>
                <a:lnTo>
                  <a:pt x="240" y="329"/>
                </a:lnTo>
                <a:lnTo>
                  <a:pt x="240" y="129"/>
                </a:lnTo>
                <a:lnTo>
                  <a:pt x="240" y="126"/>
                </a:lnTo>
                <a:lnTo>
                  <a:pt x="241" y="123"/>
                </a:lnTo>
                <a:lnTo>
                  <a:pt x="242" y="121"/>
                </a:lnTo>
                <a:lnTo>
                  <a:pt x="244" y="118"/>
                </a:lnTo>
                <a:lnTo>
                  <a:pt x="246" y="117"/>
                </a:lnTo>
                <a:lnTo>
                  <a:pt x="250" y="115"/>
                </a:lnTo>
                <a:lnTo>
                  <a:pt x="252" y="114"/>
                </a:lnTo>
                <a:lnTo>
                  <a:pt x="255" y="114"/>
                </a:lnTo>
                <a:lnTo>
                  <a:pt x="258" y="114"/>
                </a:lnTo>
                <a:lnTo>
                  <a:pt x="260" y="115"/>
                </a:lnTo>
                <a:lnTo>
                  <a:pt x="263" y="117"/>
                </a:lnTo>
                <a:lnTo>
                  <a:pt x="266" y="118"/>
                </a:lnTo>
                <a:lnTo>
                  <a:pt x="268" y="121"/>
                </a:lnTo>
                <a:lnTo>
                  <a:pt x="269" y="123"/>
                </a:lnTo>
                <a:lnTo>
                  <a:pt x="270" y="127"/>
                </a:lnTo>
                <a:lnTo>
                  <a:pt x="270" y="129"/>
                </a:lnTo>
                <a:lnTo>
                  <a:pt x="270" y="329"/>
                </a:lnTo>
                <a:lnTo>
                  <a:pt x="315" y="329"/>
                </a:lnTo>
                <a:lnTo>
                  <a:pt x="318" y="330"/>
                </a:lnTo>
                <a:lnTo>
                  <a:pt x="320" y="331"/>
                </a:lnTo>
                <a:lnTo>
                  <a:pt x="323" y="332"/>
                </a:lnTo>
                <a:lnTo>
                  <a:pt x="326" y="334"/>
                </a:lnTo>
                <a:lnTo>
                  <a:pt x="328" y="336"/>
                </a:lnTo>
                <a:lnTo>
                  <a:pt x="329" y="339"/>
                </a:lnTo>
                <a:lnTo>
                  <a:pt x="330" y="342"/>
                </a:lnTo>
                <a:lnTo>
                  <a:pt x="330" y="344"/>
                </a:lnTo>
                <a:lnTo>
                  <a:pt x="330" y="404"/>
                </a:lnTo>
                <a:close/>
                <a:moveTo>
                  <a:pt x="255" y="763"/>
                </a:moveTo>
                <a:lnTo>
                  <a:pt x="249" y="762"/>
                </a:lnTo>
                <a:lnTo>
                  <a:pt x="243" y="762"/>
                </a:lnTo>
                <a:lnTo>
                  <a:pt x="237" y="760"/>
                </a:lnTo>
                <a:lnTo>
                  <a:pt x="231" y="758"/>
                </a:lnTo>
                <a:lnTo>
                  <a:pt x="226" y="756"/>
                </a:lnTo>
                <a:lnTo>
                  <a:pt x="222" y="753"/>
                </a:lnTo>
                <a:lnTo>
                  <a:pt x="216" y="749"/>
                </a:lnTo>
                <a:lnTo>
                  <a:pt x="212" y="745"/>
                </a:lnTo>
                <a:lnTo>
                  <a:pt x="209" y="741"/>
                </a:lnTo>
                <a:lnTo>
                  <a:pt x="206" y="737"/>
                </a:lnTo>
                <a:lnTo>
                  <a:pt x="203" y="731"/>
                </a:lnTo>
                <a:lnTo>
                  <a:pt x="200" y="727"/>
                </a:lnTo>
                <a:lnTo>
                  <a:pt x="198" y="720"/>
                </a:lnTo>
                <a:lnTo>
                  <a:pt x="196" y="715"/>
                </a:lnTo>
                <a:lnTo>
                  <a:pt x="195" y="710"/>
                </a:lnTo>
                <a:lnTo>
                  <a:pt x="195" y="703"/>
                </a:lnTo>
                <a:lnTo>
                  <a:pt x="195" y="697"/>
                </a:lnTo>
                <a:lnTo>
                  <a:pt x="196" y="692"/>
                </a:lnTo>
                <a:lnTo>
                  <a:pt x="198" y="685"/>
                </a:lnTo>
                <a:lnTo>
                  <a:pt x="200" y="680"/>
                </a:lnTo>
                <a:lnTo>
                  <a:pt x="203" y="674"/>
                </a:lnTo>
                <a:lnTo>
                  <a:pt x="206" y="670"/>
                </a:lnTo>
                <a:lnTo>
                  <a:pt x="209" y="665"/>
                </a:lnTo>
                <a:lnTo>
                  <a:pt x="212" y="661"/>
                </a:lnTo>
                <a:lnTo>
                  <a:pt x="216" y="657"/>
                </a:lnTo>
                <a:lnTo>
                  <a:pt x="222" y="653"/>
                </a:lnTo>
                <a:lnTo>
                  <a:pt x="226" y="651"/>
                </a:lnTo>
                <a:lnTo>
                  <a:pt x="231" y="648"/>
                </a:lnTo>
                <a:lnTo>
                  <a:pt x="237" y="646"/>
                </a:lnTo>
                <a:lnTo>
                  <a:pt x="243" y="645"/>
                </a:lnTo>
                <a:lnTo>
                  <a:pt x="249" y="643"/>
                </a:lnTo>
                <a:lnTo>
                  <a:pt x="255" y="643"/>
                </a:lnTo>
                <a:lnTo>
                  <a:pt x="261" y="643"/>
                </a:lnTo>
                <a:lnTo>
                  <a:pt x="267" y="645"/>
                </a:lnTo>
                <a:lnTo>
                  <a:pt x="273" y="646"/>
                </a:lnTo>
                <a:lnTo>
                  <a:pt x="278" y="648"/>
                </a:lnTo>
                <a:lnTo>
                  <a:pt x="284" y="651"/>
                </a:lnTo>
                <a:lnTo>
                  <a:pt x="288" y="653"/>
                </a:lnTo>
                <a:lnTo>
                  <a:pt x="293" y="657"/>
                </a:lnTo>
                <a:lnTo>
                  <a:pt x="298" y="661"/>
                </a:lnTo>
                <a:lnTo>
                  <a:pt x="301" y="665"/>
                </a:lnTo>
                <a:lnTo>
                  <a:pt x="304" y="670"/>
                </a:lnTo>
                <a:lnTo>
                  <a:pt x="307" y="674"/>
                </a:lnTo>
                <a:lnTo>
                  <a:pt x="311" y="680"/>
                </a:lnTo>
                <a:lnTo>
                  <a:pt x="312" y="685"/>
                </a:lnTo>
                <a:lnTo>
                  <a:pt x="314" y="692"/>
                </a:lnTo>
                <a:lnTo>
                  <a:pt x="315" y="697"/>
                </a:lnTo>
                <a:lnTo>
                  <a:pt x="315" y="703"/>
                </a:lnTo>
                <a:lnTo>
                  <a:pt x="315" y="710"/>
                </a:lnTo>
                <a:lnTo>
                  <a:pt x="314" y="715"/>
                </a:lnTo>
                <a:lnTo>
                  <a:pt x="312" y="720"/>
                </a:lnTo>
                <a:lnTo>
                  <a:pt x="311" y="727"/>
                </a:lnTo>
                <a:lnTo>
                  <a:pt x="307" y="731"/>
                </a:lnTo>
                <a:lnTo>
                  <a:pt x="304" y="737"/>
                </a:lnTo>
                <a:lnTo>
                  <a:pt x="301" y="741"/>
                </a:lnTo>
                <a:lnTo>
                  <a:pt x="298" y="745"/>
                </a:lnTo>
                <a:lnTo>
                  <a:pt x="293" y="749"/>
                </a:lnTo>
                <a:lnTo>
                  <a:pt x="288" y="753"/>
                </a:lnTo>
                <a:lnTo>
                  <a:pt x="284" y="756"/>
                </a:lnTo>
                <a:lnTo>
                  <a:pt x="278" y="758"/>
                </a:lnTo>
                <a:lnTo>
                  <a:pt x="273" y="760"/>
                </a:lnTo>
                <a:lnTo>
                  <a:pt x="267" y="762"/>
                </a:lnTo>
                <a:lnTo>
                  <a:pt x="261" y="762"/>
                </a:lnTo>
                <a:lnTo>
                  <a:pt x="255" y="763"/>
                </a:lnTo>
                <a:close/>
                <a:moveTo>
                  <a:pt x="883" y="0"/>
                </a:moveTo>
                <a:lnTo>
                  <a:pt x="15" y="0"/>
                </a:lnTo>
                <a:lnTo>
                  <a:pt x="13" y="0"/>
                </a:lnTo>
                <a:lnTo>
                  <a:pt x="10" y="2"/>
                </a:lnTo>
                <a:lnTo>
                  <a:pt x="8" y="3"/>
                </a:lnTo>
                <a:lnTo>
                  <a:pt x="6" y="5"/>
                </a:lnTo>
                <a:lnTo>
                  <a:pt x="3" y="7"/>
                </a:lnTo>
                <a:lnTo>
                  <a:pt x="2" y="10"/>
                </a:lnTo>
                <a:lnTo>
                  <a:pt x="1" y="12"/>
                </a:lnTo>
                <a:lnTo>
                  <a:pt x="0" y="15"/>
                </a:lnTo>
                <a:lnTo>
                  <a:pt x="0" y="883"/>
                </a:lnTo>
                <a:lnTo>
                  <a:pt x="1" y="886"/>
                </a:lnTo>
                <a:lnTo>
                  <a:pt x="2" y="888"/>
                </a:lnTo>
                <a:lnTo>
                  <a:pt x="3" y="892"/>
                </a:lnTo>
                <a:lnTo>
                  <a:pt x="6" y="894"/>
                </a:lnTo>
                <a:lnTo>
                  <a:pt x="8" y="895"/>
                </a:lnTo>
                <a:lnTo>
                  <a:pt x="10" y="897"/>
                </a:lnTo>
                <a:lnTo>
                  <a:pt x="13" y="897"/>
                </a:lnTo>
                <a:lnTo>
                  <a:pt x="15" y="898"/>
                </a:lnTo>
                <a:lnTo>
                  <a:pt x="883" y="898"/>
                </a:lnTo>
                <a:lnTo>
                  <a:pt x="886" y="897"/>
                </a:lnTo>
                <a:lnTo>
                  <a:pt x="888" y="897"/>
                </a:lnTo>
                <a:lnTo>
                  <a:pt x="892" y="895"/>
                </a:lnTo>
                <a:lnTo>
                  <a:pt x="894" y="894"/>
                </a:lnTo>
                <a:lnTo>
                  <a:pt x="896" y="892"/>
                </a:lnTo>
                <a:lnTo>
                  <a:pt x="897" y="888"/>
                </a:lnTo>
                <a:lnTo>
                  <a:pt x="898" y="886"/>
                </a:lnTo>
                <a:lnTo>
                  <a:pt x="898" y="883"/>
                </a:lnTo>
                <a:lnTo>
                  <a:pt x="898" y="15"/>
                </a:lnTo>
                <a:lnTo>
                  <a:pt x="898" y="12"/>
                </a:lnTo>
                <a:lnTo>
                  <a:pt x="897" y="10"/>
                </a:lnTo>
                <a:lnTo>
                  <a:pt x="896" y="7"/>
                </a:lnTo>
                <a:lnTo>
                  <a:pt x="894" y="5"/>
                </a:lnTo>
                <a:lnTo>
                  <a:pt x="892" y="3"/>
                </a:lnTo>
                <a:lnTo>
                  <a:pt x="888" y="2"/>
                </a:lnTo>
                <a:lnTo>
                  <a:pt x="886" y="0"/>
                </a:lnTo>
                <a:lnTo>
                  <a:pt x="883" y="0"/>
                </a:ln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2" name="AutoShape 2" descr="Pengertian Strategi Menurut Para Ahli Secara Umum Strategi adala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 name="Picture 42">
            <a:extLst>
              <a:ext uri="{FF2B5EF4-FFF2-40B4-BE49-F238E27FC236}">
                <a16:creationId xmlns:a16="http://schemas.microsoft.com/office/drawing/2014/main" id="{9559D9E9-F0C0-44C4-B651-6ED06DA526D8}"/>
              </a:ext>
            </a:extLst>
          </p:cNvPr>
          <p:cNvPicPr>
            <a:picLocks noChangeAspect="1"/>
          </p:cNvPicPr>
          <p:nvPr/>
        </p:nvPicPr>
        <p:blipFill rotWithShape="1">
          <a:blip r:embed="rId3"/>
          <a:srcRect l="2523" t="-1151" r="12318" b="39924"/>
          <a:stretch/>
        </p:blipFill>
        <p:spPr>
          <a:xfrm>
            <a:off x="4554254" y="2716080"/>
            <a:ext cx="2911324" cy="2816184"/>
          </a:xfrm>
          <a:prstGeom prst="ellipse">
            <a:avLst/>
          </a:prstGeom>
          <a:ln w="38100">
            <a:solidFill>
              <a:schemeClr val="bg1"/>
            </a:solidFill>
          </a:ln>
        </p:spPr>
      </p:pic>
      <p:sp>
        <p:nvSpPr>
          <p:cNvPr id="3" name="Oval 2"/>
          <p:cNvSpPr/>
          <p:nvPr/>
        </p:nvSpPr>
        <p:spPr>
          <a:xfrm>
            <a:off x="460375" y="1381125"/>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1</a:t>
            </a:r>
            <a:endParaRPr lang="en-SG" sz="3200" b="1" dirty="0">
              <a:latin typeface="Arial" panose="020B0604020202020204" pitchFamily="34" charset="0"/>
              <a:cs typeface="Arial" panose="020B0604020202020204" pitchFamily="34" charset="0"/>
            </a:endParaRPr>
          </a:p>
        </p:txBody>
      </p:sp>
      <p:sp>
        <p:nvSpPr>
          <p:cNvPr id="44" name="Oval 43"/>
          <p:cNvSpPr/>
          <p:nvPr/>
        </p:nvSpPr>
        <p:spPr>
          <a:xfrm>
            <a:off x="134768" y="3121612"/>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2</a:t>
            </a:r>
            <a:endParaRPr lang="en-SG" sz="3200" b="1" dirty="0">
              <a:latin typeface="Arial" panose="020B0604020202020204" pitchFamily="34" charset="0"/>
              <a:cs typeface="Arial" panose="020B0604020202020204" pitchFamily="34" charset="0"/>
            </a:endParaRPr>
          </a:p>
        </p:txBody>
      </p:sp>
      <p:sp>
        <p:nvSpPr>
          <p:cNvPr id="45" name="Oval 44"/>
          <p:cNvSpPr/>
          <p:nvPr/>
        </p:nvSpPr>
        <p:spPr>
          <a:xfrm>
            <a:off x="168574" y="5139737"/>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3</a:t>
            </a:r>
            <a:endParaRPr lang="en-SG" sz="3200" b="1" dirty="0">
              <a:latin typeface="Arial" panose="020B0604020202020204" pitchFamily="34" charset="0"/>
              <a:cs typeface="Arial" panose="020B0604020202020204" pitchFamily="34" charset="0"/>
            </a:endParaRPr>
          </a:p>
        </p:txBody>
      </p:sp>
      <p:sp>
        <p:nvSpPr>
          <p:cNvPr id="46" name="Oval 45"/>
          <p:cNvSpPr/>
          <p:nvPr/>
        </p:nvSpPr>
        <p:spPr>
          <a:xfrm>
            <a:off x="10779649" y="1129271"/>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4</a:t>
            </a:r>
            <a:endParaRPr lang="en-SG" sz="3200" b="1" dirty="0">
              <a:latin typeface="Arial" panose="020B0604020202020204" pitchFamily="34" charset="0"/>
              <a:cs typeface="Arial" panose="020B0604020202020204" pitchFamily="34" charset="0"/>
            </a:endParaRPr>
          </a:p>
        </p:txBody>
      </p:sp>
      <p:sp>
        <p:nvSpPr>
          <p:cNvPr id="47" name="Oval 46"/>
          <p:cNvSpPr/>
          <p:nvPr/>
        </p:nvSpPr>
        <p:spPr>
          <a:xfrm>
            <a:off x="11336746" y="2839306"/>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5</a:t>
            </a:r>
            <a:endParaRPr lang="en-SG" sz="3200" b="1" dirty="0">
              <a:latin typeface="Arial" panose="020B0604020202020204" pitchFamily="34" charset="0"/>
              <a:cs typeface="Arial" panose="020B0604020202020204" pitchFamily="34" charset="0"/>
            </a:endParaRPr>
          </a:p>
        </p:txBody>
      </p:sp>
      <p:sp>
        <p:nvSpPr>
          <p:cNvPr id="48" name="Oval 47"/>
          <p:cNvSpPr/>
          <p:nvPr/>
        </p:nvSpPr>
        <p:spPr>
          <a:xfrm>
            <a:off x="11304137" y="4539162"/>
            <a:ext cx="645411" cy="6005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6</a:t>
            </a:r>
            <a:endParaRPr lang="en-SG" sz="3200" b="1" dirty="0">
              <a:latin typeface="Arial" panose="020B0604020202020204" pitchFamily="34" charset="0"/>
              <a:cs typeface="Arial" panose="020B0604020202020204" pitchFamily="34" charset="0"/>
            </a:endParaRPr>
          </a:p>
        </p:txBody>
      </p:sp>
      <p:sp>
        <p:nvSpPr>
          <p:cNvPr id="7" name="Rectangle 6"/>
          <p:cNvSpPr/>
          <p:nvPr/>
        </p:nvSpPr>
        <p:spPr>
          <a:xfrm>
            <a:off x="449898" y="2367565"/>
            <a:ext cx="4077373" cy="415498"/>
          </a:xfrm>
          <a:prstGeom prst="rect">
            <a:avLst/>
          </a:prstGeom>
        </p:spPr>
        <p:txBody>
          <a:bodyPr wrap="square">
            <a:spAutoFit/>
          </a:bodyPr>
          <a:lstStyle/>
          <a:p>
            <a:r>
              <a:rPr lang="nn-NO" sz="1050" dirty="0">
                <a:latin typeface="OpenSans-Regular"/>
              </a:rPr>
              <a:t>Surveilans vektor</a:t>
            </a:r>
            <a:r>
              <a:rPr lang="sv-SE" sz="1050" dirty="0">
                <a:latin typeface="OpenSans-Regular"/>
              </a:rPr>
              <a:t>; Resistensi </a:t>
            </a:r>
            <a:r>
              <a:rPr lang="en-SG" sz="1050" dirty="0" err="1">
                <a:latin typeface="OpenSans-Regular"/>
              </a:rPr>
              <a:t>vektor</a:t>
            </a:r>
            <a:r>
              <a:rPr lang="en-SG" sz="1050" dirty="0">
                <a:latin typeface="OpenSans-Regular"/>
              </a:rPr>
              <a:t> </a:t>
            </a:r>
            <a:r>
              <a:rPr lang="en-SG" sz="1050" dirty="0" err="1">
                <a:latin typeface="OpenSans-Regular"/>
              </a:rPr>
              <a:t>insektisida</a:t>
            </a:r>
            <a:r>
              <a:rPr lang="en-SG" sz="1050" dirty="0">
                <a:latin typeface="OpenSans-Regular"/>
              </a:rPr>
              <a:t>; </a:t>
            </a:r>
            <a:r>
              <a:rPr lang="en-SG" sz="1050" dirty="0" err="1">
                <a:latin typeface="OpenSans-Regular"/>
              </a:rPr>
              <a:t>Manajemen</a:t>
            </a:r>
            <a:r>
              <a:rPr lang="en-SG" sz="1050" dirty="0">
                <a:latin typeface="OpenSans-Regular"/>
              </a:rPr>
              <a:t> </a:t>
            </a:r>
            <a:r>
              <a:rPr lang="en-SG" sz="1050" dirty="0" err="1">
                <a:latin typeface="OpenSans-Regular"/>
              </a:rPr>
              <a:t>pengendalian</a:t>
            </a:r>
            <a:r>
              <a:rPr lang="en-SG" sz="1050" dirty="0">
                <a:latin typeface="OpenSans-Regular"/>
              </a:rPr>
              <a:t> </a:t>
            </a:r>
            <a:r>
              <a:rPr lang="en-SG" sz="1050" dirty="0" err="1">
                <a:latin typeface="OpenSans-Regular"/>
              </a:rPr>
              <a:t>vektor</a:t>
            </a:r>
            <a:r>
              <a:rPr lang="en-SG" sz="1050" dirty="0">
                <a:latin typeface="OpenSans-Regular"/>
              </a:rPr>
              <a:t>; </a:t>
            </a:r>
            <a:r>
              <a:rPr lang="en-SG" sz="1050" dirty="0" err="1">
                <a:latin typeface="OpenSans-Regular"/>
              </a:rPr>
              <a:t>dan</a:t>
            </a:r>
            <a:r>
              <a:rPr lang="en-SG" sz="1050" dirty="0">
                <a:latin typeface="OpenSans-Regular"/>
              </a:rPr>
              <a:t> </a:t>
            </a:r>
            <a:r>
              <a:rPr lang="en-SG" sz="1050" dirty="0" err="1">
                <a:latin typeface="OpenSans-Regular"/>
              </a:rPr>
              <a:t>Pemanfaatan</a:t>
            </a:r>
            <a:r>
              <a:rPr lang="en-SG" sz="1050" dirty="0">
                <a:latin typeface="OpenSans-Regular"/>
              </a:rPr>
              <a:t> </a:t>
            </a:r>
            <a:r>
              <a:rPr lang="en-SG" sz="1050" dirty="0" err="1">
                <a:latin typeface="OpenSans-Regular"/>
              </a:rPr>
              <a:t>teknologi</a:t>
            </a:r>
            <a:r>
              <a:rPr lang="en-SG" sz="1050" dirty="0">
                <a:latin typeface="OpenSans-Regular"/>
              </a:rPr>
              <a:t> </a:t>
            </a:r>
            <a:r>
              <a:rPr lang="en-SG" sz="1050" dirty="0" err="1">
                <a:latin typeface="OpenSans-Regular"/>
              </a:rPr>
              <a:t>tepat</a:t>
            </a:r>
            <a:r>
              <a:rPr lang="en-SG" sz="1050" dirty="0">
                <a:latin typeface="OpenSans-Regular"/>
              </a:rPr>
              <a:t> </a:t>
            </a:r>
            <a:r>
              <a:rPr lang="en-SG" sz="1050" dirty="0" err="1">
                <a:latin typeface="OpenSans-Regular"/>
              </a:rPr>
              <a:t>guna</a:t>
            </a:r>
            <a:r>
              <a:rPr lang="en-SG" sz="1050" dirty="0">
                <a:latin typeface="OpenSans-Regular"/>
              </a:rPr>
              <a:t>.</a:t>
            </a:r>
            <a:endParaRPr lang="en-SG" sz="1050" dirty="0"/>
          </a:p>
        </p:txBody>
      </p:sp>
      <p:sp>
        <p:nvSpPr>
          <p:cNvPr id="8" name="Rectangle 7"/>
          <p:cNvSpPr/>
          <p:nvPr/>
        </p:nvSpPr>
        <p:spPr>
          <a:xfrm>
            <a:off x="403139" y="4079633"/>
            <a:ext cx="3318758" cy="430887"/>
          </a:xfrm>
          <a:prstGeom prst="rect">
            <a:avLst/>
          </a:prstGeom>
        </p:spPr>
        <p:txBody>
          <a:bodyPr wrap="square">
            <a:spAutoFit/>
          </a:bodyPr>
          <a:lstStyle/>
          <a:p>
            <a:r>
              <a:rPr lang="en-SG" sz="1100" dirty="0" err="1">
                <a:solidFill>
                  <a:srgbClr val="000000"/>
                </a:solidFill>
                <a:latin typeface="OpenSans-Regular"/>
              </a:rPr>
              <a:t>Ketepatan</a:t>
            </a:r>
            <a:r>
              <a:rPr lang="en-SG" sz="1100" dirty="0">
                <a:solidFill>
                  <a:srgbClr val="000000"/>
                </a:solidFill>
                <a:latin typeface="OpenSans-Regular"/>
              </a:rPr>
              <a:t> </a:t>
            </a:r>
            <a:r>
              <a:rPr lang="en-SG" sz="1100" dirty="0" err="1">
                <a:solidFill>
                  <a:srgbClr val="000000"/>
                </a:solidFill>
                <a:latin typeface="OpenSans-Regular"/>
              </a:rPr>
              <a:t>rujukan</a:t>
            </a:r>
            <a:r>
              <a:rPr lang="en-SG" sz="1100" dirty="0">
                <a:solidFill>
                  <a:srgbClr val="000000"/>
                </a:solidFill>
                <a:latin typeface="OpenSans-Regular"/>
              </a:rPr>
              <a:t> </a:t>
            </a:r>
            <a:r>
              <a:rPr lang="en-SG" sz="1100" dirty="0" err="1">
                <a:solidFill>
                  <a:srgbClr val="000000"/>
                </a:solidFill>
                <a:latin typeface="OpenSans-Regular"/>
              </a:rPr>
              <a:t>kasus</a:t>
            </a:r>
            <a:r>
              <a:rPr lang="en-SG" sz="1100" dirty="0">
                <a:solidFill>
                  <a:srgbClr val="000000"/>
                </a:solidFill>
                <a:latin typeface="OpenSans-Regular"/>
              </a:rPr>
              <a:t>, </a:t>
            </a:r>
            <a:r>
              <a:rPr lang="en-SG" sz="1100" dirty="0" err="1">
                <a:solidFill>
                  <a:srgbClr val="000000"/>
                </a:solidFill>
                <a:latin typeface="OpenSans-Regular"/>
              </a:rPr>
              <a:t>Mutu</a:t>
            </a:r>
            <a:r>
              <a:rPr lang="en-SG" sz="1100" dirty="0">
                <a:solidFill>
                  <a:srgbClr val="000000"/>
                </a:solidFill>
                <a:latin typeface="OpenSans-Regular"/>
              </a:rPr>
              <a:t> diagnosis </a:t>
            </a:r>
            <a:r>
              <a:rPr lang="en-SG" sz="1100" dirty="0" err="1">
                <a:solidFill>
                  <a:srgbClr val="000000"/>
                </a:solidFill>
                <a:latin typeface="OpenSans-Regular"/>
              </a:rPr>
              <a:t>dan</a:t>
            </a:r>
            <a:r>
              <a:rPr lang="en-SG" sz="1100" dirty="0">
                <a:solidFill>
                  <a:srgbClr val="000000"/>
                </a:solidFill>
                <a:latin typeface="OpenSans-Regular"/>
              </a:rPr>
              <a:t> </a:t>
            </a:r>
            <a:r>
              <a:rPr lang="en-SG" sz="1100" dirty="0" err="1">
                <a:solidFill>
                  <a:srgbClr val="000000"/>
                </a:solidFill>
                <a:latin typeface="OpenSans-Regular"/>
              </a:rPr>
              <a:t>penanganan</a:t>
            </a:r>
            <a:r>
              <a:rPr lang="en-SG" sz="1100" dirty="0">
                <a:solidFill>
                  <a:srgbClr val="000000"/>
                </a:solidFill>
                <a:latin typeface="OpenSans-Regular"/>
              </a:rPr>
              <a:t> </a:t>
            </a:r>
            <a:r>
              <a:rPr lang="en-SG" sz="1100" dirty="0" err="1">
                <a:solidFill>
                  <a:srgbClr val="000000"/>
                </a:solidFill>
                <a:latin typeface="OpenSans-Regular"/>
              </a:rPr>
              <a:t>kasus</a:t>
            </a:r>
            <a:r>
              <a:rPr lang="en-SG" sz="1100" dirty="0">
                <a:solidFill>
                  <a:srgbClr val="000000"/>
                </a:solidFill>
                <a:latin typeface="OpenSans-Regular"/>
              </a:rPr>
              <a:t>, </a:t>
            </a:r>
            <a:endParaRPr lang="en-SG" sz="1100" dirty="0"/>
          </a:p>
        </p:txBody>
      </p:sp>
      <p:sp>
        <p:nvSpPr>
          <p:cNvPr id="9" name="Rectangle 8"/>
          <p:cNvSpPr/>
          <p:nvPr/>
        </p:nvSpPr>
        <p:spPr>
          <a:xfrm>
            <a:off x="491279" y="6062907"/>
            <a:ext cx="4159557" cy="430887"/>
          </a:xfrm>
          <a:prstGeom prst="rect">
            <a:avLst/>
          </a:prstGeom>
        </p:spPr>
        <p:txBody>
          <a:bodyPr wrap="square">
            <a:spAutoFit/>
          </a:bodyPr>
          <a:lstStyle/>
          <a:p>
            <a:r>
              <a:rPr lang="en-SG" sz="1100" dirty="0" err="1">
                <a:latin typeface="OpenSans-Regular"/>
              </a:rPr>
              <a:t>Sarpras</a:t>
            </a:r>
            <a:r>
              <a:rPr lang="en-SG" sz="1100" dirty="0">
                <a:latin typeface="OpenSans-Regular"/>
              </a:rPr>
              <a:t> </a:t>
            </a:r>
            <a:r>
              <a:rPr lang="en-SG" sz="1100" dirty="0" err="1">
                <a:latin typeface="OpenSans-Regular"/>
              </a:rPr>
              <a:t>diagnostik</a:t>
            </a:r>
            <a:r>
              <a:rPr lang="en-SG" sz="1100" dirty="0">
                <a:latin typeface="OpenSans-Regular"/>
              </a:rPr>
              <a:t>; </a:t>
            </a:r>
            <a:r>
              <a:rPr lang="en-SG" sz="1100" dirty="0" err="1">
                <a:latin typeface="OpenSans-Regular"/>
              </a:rPr>
              <a:t>kewaspadaan</a:t>
            </a:r>
            <a:r>
              <a:rPr lang="en-SG" sz="1100" dirty="0">
                <a:latin typeface="OpenSans-Regular"/>
              </a:rPr>
              <a:t>; </a:t>
            </a:r>
            <a:r>
              <a:rPr lang="en-SG" sz="1100" dirty="0" err="1">
                <a:latin typeface="OpenSans-Regular"/>
              </a:rPr>
              <a:t>sistem</a:t>
            </a:r>
            <a:r>
              <a:rPr lang="en-SG" sz="1100" dirty="0">
                <a:latin typeface="OpenSans-Regular"/>
              </a:rPr>
              <a:t> data dengue </a:t>
            </a:r>
            <a:r>
              <a:rPr lang="en-SG" sz="1100" dirty="0" err="1">
                <a:latin typeface="OpenSans-Regular"/>
              </a:rPr>
              <a:t>terintegrasi</a:t>
            </a:r>
            <a:r>
              <a:rPr lang="en-SG" sz="1100" dirty="0">
                <a:latin typeface="OpenSans-Regular"/>
              </a:rPr>
              <a:t>; </a:t>
            </a:r>
            <a:r>
              <a:rPr lang="en-SG" sz="1100" dirty="0" err="1">
                <a:latin typeface="OpenSans-Regular"/>
              </a:rPr>
              <a:t>manajemen</a:t>
            </a:r>
            <a:r>
              <a:rPr lang="en-SG" sz="1100" dirty="0">
                <a:latin typeface="OpenSans-Regular"/>
              </a:rPr>
              <a:t> KLB yang </a:t>
            </a:r>
            <a:r>
              <a:rPr lang="en-SG" sz="1100" dirty="0" err="1">
                <a:latin typeface="OpenSans-Regular"/>
              </a:rPr>
              <a:t>responsif</a:t>
            </a:r>
            <a:endParaRPr lang="en-SG" sz="1100" dirty="0"/>
          </a:p>
        </p:txBody>
      </p:sp>
      <p:sp>
        <p:nvSpPr>
          <p:cNvPr id="10" name="Rectangle 9"/>
          <p:cNvSpPr/>
          <p:nvPr/>
        </p:nvSpPr>
        <p:spPr>
          <a:xfrm>
            <a:off x="8079858" y="2421932"/>
            <a:ext cx="3662245" cy="600164"/>
          </a:xfrm>
          <a:prstGeom prst="rect">
            <a:avLst/>
          </a:prstGeom>
        </p:spPr>
        <p:txBody>
          <a:bodyPr wrap="square">
            <a:spAutoFit/>
          </a:bodyPr>
          <a:lstStyle/>
          <a:p>
            <a:r>
              <a:rPr lang="en-SG" sz="1100" dirty="0" err="1">
                <a:latin typeface="OpenSans-Regular"/>
              </a:rPr>
              <a:t>pelibatan</a:t>
            </a:r>
            <a:r>
              <a:rPr lang="en-SG" sz="1100" dirty="0">
                <a:latin typeface="OpenSans-Regular"/>
              </a:rPr>
              <a:t> </a:t>
            </a:r>
            <a:r>
              <a:rPr lang="en-SG" sz="1100" dirty="0" err="1">
                <a:latin typeface="OpenSans-Regular"/>
              </a:rPr>
              <a:t>masyarakat</a:t>
            </a:r>
            <a:r>
              <a:rPr lang="en-SG" sz="1100" dirty="0">
                <a:latin typeface="OpenSans-Regular"/>
              </a:rPr>
              <a:t> </a:t>
            </a:r>
            <a:r>
              <a:rPr lang="en-SG" sz="1100" dirty="0" err="1">
                <a:latin typeface="OpenSans-Regular"/>
              </a:rPr>
              <a:t>berkesinambungan</a:t>
            </a:r>
            <a:r>
              <a:rPr lang="en-SG" sz="1100" dirty="0">
                <a:latin typeface="OpenSans-Regular"/>
              </a:rPr>
              <a:t>; </a:t>
            </a:r>
            <a:r>
              <a:rPr lang="en-SG" sz="1100" dirty="0" err="1">
                <a:latin typeface="OpenSans-Regular"/>
              </a:rPr>
              <a:t>kolaborasi</a:t>
            </a:r>
            <a:r>
              <a:rPr lang="en-SG" sz="1100" dirty="0">
                <a:latin typeface="OpenSans-Regular"/>
              </a:rPr>
              <a:t> </a:t>
            </a:r>
            <a:r>
              <a:rPr lang="sv-SE" sz="1100" dirty="0">
                <a:latin typeface="OpenSans-Regular"/>
              </a:rPr>
              <a:t>LSM peduli lingkungan, ormas, dan komunitas; </a:t>
            </a:r>
            <a:r>
              <a:rPr lang="en-SG" sz="1100" dirty="0" err="1">
                <a:latin typeface="OpenSans-Regular"/>
              </a:rPr>
              <a:t>peran</a:t>
            </a:r>
            <a:r>
              <a:rPr lang="en-SG" sz="1100" dirty="0">
                <a:latin typeface="OpenSans-Regular"/>
              </a:rPr>
              <a:t> media </a:t>
            </a:r>
            <a:r>
              <a:rPr lang="en-SG" sz="1100" dirty="0" err="1">
                <a:latin typeface="OpenSans-Regular"/>
              </a:rPr>
              <a:t>edukasimasyarakat</a:t>
            </a:r>
            <a:endParaRPr lang="en-SG" sz="1100" dirty="0"/>
          </a:p>
        </p:txBody>
      </p:sp>
      <p:sp>
        <p:nvSpPr>
          <p:cNvPr id="12" name="Rectangle 11"/>
          <p:cNvSpPr/>
          <p:nvPr/>
        </p:nvSpPr>
        <p:spPr>
          <a:xfrm>
            <a:off x="8313265" y="4098004"/>
            <a:ext cx="3795316" cy="577081"/>
          </a:xfrm>
          <a:prstGeom prst="rect">
            <a:avLst/>
          </a:prstGeom>
        </p:spPr>
        <p:txBody>
          <a:bodyPr wrap="square">
            <a:spAutoFit/>
          </a:bodyPr>
          <a:lstStyle/>
          <a:p>
            <a:r>
              <a:rPr lang="en-SG" sz="1050" dirty="0" err="1">
                <a:latin typeface="OpenSans-Regular"/>
              </a:rPr>
              <a:t>komitmen</a:t>
            </a:r>
            <a:r>
              <a:rPr lang="en-SG" sz="1050" dirty="0">
                <a:latin typeface="OpenSans-Regular"/>
              </a:rPr>
              <a:t> </a:t>
            </a:r>
            <a:r>
              <a:rPr lang="en-SG" sz="1050" dirty="0" err="1">
                <a:latin typeface="OpenSans-Regular"/>
              </a:rPr>
              <a:t>pemerintah</a:t>
            </a:r>
            <a:r>
              <a:rPr lang="en-SG" sz="1050" dirty="0">
                <a:latin typeface="OpenSans-Regular"/>
              </a:rPr>
              <a:t>, </a:t>
            </a:r>
            <a:r>
              <a:rPr lang="en-SG" sz="1050" dirty="0" err="1">
                <a:latin typeface="OpenSans-Regular"/>
              </a:rPr>
              <a:t>dukungan</a:t>
            </a:r>
            <a:r>
              <a:rPr lang="en-SG" sz="1050" dirty="0">
                <a:latin typeface="OpenSans-Regular"/>
              </a:rPr>
              <a:t> </a:t>
            </a:r>
            <a:r>
              <a:rPr lang="en-SG" sz="1050" dirty="0" err="1">
                <a:latin typeface="OpenSans-Regular"/>
              </a:rPr>
              <a:t>sistem</a:t>
            </a:r>
            <a:r>
              <a:rPr lang="en-SG" sz="1050" dirty="0">
                <a:latin typeface="OpenSans-Regular"/>
              </a:rPr>
              <a:t> </a:t>
            </a:r>
            <a:r>
              <a:rPr lang="en-SG" sz="1050" dirty="0" err="1">
                <a:latin typeface="OpenSans-Regular"/>
              </a:rPr>
              <a:t>kesehatan</a:t>
            </a:r>
            <a:r>
              <a:rPr lang="en-SG" sz="1050" dirty="0">
                <a:latin typeface="OpenSans-Regular"/>
              </a:rPr>
              <a:t>; </a:t>
            </a:r>
            <a:r>
              <a:rPr lang="en-SG" sz="1050" dirty="0" err="1">
                <a:latin typeface="OpenSans-Regular"/>
              </a:rPr>
              <a:t>kolaborasi</a:t>
            </a:r>
            <a:r>
              <a:rPr lang="en-SG" sz="1050" dirty="0">
                <a:latin typeface="OpenSans-Regular"/>
              </a:rPr>
              <a:t> </a:t>
            </a:r>
            <a:r>
              <a:rPr lang="en-SG" sz="1050" dirty="0" err="1">
                <a:latin typeface="OpenSans-Regular"/>
              </a:rPr>
              <a:t>multisektoraL</a:t>
            </a:r>
            <a:r>
              <a:rPr lang="en-SG" sz="1050" dirty="0">
                <a:latin typeface="OpenSans-Regular"/>
              </a:rPr>
              <a:t> ; </a:t>
            </a:r>
            <a:r>
              <a:rPr lang="en-SG" sz="1050" dirty="0" err="1">
                <a:latin typeface="OpenSans-Regular"/>
              </a:rPr>
              <a:t>peningkatan</a:t>
            </a:r>
            <a:r>
              <a:rPr lang="en-SG" sz="1050" dirty="0">
                <a:latin typeface="OpenSans-Regular"/>
              </a:rPr>
              <a:t> </a:t>
            </a:r>
            <a:r>
              <a:rPr lang="en-SG" sz="1050" dirty="0" err="1">
                <a:latin typeface="OpenSans-Regular"/>
              </a:rPr>
              <a:t>pembiayaan</a:t>
            </a:r>
            <a:r>
              <a:rPr lang="en-SG" sz="1050" dirty="0">
                <a:latin typeface="OpenSans-Regular"/>
              </a:rPr>
              <a:t> </a:t>
            </a:r>
            <a:r>
              <a:rPr lang="en-SG" sz="1050" dirty="0" err="1">
                <a:latin typeface="OpenSans-Regular"/>
              </a:rPr>
              <a:t>pemerintah</a:t>
            </a:r>
            <a:r>
              <a:rPr lang="en-SG" sz="1050" dirty="0">
                <a:latin typeface="OpenSans-Regular"/>
              </a:rPr>
              <a:t> </a:t>
            </a:r>
            <a:r>
              <a:rPr lang="en-SG" sz="1050" dirty="0" err="1">
                <a:latin typeface="OpenSans-Regular"/>
              </a:rPr>
              <a:t>daerah</a:t>
            </a:r>
            <a:endParaRPr lang="en-SG" sz="1050" dirty="0"/>
          </a:p>
        </p:txBody>
      </p:sp>
      <p:sp>
        <p:nvSpPr>
          <p:cNvPr id="13" name="Rectangle 12"/>
          <p:cNvSpPr/>
          <p:nvPr/>
        </p:nvSpPr>
        <p:spPr>
          <a:xfrm>
            <a:off x="7737916" y="5917624"/>
            <a:ext cx="4176859" cy="600164"/>
          </a:xfrm>
          <a:prstGeom prst="rect">
            <a:avLst/>
          </a:prstGeom>
        </p:spPr>
        <p:txBody>
          <a:bodyPr wrap="square">
            <a:spAutoFit/>
          </a:bodyPr>
          <a:lstStyle/>
          <a:p>
            <a:r>
              <a:rPr lang="fi-FI" sz="1100" dirty="0">
                <a:latin typeface="OpenSans-Regular"/>
              </a:rPr>
              <a:t>Kajian demand-supply, invensi, pengembangan inovasi, dan riset dan pelaksanaannya; </a:t>
            </a:r>
            <a:r>
              <a:rPr lang="en-SG" sz="1100" dirty="0">
                <a:latin typeface="OpenSans-Regular"/>
              </a:rPr>
              <a:t>Data </a:t>
            </a:r>
            <a:r>
              <a:rPr lang="en-SG" sz="1100" dirty="0" err="1">
                <a:latin typeface="OpenSans-Regular"/>
              </a:rPr>
              <a:t>dan</a:t>
            </a:r>
            <a:r>
              <a:rPr lang="en-SG" sz="1100" dirty="0">
                <a:latin typeface="OpenSans-Regular"/>
              </a:rPr>
              <a:t> </a:t>
            </a:r>
            <a:r>
              <a:rPr lang="en-SG" sz="1100" dirty="0" err="1">
                <a:latin typeface="OpenSans-Regular"/>
              </a:rPr>
              <a:t>integrasi</a:t>
            </a:r>
            <a:r>
              <a:rPr lang="en-SG" sz="1100" dirty="0">
                <a:latin typeface="OpenSans-Regular"/>
              </a:rPr>
              <a:t> </a:t>
            </a:r>
            <a:r>
              <a:rPr lang="en-SG" sz="1100" dirty="0" err="1">
                <a:latin typeface="OpenSans-Regular"/>
              </a:rPr>
              <a:t>sistem</a:t>
            </a:r>
            <a:r>
              <a:rPr lang="en-SG" sz="1100" dirty="0">
                <a:latin typeface="OpenSans-Regular"/>
              </a:rPr>
              <a:t> </a:t>
            </a:r>
            <a:r>
              <a:rPr lang="en-SG" sz="1100" dirty="0" err="1">
                <a:latin typeface="OpenSans-Regular"/>
              </a:rPr>
              <a:t>informasi</a:t>
            </a:r>
            <a:r>
              <a:rPr lang="en-SG" sz="1100" dirty="0">
                <a:latin typeface="OpenSans-Regular"/>
              </a:rPr>
              <a:t> </a:t>
            </a:r>
            <a:r>
              <a:rPr lang="en-SG" sz="1100" dirty="0" err="1">
                <a:latin typeface="OpenSans-Regular"/>
              </a:rPr>
              <a:t>untuk</a:t>
            </a:r>
            <a:r>
              <a:rPr lang="en-SG" sz="1100" dirty="0">
                <a:latin typeface="OpenSans-Regular"/>
              </a:rPr>
              <a:t> decision maker</a:t>
            </a:r>
            <a:endParaRPr lang="en-SG" sz="1100" dirty="0"/>
          </a:p>
        </p:txBody>
      </p:sp>
    </p:spTree>
    <p:extLst>
      <p:ext uri="{BB962C8B-B14F-4D97-AF65-F5344CB8AC3E}">
        <p14:creationId xmlns:p14="http://schemas.microsoft.com/office/powerpoint/2010/main" val="222724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285049" y="1915427"/>
            <a:ext cx="3012465" cy="4001051"/>
          </a:xfrm>
          <a:prstGeom prst="rect">
            <a:avLst/>
          </a:prstGeom>
        </p:spPr>
      </p:pic>
      <p:sp>
        <p:nvSpPr>
          <p:cNvPr id="2" name="Title 1"/>
          <p:cNvSpPr>
            <a:spLocks noGrp="1"/>
          </p:cNvSpPr>
          <p:nvPr>
            <p:ph type="title"/>
          </p:nvPr>
        </p:nvSpPr>
        <p:spPr>
          <a:xfrm>
            <a:off x="838200" y="365126"/>
            <a:ext cx="10515600" cy="616652"/>
          </a:xfrm>
        </p:spPr>
        <p:txBody>
          <a:bodyPr>
            <a:normAutofit/>
          </a:bodyPr>
          <a:lstStyle/>
          <a:p>
            <a:r>
              <a:rPr lang="en-US" sz="3200" b="1" dirty="0">
                <a:latin typeface="+mn-lt"/>
              </a:rPr>
              <a:t>INOVASI PROGRAM</a:t>
            </a:r>
            <a:endParaRPr lang="en-SG" sz="3200" b="1" dirty="0">
              <a:latin typeface="+mn-lt"/>
            </a:endParaRPr>
          </a:p>
        </p:txBody>
      </p:sp>
      <p:graphicFrame>
        <p:nvGraphicFramePr>
          <p:cNvPr id="4" name="Content Placeholder 3"/>
          <p:cNvGraphicFramePr>
            <a:graphicFrameLocks noGrp="1"/>
          </p:cNvGraphicFramePr>
          <p:nvPr>
            <p:ph idx="1"/>
          </p:nvPr>
        </p:nvGraphicFramePr>
        <p:xfrm>
          <a:off x="3109762" y="1175920"/>
          <a:ext cx="8700436" cy="5682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26890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Riauterkini - Dibentuk Pokjanal Kecamatan, Diharapkan Tekan DBD di Bengkalis">
            <a:extLst>
              <a:ext uri="{FF2B5EF4-FFF2-40B4-BE49-F238E27FC236}">
                <a16:creationId xmlns:a16="http://schemas.microsoft.com/office/drawing/2014/main" id="{B04D4FCF-A505-4454-8F1A-8E6B5039E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133" y="2897203"/>
            <a:ext cx="4040874" cy="2213812"/>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Gerakan 1 Rumah 1 Jumantik (G1r1j) Di Kota Pontianak">
            <a:extLst>
              <a:ext uri="{FF2B5EF4-FFF2-40B4-BE49-F238E27FC236}">
                <a16:creationId xmlns:a16="http://schemas.microsoft.com/office/drawing/2014/main" id="{DDBE96E5-2FEC-49EA-9588-A87D9046A1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168"/>
          <a:stretch/>
        </p:blipFill>
        <p:spPr bwMode="auto">
          <a:xfrm>
            <a:off x="133808" y="4934870"/>
            <a:ext cx="3306673" cy="1778651"/>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15 Juni Hari Demam Berdarah Dengue, DBD Masih Mengancam di Tengah Pandemi  Covid-19 - Citizen6 Liputan6.com">
            <a:extLst>
              <a:ext uri="{FF2B5EF4-FFF2-40B4-BE49-F238E27FC236}">
                <a16:creationId xmlns:a16="http://schemas.microsoft.com/office/drawing/2014/main" id="{EE8A62E2-9685-4904-8AA1-7284C9D81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08" y="2205881"/>
            <a:ext cx="3306673" cy="186000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sz="quarter" idx="4294967295"/>
          </p:nvPr>
        </p:nvSpPr>
        <p:spPr>
          <a:xfrm>
            <a:off x="1717066" y="136286"/>
            <a:ext cx="9693088" cy="974356"/>
          </a:xfrm>
          <a:prstGeom prst="rect">
            <a:avLst/>
          </a:prstGeom>
        </p:spPr>
        <p:txBody>
          <a:bodyPr>
            <a:noAutofit/>
          </a:bodyPr>
          <a:lstStyle/>
          <a:p>
            <a:pPr marL="0" indent="0" algn="ctr">
              <a:buNone/>
            </a:pPr>
            <a:r>
              <a:rPr lang="en-US" altLang="en-US" sz="2800" b="1" dirty="0" err="1">
                <a:solidFill>
                  <a:schemeClr val="tx1"/>
                </a:solidFill>
                <a:latin typeface="Arial" panose="020B0604020202020204" pitchFamily="34" charset="0"/>
                <a:cs typeface="Arial" panose="020B0604020202020204" pitchFamily="34" charset="0"/>
              </a:rPr>
              <a:t>Kelompok</a:t>
            </a:r>
            <a:r>
              <a:rPr lang="en-US" altLang="en-US" sz="2800" b="1" dirty="0">
                <a:solidFill>
                  <a:schemeClr val="tx1"/>
                </a:solidFill>
                <a:latin typeface="Arial" panose="020B0604020202020204" pitchFamily="34" charset="0"/>
                <a:cs typeface="Arial" panose="020B0604020202020204" pitchFamily="34" charset="0"/>
              </a:rPr>
              <a:t> </a:t>
            </a:r>
            <a:r>
              <a:rPr lang="en-US" altLang="en-US" sz="2800" b="1" dirty="0" err="1">
                <a:solidFill>
                  <a:schemeClr val="tx1"/>
                </a:solidFill>
                <a:latin typeface="Arial" panose="020B0604020202020204" pitchFamily="34" charset="0"/>
                <a:cs typeface="Arial" panose="020B0604020202020204" pitchFamily="34" charset="0"/>
              </a:rPr>
              <a:t>Kerja</a:t>
            </a:r>
            <a:r>
              <a:rPr lang="en-US" altLang="en-US" sz="2800" b="1" dirty="0">
                <a:solidFill>
                  <a:schemeClr val="tx1"/>
                </a:solidFill>
                <a:latin typeface="Arial" panose="020B0604020202020204" pitchFamily="34" charset="0"/>
                <a:cs typeface="Arial" panose="020B0604020202020204" pitchFamily="34" charset="0"/>
              </a:rPr>
              <a:t> </a:t>
            </a:r>
            <a:r>
              <a:rPr lang="en-US" altLang="en-US" sz="2800" b="1" dirty="0" err="1">
                <a:solidFill>
                  <a:schemeClr val="tx1"/>
                </a:solidFill>
                <a:latin typeface="Arial" panose="020B0604020202020204" pitchFamily="34" charset="0"/>
                <a:cs typeface="Arial" panose="020B0604020202020204" pitchFamily="34" charset="0"/>
              </a:rPr>
              <a:t>Operasinal</a:t>
            </a:r>
            <a:r>
              <a:rPr lang="en-US" altLang="en-US" sz="2800" b="1" dirty="0">
                <a:solidFill>
                  <a:schemeClr val="tx1"/>
                </a:solidFill>
                <a:latin typeface="Arial" panose="020B0604020202020204" pitchFamily="34" charset="0"/>
                <a:cs typeface="Arial" panose="020B0604020202020204" pitchFamily="34" charset="0"/>
              </a:rPr>
              <a:t> (POKJANAL) Dengue</a:t>
            </a:r>
          </a:p>
        </p:txBody>
      </p:sp>
      <p:pic>
        <p:nvPicPr>
          <p:cNvPr id="11" name="Picture 10"/>
          <p:cNvPicPr>
            <a:picLocks noChangeAspect="1"/>
          </p:cNvPicPr>
          <p:nvPr/>
        </p:nvPicPr>
        <p:blipFill rotWithShape="1">
          <a:blip r:embed="rId5"/>
          <a:srcRect l="2450" t="1504" r="1406" b="1455"/>
          <a:stretch/>
        </p:blipFill>
        <p:spPr>
          <a:xfrm>
            <a:off x="599197" y="867654"/>
            <a:ext cx="2753138" cy="2728989"/>
          </a:xfrm>
          <a:prstGeom prst="ellipse">
            <a:avLst/>
          </a:prstGeom>
        </p:spPr>
      </p:pic>
      <p:sp>
        <p:nvSpPr>
          <p:cNvPr id="12" name="Content Placeholder 2" descr="data:image/jpeg;base64,/9j/4AAQSkZJRgABAQAAAQABAAD/2wCEAAkGBhQSERUUExQWFRUWGBcYGBcYGR0eGxwaGxgcGhwYGBgZHCYeGB0jHBgYIC8gJCcpLCwsGh4xNTAqNSYrLCkBCQoKDgwOGg8PGjIkHCU0LCwsLC8sLiwsLCwsLSwsLCwsLCwsLCwsLCwpLCwsLCwsLCwsLCwsLCwsLCwsLCwsLP/AABEIAOEA4QMBIgACEQEDEQH/xAAcAAABBQEBAQAAAAAAAAAAAAAFAAIDBAYBBwj/xABOEAABAgQDBAQHCwoFAwUAAAABAhEAAwQhEjFBBQZRcRMiYYEHMpGhsdHwFBcjJEJUkrPB0uEzNDVDUlNicpPxFRZzdINEstMlY4Kiw//EABsBAAEFAQEAAAAAAAAAAAAAAAABAgMEBQYH/8QAMxEAAgECAwUHAwQCAwAAAAAAAAECAxESITEEMkFRcRMiM1KRsdEFgaEUYcHhQkMj8PH/2gAMAwEAAhEDEQA/AC2+2+1ZIrp0qVOKUJKMKcCCzy0KN1IJzJ1gH74+0PnB+hK+5C8I/wCk6jnL+pRGajpaNGm6cW4rRcFyKUpO7zNL74+0PnB+hK+5C98faHzg/QlfcjNQol7Cl5V6ITFLmaX3x9ofOD9CV9yF74+0PnB+hK+5GahQdhS8q9EGKXM0vvj7Q+cH6Er7kL3x9ofOD9CV9yM1Cg7Cl5V6IMUuZpffH2h84P0JX3I4rwj7QYtUl/5JX/jjNxxWR5QdhS8q9EGKXMSvC9tUFvdZ/pyf/HB3Z3hP2guWlRqS+R+DlZjP9XHmKme2WkHN3pzpUngX8v8AbzwdhS8q9EK5S5m798faHzg/QlfciWl8IleVoBqCxUkHqS8iR/BGVh8lTKSf4k/9whHQpW3V6ITE+Zod7PCTtCTtGfJl1BTLROKUp6OWWS+TlBJirW+E/aMual6k4Dp0crkf1cB98kPtio/3CvMXivtqnxS31Tf1xxEpSu8zuKVCk6cW4rRcEbL3w6/5wfoS/uQvfCr/AJwfoS/uRlNnVGOWknPI91osw3FLmS/p6XkXojRe+FX/ADg/Ql/chDwhV/zg/QlfcjOwoMUuYfp6XkXojRe+FX/OD9CX9yF74Vf84P0Jf3IzsKDFLmH6el5F6I0Xvh1/zg/Ql/che+FX/OD9CX9yM4oQngxS5h+npeReiNH74Vf84P0Jf3IXvhV/zg/Ql/cjNdMHZ7s/naKdXtdKCAGVxbQc+PZBjlzD9PS8i9EbFXhErx/1B/py/uR3dbwmVtRUykKnFjNlJUnBLulSwDcIByMZtJcPF7dqSE1lOwAefJdhn8ImFUpX1GToUsL7q9EfQkKFCi+coeE+Ef8ASdRzl/UojNRpfCP+k6jnL+pRGajqqHhR6L2KEt5ihQmhRKNEYUKFAAoUKFAAo5MyPI+iHpQSQACSbADM8hrGp2f4OpqkY6lYpUEWxB5h5Sxcd/kiOpVhSV5uw6MXJ2R5EmWSCdAz98Gd1pK1zFJQhSyRkkEm3YBw9EeqbM3K2dSg4ZS6lRs89QCc/wB2kDzwdk7ZWlOCTgkI/ZlISgRlVfrFKOUFctx2Sb1yMDRbmVk1sFNMYlnUMI/+7QRleDStcOiWkhSbKmpfMHR40k3aMxVjMUQbXUfXECKc4069ZN+8RSl9YqPSKJlsK4sEbw+DSsmbQn1CUy1IXMUpI6RIVfKxbyPFKu3HrEJOOnWUtfCyrH+Ukxs9rpT7onOM1lmiCRVKQ+FakgZDERnrnGPJxubFPa6sYpZW6f2eUbOpJkhSkTZa5b3TjSpLta2IB4Ix6od4JhGEqxpbxZiQoHm/rgbVbMo53jyDJUflSCw/pqdMJZcGWIbf54+h57CjWVm4KlAqpJongZyyME0DkbK7mjLzpCkKKVpKVDNKgQRzBuIRpovU60Km6yOOERBO2hLRmoPwzPmilP28m4SkngTlCEgVhiy3Yw1LD+8Z6dtiYrVuXKKi5hOZJ5mAAhX1qsgoEHUF1MzMoixz82kU6VSQp1uQNBx7X0iGFAAdlbcQAxCrcWLwV3Y20hVbSgBTmfJGWpmJ7YxsF90Pz+k/3Ej61MKtRlTcfQ+q4UKFGicaeE+Ef9J1HOX9SiM1Gl8I/wCk6jnL+pRGajqqHhR6L2KMt5ihRxamBPDh6oqTdppSOslYy049rtEo0uQobKmhQBSXBh0ACg7u1uhNrHUCJclPjzVeKDwSPlK7B36Rf3U3PEwCoqerT3KUuyppGidQnirycRs6isHRJ8VKQGlyk+KkctT2mMnbfqKo9yGcvYt0NmdTN6FWjpaeiOClS8whlT5jFTahAySDyiefSrIK1Eqs7u9me5eKXQBnub5xNhAcBVjxf0RzFSrOq8U3c1FCMFaIq+jVLIxC5GIa2ydxFCvq006TOmJK0S+spIsVAN1QdMxGP8G+0SaidLWokFAwBRJbArCAHyASrLsEaPf+uw0E0AeMUIf/AOYP2QOCU7DFNuFyTYm2E1aVzUy+jSF4RLxOU9VJFzm7kiCFNOCSkPmQ474zuyabolyMROGfTITb95KQCAeDoJ+jB+VKBUkt8pNu8Q2WUsiSGlmT7wTPjU3PxyIgSgX15RZ29L+MTf5zA6XWYTbLUcu2Gyykx8VeKLJItaHiYlssr3yipVbakJGIqKC4SE5kuWcco7UIKJqimYFy8GFm+U/jA6QuHK41vO1h3ugheMFi8Xtprpq5Al1kslvFmpLTEPwVqOwv3wHQXJcRalgnIPZ+721hIyaHNWd1qYPe/wAHMykSZ8lYqKZ/yifGRewmJ055cnAjHR7pSV0ySp0ZEMUkOlQ1ChkYyO9+4SJiVVNAmyQ86mB6yGzXKGakdgy8wdk9DR2fa2+7U9fk85hQoUNNEUKFCgAUF90Pz+k/3Ej61MCIL7ofn9J/uJH1qYVajKm4+h9VwoUKNE408J8I/wCk6jnL+plxmnjS+Ef9J1HOX9SiM1HVUPCj0XsUZbzB23KgpQliQSrMdggRV1kxaUheQuC2ejnSCO8Suqgdp8wHri3QSB0KAQ4bI3zL5ZRKIA6DaKpR4p1T9o4GPUtyd2Ez0iqnB6YeKC46VQ+SP4QfGPdxbN7qeD4VdQcSiinQOkmrGaU/sB9VXA4Mc9fSKvaCFshCOjlIATLQlmCBkG85jI+pbd2EcEN5/gt7NQ7R3eg7aVaqadC3VAGSQMgkcIryqdRD3YZn8OEQ1dZLly1LV4qASSQbjTt4QM2XvpLXUGUkpBsAQS0zUtiAKS+h/vy+Fy7xquaj3UaFKS417QY5NBwlnPYezg0KacNwLHmM+w5xDX1+CVMuxwqbPUHuhEDeR59u3I6KopJg6onImJ5l1j0YI1G+alT5EuUzY5yLjgEqLeaMzVzD0FApI60rCVMGYFlOed/Lyg7X7SwzJS1S1Kl4SpBZkqJQtAKFLYEBSudna0WWm5JorXSi0wlvEh6cLlm9O05PF5YLpPNDiL6q5PRhYZKWCn0YgEHEcrF4z9Uagy1E4JEvD1iVAqIIuA7AuOAPOMttOrQgJlpUVFIABUtRSkN4qQqxPcwhqpNrMkdWKeRrtp73SEXVMUt79W/nJA8hMZyr36V+rlsOKi58gaMzNqmNg/Ekv3ZBofTUkydjKEFWBJWsjJKBmol7eWJI0YojdaXQnqNqzVzAsnrDIgZDs4Rbl7w1QYiYpssrd/F4Epnaea/2eiLEmjmKUyUqJ8/4RJhQ3E3xD1Hv1NQodIhChkWBB5i7PG9oq8TJaSg4UKAL8bZmPP8AZu5c0qBndRPDM8m/tG+l0aZQSlJ6iUgA5lm48bRWqKP+JPDE946uRYXeG0mOXMC5ZwqBsR5+6JxUJTdN1csv7xDOnEgAsO5ogJjPb7bmCoBrKRASX+MyU/JP75A/YNyQMs+MYXaezhLCWcu7kx7Bs+o6GYJib2LhrEHNJ4g5eQxjvCfsHocE6R+aziSAPkTMzLLaDMd40cu1VzR2XaM+zl9vgwEOCLtlzh8sKIIDsxUR2DMw1Kg7qc9/2w00TsyUxYEK5P6oObnUCvd1IT1fh5BY5kCanIQOo8CyEnqqDYSMie0M5PfB/dLaR93U8uYGPTyQG/1E6Qq1GVNxn0pChQo0TjTwnwj/AKTqOcv6lEZhSjpfv8p7o03hI/SdRzR9SiMrLWH6rNrxch9fV9sdVQ8KPRexRlvMD7fmdZIGQB8rt9kGKZJwy0gEulIDZuwAHMktATbx+EAd2SPSfJHoG40lEtc2snEmXRoSpmcqmElMvI6nrP2DuWrUVODm+ARjiaSNtS7PTS0opAppxaZOIyKyB8G/ABvIOMDg/Djno0CDtgTnmJViKi5IOpv3Q5e0WDHXyxw1aq6k3KWrOgpUsMUkV98an4rMSm74UvxJUBEe0935c1BGECYAAFa2AzPt6oNvdaUAFAvPkhm4l/sy7YJqqGtrnfK5y82cCbik0I4ptopbE3pKFimqbqZkr1VwBf5Xp9N3eauSinUcY6yVBh4z5YdHN9IEbboUzgQQygHSrUesRRROMyUmXN8aWlSpsx7iW+FEtIVnMWWAXwUOCnfFKTuiObcFZ/YHbJlGYoOoISixUpQSlIYjM+Mc34OLFxF+TtyaCqYmX0lOhkrSvxC74cTMlC2uAngbEOIDbQlhCsJBsxWlOSb2lgtZgwJ4vm11KrVqSpeJIwDCiXokEMVJSbZWc3cvcxbRSeepHtRYMzElQKVgKA1S9iD2u8U1dbIeR4tSZIMsklKQDrie40ABfWL1ZsNdJ1pqnScLJStLqCkkuMJNklu+0A6wKlUxJYB1HIC58nn5PGhotk1tJTzaqWcMlaTKUsMQp1MyXd2I8ZhqxiOk2jToWFrCmIvJQSThdikrUeqpYzVoCWDxd2fvy1EujmoWqUZiTKS6WSjpMS0FRTi8VwCBnpAJrwBexdkT6khFNLVMUElSkuAkAAXOXE5k+mLWz96BKQg4QOsUzJYSwy/Ko4KzBTlkzRa2Jv1OpkSOgwJEnElSG/KpUvF8IRmRkDmNMzFOXtCRLnyp+DpvhTMmy1JASxN5aQXB1IPKGuzVmSWmndG0kVQUkKSpwoODxBixIqAzHU2PCMltQKXPnChxe5HM0YARhlqa5SWUEpU4YdukXtnbDnyVy0zippielQMQNmuSC5CTFaVFrO5ZhWvwNQhCSPGD5OdPthy5gVZawe17hu1oHy1FBsfN5hFpdQhYKroXmzApv6LX1iAnsTMkpsctfs5xal0iaiRMpZzplzwMCj8mYD1FDvYQGmTcwHZ3txiRM4jJauy/ohU7O4jjyPJtpbPXTzpkmYMK5aihQ7QdOIOfKLNLsQrSFYgAey8eheELZsqbKl16kgqIEqfn46R1FFv2k27hGO2ftJMyzYTw7Oz1QrVmbdGp2kFLj/Jn1goWQDdJz5GDe7VV0m0KMkdb3RIBPH4VLW0gftsDpbcA/OLe6Utto0gJH5xILi/6xJEItR9TcfQ+qIUKFGicaeA+EqrSNq1IJZjK88qWAe0Rl5UtOPGNSR2HV755EW4mCHhcW22KqwH5IgkAv8DLFuz1GMpR1xSpJewewA1vlYfgI6qh4Uei9ilJZsl2ql6huOAeYR6bTL9z7OkoU4XUzFzzn4ifg5Y7wMbf2jzSnPT1ksWGOZLQH0dQSHZ+Men79TAaoykjqyEy5SeSUj7TGX9Xq4aahzLmxQxVL8jPKokYsSeoov1kli/oJ5iH9IpIsy/5gQRfN0+qI8Cg2JyG789H8YefnHBMB44gMvJmk63jm8+OZr2XDIYoCYuRLK0oxT0dZR6oZ7nsi9WbV6MqQ4msSHQSXwvcFsi1u6A1Y4myOBUVW9ucE1pZn45n2vaHcENW88yJe1yR1ZS8ROZYCBqtpYQpRY9czFJsQZhxJlpL6JSCrvMX6opSklRYa9vd6oAVsnEgLCViW+ZbrG928vniWkv2K+0WSSuWd3JJmmelRVhVJmFSgHDo64KydHS9tYqUs9QlzEY8KFYSZbOVKFk6dVnzcRZpZJVJVhOAYQyBiJmHFfGXAAAfO1gAHLw6npSZ6UYnJ6yrFrXZz4zFw/F4mckisoNk3TrTRqp14kYJiZqklIZynCMZbEOwZZ5mAyAHuC3ZmfUO2NFUUClEh2Q7kXdR4rJPXIvnx7odL2SkzZeEkDGjEDf5QuL3iJ1YosxoSaAUyc4yCUu4SnLy5qPaSTEcpJ8Y65csoPb+yf8A1KrSGA6VR4WtYQFSi7CHNhGPLQik6jtiZCH7vZh2xyTTEzSgB1HIef0RpdlbvYTim+QfbDZSSHwV0WdhbNmoKyicEoXLVJKmJSpCwMQSCAbZAsLvzg9KAQlIckISEhai5wgksASzO5YRVWvhZ9BYdw0EQzJzlRPDL2y5xVnVb6E0aKWb1L07aicOFKQ5zUcy+kUTVEl7kB2GnlAiHE9mLnUtYQ0LKvREepKo2LKKsZGzkX/tDplWS2oZneKkuW/bx7PNyib3N2tYm/fbvh2ELriEaSWamkq6UZrl9LLH8co4mH8wBHdHlBdJBBvYgg5eox6xu3X9FUyixYLDtwV1STnoY893x2SKauqJIyRMVh/lPWSPIRDv8UWtkn3pR+/8fBVoqiW/wiXLvic8dRF3dqaFbSpSAADUyLDL8qmAcF90Pz+k/wBxI+tTCLUvVNx9D6rhQoUaJxp83eFmer/FKxIS4eU6muPgJf4xiMBALpYAgF8uRjZ+FuhmK2xVFMtZBMq4Soj8hL1AjJIo54ylzbv8hWuekdTQa7KPRexTks2H/Bvs8z9r0yQzJm9IWyaW67PmLAcbxo9pVhmT5qwSCuas92IkcjfKB/ggpFy9pBa5a0hEmepyhViEaWzZ4vUlDMKgRLWTn4hz5n0xz/1eV6sUuRp7ArJsXupYCQQCAXA7ft/COTZiFgOkAYQm4dzqTw7OQi2aOaSMSJjZ5E58+6KVbRTCvopaV4lMVKCFdRPHK6jkBGSrtl5uKR3ZO5M2sq8EiZLAlox4lFRGbBIFyDcFi1o08/wWVyQ6VUyzk2JadX1SRFzwUUCZVQsIDJEoi+b40+N2wtsb31NPWT0pmEpEwgJNwkOPknTPWJcUbXZXtNyaj1MDt7Z9RJSpE2RMlmWULUqxSEhWDMFik9IA41aDNB4OFbSlifSzES5AKpaETcWLqMkqKku7tbgGEeiV6k7U2YqZgHSoSspTm0xKXw5XSq1uBGogfuWmZP2LUCQBLmzDVCWJZCAlZcDCpIASx1ADRNDJZFapdyu9QTtbwVzZSVKkLQJSWWZZJJOGX126vjFQcXa5yeMts/d9cyTMrEjEjpDJLDxQkJ6zcCVG+jDjB+v2RtKhpVzFzp6sIAKlTyrrLUEJYYyWdWTd8bPwaUIl0JlqAZKyk9VgoBCAVEEa3JfO8RtKTJYtwis72PM+itxGR7PbyQWr9zplPToqlrllGKSQBixfCLQEi4Z3UNYPb0bq9AvHKQTKVolzhPAjNuHk5n9uUgmbNlJIt8VLEH5K5ZDjPMCIow1xcCeVZ2WHiYCv3WmTtp1Iloxlc5SiWsEswcmwAY9+UaOX4KflFcsKObIfyGxjU7WX7jkTpkpJVMmKKsndarC3BI07O2MHITWVMwrSZylJvnhZ+DkADsELJKLzzbEhKUo91pJDKvcmZRTxUgAqTlMTdIthZSdLFsoI7W2PPq6NU9KaWWoBS8YSsKZJLukdUu2vGLFaraJklExCihLkq6uIhslXuBye0F9jl9kqt+rn2712gWbtwtxGyySeV78Dyujpala0S8MlRWpKcWJSWKlBLlweIt2Wi7vHsVVFMlSpxCjNbDgCikHEEso2IzfKLGylfG5Az+Gla/xpjSeEuUTVUvL/APRMRpRlFtonblGainqVPesqf3sns8b7sBN6N3V7PShU+ZLwLJAKSfGAdi41vlwMeg787Kq53Re5VLGHHjwzMGeFn6wfI8o8/wBu7KqkNLqVqVksBcwrGZALEkPnwh8oRjwGU6k5pd5dDNf5gkpHjg8n9UXp1QlEsTFEYSzYSCb3fCLxPJ2UlCx0ksqSRfAk2txwtFefIWo/k1JsMkEW8nd3Qy8VwJLSfH8f2Ul70JDiWmYX1KM7vlpeHeFpOKuTOu1RTyJoexDows2ni5ReOz1seovj4qmbgzQvCZSrXL2eUoWoimwqOEk9VTMS3NoXJp2J9neGqrvn/wB/B55BfdD8/pP9xI+tTFH/AA2b+6mfQV6oLbpbPmCvpCZawBUSHJSf3qeyGLU1KklgefA+o4UKFGgceeT77bx1MqunIlz5iUAoZINg8tJ9JJgJ/m6s+czfpRZ8IH6Rn80fVIgKWMtybpIAH8Jc25H0xzFerNVZJN6vidXQpQdKLcVouH7Gu3M2/UzqhSFz5hBlTcy7HDZXMQFlb1Vhb41M0frfhaH7i1GCvkFs1FP0klPpIgTtWaUT1yZTGcFrHYjCogrXw4gdsX9klKdPXi/4KO1RhCpplZfyE6zfGtxCVLnzDNUOPVSMsaur6NYv0m3qmWMKqqcsjMqNzxe1u6KdJTKsZqiuwSZgAew0bR7tzi0qkw2y1xDJuI4j1xalJ6JlSMFrJGj8HyR7pWQTeWosc7rTn3vALeWk6SrqEyxMWsrPVSl825592UWtg7V9xzVTCgrxIwsC2oL3fgYOq8JIAf3Pf/U856locnFxs3YS01PFFXJtnSxsvZcxc8hwFrKXHjKDJljiSwHl0ih4OJik7GWqX1VYqlSew4lEZ90YnffeWbWJTKW3wi04W8VCRdTcSS1zdhGs3a3uRSUwlCW7KLEqwhi5c9UszDiYljOOSRDOlLOT+4FqN5ayfP6FapnRIS8wdGnrLJdIcIHisFWOcegbqVkyZSzCtZUoKWkHWyEs3fFFHhBJF5DG2Uxxfkl/NA/ZO8okyFy1IUozCs4gzHEkDW+YhmNKWorg5R3bFvYG+eFYlT1lQV+sPyVE5KazdumtsjW91cZFKFJUUnpJCMT3601Cbntdjzjzf3PYc/PBWbtMzaU0iwSkqllCv2cMxKgLvYYbcGbk2nVytIdUoq+KJutuqXMp5nudR6RJ+Tm6T1k82fzRgKbfSqkuCsLL36QEkNoA4aL53oXT1dRgIWjpVBSDbrCxvdjl5rQTVvzSF1KkKKj/AAILt/ETyhZSxPWzCnHCrYbphRG0pi9nLmlTTOimHEkMxDsRc8M4pbBKpmy5iQ6lkVCe0qJUfOTALbe/a5yTLlpEtCgxxXUQ1xZwPbLSruzvUaR04StCy5S9weIfVs+NrwvaRxa5WDsZYW7Z3uCt2aUrq5AYuJiVGx+SoKJPDLzxpvCMR7qpu7zzE/jF5HhAkAlQkKCi9+qH5kXN+cZPaVYqdO6dZByUwdgAeqjsy9PGGZRjZO5IsU54mrWNpv1tKoldD7nWU4seJkhWWFsweJjz/a02fUHFPK1FIwuUtqbMABrG5R4RgUv0B5Yx92KO3N6FVUlKBJKQogm+JwHtprfuh83GWaf2IqeKFk4/czads1aRhFRMDWACuHZyaEneGr+cTSf5vWIkk0wPYLlzYWtpfMpuOMJJBl4UAAl3URdv4dRe3fEWJ8yZ25DDvBVuWqZxbtHq5RW8IW9FZTy6Ho6makzJClLKS2IlVn4kAtDhSsHFz3uzPlr+MBfC2t62XJH6inlIOeZBUbaWUmFxOzZQ29qNPIC++DtD55P+l+EFd1t9a+ZWUyVVU5SFT5IUCqxSZiQQbai3fGXlUqQzlznbKDG6rprqYae6JGlh8KmGKcr6mKpyvqfTMKFCjRNY8f8ACFKR7snEOVOjFeyfg0M4bIjtjKlWXZ7X4xrd8eiO0qgTLfk2N8+jRn5vJACvokpSlaS4UTo3kHC0crtHiy6v3Ov2fwodF7EGz6ropsuZfqLSq2fVINvJGn2/RplVs1SQMM1Qm4gM8aQX8uKMmkNduEbNfw9HTzndSAZCz/LdGeuExa2Ke9H7lXbY7s/sVUySoOGYuAQHVbW3pjh4M1mZ8jkWYOIXQkA4XLaXybMh7RNSVaSCJjpFmZKWfvD+eLzZSSKvRF2zv7cYmFHmXwhnvq+Qtl+ESLF7kZPyGbWs4f7IbNukZgaeNfiXPfCDimqXiUlbAYMnA7C5eB9IgVUzpiwkoLSklTYl6zb5gZJ5xLtFPTzPc6D1BecsFnTZpQL5q14C2cG6GWACjAGIASLukgWCWdiQCMrQ/d6kbeLoipLlkXTY94b++UTicoOzMfbPWHIlXwjPNuzO9hp52hs5KUgOXNwRezFutz4RGPvcemeAC4Izbi7e14sU8kOlmJJBd8gCHBvlnzgfgxOdcy2TdibQ6WtSOslWuV8we0cjnAhrtwK+2z0W06lBAwT1KmJJfx0gJWnvDK7oS5akkEggkEh+bEh9LRzbG0piZapicK14cV3Lh3Um/wAogeiJZajMlpmt1FgYVWy9Lw+fezQyHd7rGSZPE9uR9USGncgcdL+UGOsNS47cw2jGJiou4yc3BtzuOHGGoe2VFyAwYtob35NpFeZJ5v7eWLZRmM+0DznuiRdKQGYjJ3ty9cAt7FKXOILGwV9g1D+aLC5igwCrM9wzNfNmfheJ5ezRa+YJGFJVlcpPbbRxFMg9IpCS9iBhuDkbexgeQbxJNqClgH1cFixOjjz/AIRH1u3zcueUOlSiLX0vhAYsbHz+mJTNcdYNq4a9tDrAIT7IkmZPlIaxWAbaa68HjGb47Q6baNVMDlJXhSc3CBgs2nVcc42+zKsSZc+q/cSiU/6ixgQG5kx5iCddeOb9sOb7tjE+pT7ygcUEnhw7/XF/d6WPd1IXA+MSO/4VP4xQWl/bnlF7diUPdtLb/qJB1P61PkhsdTLjqj6YhQoUaZsHjG/7e76jN8UtuDdEh31gF0y+q7lh1X04N5Lco1O9lKlW0ahSyGBlsCWcmUlvRAUrBSSlBKCRiJSLNwGqr55ZdscrX8WXV+51+z+FDovYoT56lXUc+Whf0mNRuNUBfS0q85jTEP8AvEX1/aHogCmUleFCHN8jduKiU2w+KDy0h0hE1M5KkYkTElJBOQYWJN8yDbhCUanZzUha1PtIOJpVTbeKSQ7uHa/DjlfsaK65pL4T5SAbZcAT3QY2lLTMQmqlpI6QnpE26i26wvncv54ErLByxUXe4YX04n1xssw1kQpQzaXuM+9hnfshTtszEqRLSVLU7lJJCQGLlWeEEOIobSr8CQkDFNWWlpfXVROiU5k8oloKfB4yiVrLzFtnlkc8I0GkCyV2ObcnYvpSgYymUlCSvEybAaEAHN2B8p1MMWtL2OobiO/yeSOFPWY2IcBjYDiCdPXDlITckh2YJGY0ccDbXjDW76grLQRry5wWKmcs13e3myiMp4BxzOeeYAiATmUCOV7+2UEBMRNUQwQXcBrAgMRY2GcIv3HSy0GpSSbDL5PHym+lobiYOLaMbu/Ed/CJZsgoZJyNwr2yDZ8IiXMJOtne2fPjlr2w4jWZF0jO1yRe3Fshx9cBNjzTIVMpzdIaZLH8ClHq80qfywbm3c2c6APncqyt54EbdRhMudrKUMTfu12UTqwdJhY55CvKzDdNVJw3BSq3aFB7g9uV+yJptNwwkB2Nna2YdtfZoqDquFA9/Dl2w5NQEsUOC1xZn/hY5MYbcdbPIuS6PGcKAXz4ABsz+MRCWcLpBcXUbAAHJ3NmzdtYcjaBlhSUKCQrNQzIZmc9+mpgeteLUnIO9m4AHhCtoRRfEdMqVKdJfC7tdi/yvxERKlgaef0FosIlJwnrAl+1+ed8s/YOVLZwTcXDHTv8sAtyFE08A/fd+WX4R0k6ZcNR5dIsFICiyksSzv5CWGXY3lgjs+hQMU6d+RlpxrXd+rkjtKjZoEruw2U1FXYD32rOho5NK/wk0+6JgZiEZS0q4knrdmHlGCEWt4trzKqomT1WMxThL+KkWCX1ZOEeXjFM3HkzELJ3Zy1ap2k3IcU2aCO64Hu2mNvziR9YmBfPK3sYKbsq+O0rM3uiR9anKEWpHHVH0nChQo0zYPMN9JKDVznOE9UO+nRpIfssfPxgLSFYAIViDOQS5drhJOQ07HGcaTeoj3XMBb5JbkhMBhLILlRbQMLa3PlHfHLV/Fl1fudhs/hQ6L2KUyQCoADBk5DOARcuC+druMrQ6okuSMbNpcNcMbBhf0i8SzVAE3OJnPBssTc9BHZ1MVJZQCjxfDpkGy4axCTFndvaQlLnSJ5JkzMLqJfAr5Mzj+yCbC3Zd22JIpytM0rCkOp0h8Q0KU/KfnqeBgfL2Y1wtQI9g5JI49kX9hbVTUy00s4stIIkTSfJLX2GwSeUaGzVv9cvt8fBm7XQ/wBkfv8APyBdmUJOKdMS0yYLB7S0BiEDibgk8YLSWslWT/ZnxHLlwhlVLVKUUEEEWIVn25W5RIJwSrxWOTEcQz555+aLbd3mUUrLISU2AcAE65W4+vWI1rtlYdpz0JD2zhyUYgLMgEXvmS4D6akd8SIZJcFhl57pbI8YAIlybBrs+lvOODPHcGgtqzagZA+uLMuyiBn/AAvdnOXr4RHjAzzbXnp2wthESTluQoWCk2YAA6XAbhDZzJDlV7MGDEEZvlY56xWUvASlns4PMeiHTKxRJW+bMDwTYJzyb2vBcXCM6JSjdiRZ383aLQplMlaMKg6SkpVyIyfXOxiZCHUA4vw4mwwvnx8sdKilLNkWPtwP2CAGyJNMGYWCUi5VoLDO5Ld8V54As7k2fIDTETw7HiaYgkOLgWcG3Pv5xXJewA5h+3UlvJ64Rj4jZUljiFwe0ctX9EWxIL3DHg3t7GOSUDMDCRY5H8YmdQY2NmB07etlyeBZIbJ3YkyWzGb5sM9Ra+sclzyFWuBYBXA/ZnbK/aYalIUdci7l8rxMFE5OVOAC5JL8AczANLcmQJpAljrm2HEHJwm+QSE98Znf/eFCEjZ8g4ghRNQsZLmp+RxZJHlA/ZMFd6N4hs9HRSyDVzEnEofqUqGQA/WKHk8j+Xy1DESHu4cnnmIe3hVuJi7btN/+OOnEekjLgx/vrHAHLlXOzZ/2jslDOTwe3LhDBMtYWYH2HtlDDKOqF7Oe+3tle+cE91z8epGDPPkP2jpUXtaBqZenEXtrxPHlBbdmY1dSi35xI+tT6IVajo6o+loUKFGmbB5lvepSayaWBcpb+mh1EtYDhrxgehSgnrM/to2fZBLe9RFZNuAnqu/EoSLdzmA0yXYAYlNhFjdn1PY5J4giOWr+LLq/c7DZ/Ch0XsSy6kKycXa41+30RXq8aQescswGZrm7HMOb8IbVJa0sXuCUpFrEliNbC3b2xHNrVISXOKwDtYFs1G76P22aISYVTLdONZJRhskku9g7PxALZXirs5acROZLC4HjZ2u5yDHmeD2+mC1EKOEEJsdXca2HEc3hknZ4PiaEEH9phY4nFibFnve2UAGmk1SalCZdQyZ2FkTrlPEIm9mmI6+cVX7NVJXgWlSVdzEcQciH1hvukYCstYXAOR1Hl+yObv72HD0FSkzpQcpP6xDD5B1DP1f7RoUdpT7tT1+fkza+ytd6n6fHwNTUFIIDgEgnmnKJkKSprtxfT16QWqdhjB0tOszU3dgyk8QpOYs72gGuVe5dhYBrWy8rxctYoppk04kL0JI+z0xwKUqzXPEX4YeN+wRH0oDBRxCzsbjiA+RhyyUgKBAdyGUCRfVrhu1oBw2oACwDoGLEs/B2sztCp5TTUpGTpzHEjTXnHDTkHrAh+LdlxFmQklaE3UMSQLFxcW4QJCNkm3UhNVOwsllmwt5NIpdMpvtP4QV3gR8ZnXBBWo8m429nij0ZdwAkHzj1W80LJd5jIvuorpUC4JIs+Th+HH0xJJpSrFhDgAEkWABLA29ETCWHdgCD3Nlm9ohmSy4wsm1uPfbPg+kNHXJUJuxbgCxvmAGf+0IILZZFiOL89Yi6RYLZ9hHIZfbBOVSlUszZ5RIk6zVBgf5RmtRY5CFSuI2oq7eRSlUi1LAQ6lEsABf8Ih3j3ol7PeVIwzKsvimBimQ9mAFlzB22D9xpbe8IAShUigCkgsFz1FpigBYJAvLHn5Rgpl82dz7CHZR01Mbatuxd2n6imzjMJJUVKVcqJOIvfFfMvfthvR3fV78tPTDk04GRNi/2HLv8scMssxy534wwyRTJZJ9u2488Rl3sLaC3dy1DGJ5ax2a5dkMWkWZnd/bvu0ADKpeWlueeY80Ed1l/HqVvnEjT/wB1EU+i8ub2fmPPBXdkfHaX/XkWP+qkQq1HR1R9KQoUKNM2DznetjWTAQ908LdRN/sgThL3Nnsw7NfP5uEFt61/HJgs/VPdgS+kCLk5syiLa9h8/K0ctX8WXV+51+z+FDovYZMQR2C75kkdjWBz8zRCKIHMAJFjplxIvft4dsTlKcQGZJxa6egdkPmycXHXItnEJOUp4GEFIZjmSHbIHXFwBORbtivLkdYhEwuR1bvn4zBzzzcducF3u3k9tPxiMyATdLewzbI2EAAGsnEJKX+UcRFgWszZnQufxibZC0IBWojFlrYdwNy3kBixtWkJwoSNXfW9rhnL8Yt0MkYA4HZbJvbPWAB9DVmUpMxJMspSbgNYqsDe4ObF4LzdrSZwUamWUqTbpZTAkcVJNjfvgPWTxLSV56Ae3bfugXs2nMxRmTDYnliVnpoGiWnWnT0ZDUoQqbyz58TUo3dSu8iciZ/At5a7ngrWKc/YU5B+ElqSMsTW71Jt3RAbNmTmEnN28h1N4v0G3p0oHDMIAcM+IOP4SCBFyO1xeUl6fH9lKexSW5L1+V8A1Ek6E95zHfnFmVPUCnFhfEm4N/GDE8CPtgv/AJomLDTES5qeCkZ94hDaspSk/FJI6wuHGvZEy2ik9H+CB7NWWq/P/hS3gqMNVOwn5Z8toorJDEjq5W14emObwb9JkVk9PuKQspmKGNRUSW1bIHlAyd4Uai/QypEgH9lGIvxxKOfdFhpXd2Y72+lFW5BujoJk2yULUHuQm3foPLFmqoZdO5qJ8uQBkl8UzjZCCTr6Iwu1d+a2oGGZUKb9lDIB5hAD98Az5zrDbxRXqfUm9xG/q9+6WSPispU6ZpMnhkD+ISwXJ5tGB2vvFUVE/FUzVTOD+Kl/2Ujqp7hHIpbRk/K4ZwOTeRn1K86m8y0odh7oRV2d9suPKGSJmJIJ1+yJCmGkJFMWXa+XnfQtm0RrmKbT18u6JZiCWuzH7M4U0gDJ9fRrAAxMntHcOWuZtHFKS7O/YBkz3eJUs120Htw0hyUZ84AIUp0vnYvrzPZBXdr8+pXL/GJHd8KlvsijgDvBHdpPx2lvlPkfWohVqOjqj6UhQoUaZsHnW9B+Nzb6ot/xpgQDe5GrDN+3s1tGg3k2dMVVTFJlrI6rEJUQeongGOUDFbKnfuZv0FeqOYrQl2ksuL9zrKE49lHPgvYq37oSVPcRa/wmd+5mf01eqO/4XO/dTPoK9URYJcibtIcymlAAYRyYogWz9erRbXsycB+Rm90tXqjp2TNP6qb9BfqgwS5B2keYNNMFOoZlmU1w2WrnJ2PZDljAXyF8XDnmGb7WggdlTv3Mz6CvVAnauzqmYQhFPPZ7no1gHvw5QYJcg7SPMGFSqmYLMkeYa34mD6UsGFgLDsjlDsCbL6olTMusTLXcvmCzewi0dlT/AN1M+gr1d8GCXIO0jzRUwO4s3Z9sLC/aCIuf4VO/dTeWBXqjv+Fzv3M36CvVBglyDtI8yl0dmueZh9OgJKQBZx/3PFhOy5zfkpp5oV6okk7LnYk/AzMx8hXEdkKoSvoJKpG2pgd9T/6hVf6y4DRqd7t36lddUqTTz1JM1ZCkylkEcQQliIDq3Zq8vclQf+GZ92NmSd2ecTi8TBzwoI/5Zq/mtQf+GZ92Ojdqr+a1H9GZ92EsxuF8gbDJyMSSOMFv8s1fzWo/ozPuwv8ALNX81qP6Mz7sFmGF8jO0KsKikxdMW5m51WV4hTVA/wCGZn9GJ07r1etLUZv+RmebqwWYYXyBUyW55M3t2wlD25QWVuxV/Naj+jM+7Df8s1nzWeDr8DMby4YLMML5AxKAzi9mzzh6RBP/ACxV/Naj+jM+7CO7NX81qP6Mz7sFmGF8gbBLdn89pf8AXk/WphDdqr+a1H9GZ92CG7u7lSmrp1Kpp6UifJJJlLAAExJJJKWA1eFSdxYxd1kfQMKFCjSNc7ChQoAFChQoAOGOwoUACjkKFAB2FChQAKFChQAKFChQAchQoUAChQoUAChQoUAChQoUAChQoUAChQoUAChQoUAHYUKFAB//2Q=="/>
          <p:cNvSpPr txBox="1">
            <a:spLocks/>
          </p:cNvSpPr>
          <p:nvPr/>
        </p:nvSpPr>
        <p:spPr>
          <a:xfrm>
            <a:off x="3440481" y="1116988"/>
            <a:ext cx="4583636" cy="2301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1800" b="1" dirty="0">
                <a:solidFill>
                  <a:srgbClr val="008A96"/>
                </a:solidFill>
                <a:latin typeface="Arial" panose="020B0604020202020204" pitchFamily="34" charset="0"/>
                <a:cs typeface="Arial" panose="020B0604020202020204" pitchFamily="34" charset="0"/>
              </a:rPr>
              <a:t>MENGAPA PERLU POKJANAL </a:t>
            </a:r>
          </a:p>
          <a:p>
            <a:pPr marL="285750" indent="-285750">
              <a:buFont typeface="Wingdings" panose="05000000000000000000" pitchFamily="2" charset="2"/>
              <a:buChar char="§"/>
            </a:pPr>
            <a:r>
              <a:rPr lang="en-US" altLang="en-US" sz="1800" dirty="0" err="1">
                <a:latin typeface="Arial" panose="020B0604020202020204" pitchFamily="34" charset="0"/>
                <a:cs typeface="Arial" panose="020B0604020202020204" pitchFamily="34" charset="0"/>
              </a:rPr>
              <a:t>Infeksi</a:t>
            </a:r>
            <a:r>
              <a:rPr lang="en-US" altLang="en-US" sz="1800" dirty="0">
                <a:latin typeface="Arial" panose="020B0604020202020204" pitchFamily="34" charset="0"/>
                <a:cs typeface="Arial" panose="020B0604020202020204" pitchFamily="34" charset="0"/>
              </a:rPr>
              <a:t> Dengue (DBD) </a:t>
            </a:r>
            <a:r>
              <a:rPr lang="en-US" altLang="en-US" sz="1800" dirty="0" err="1">
                <a:latin typeface="Arial" panose="020B0604020202020204" pitchFamily="34" charset="0"/>
                <a:cs typeface="Arial" panose="020B0604020202020204" pitchFamily="34" charset="0"/>
              </a:rPr>
              <a:t>masih</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masih</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menjadi</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masalah</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kesahan</a:t>
            </a:r>
            <a:r>
              <a:rPr lang="en-US" altLang="en-US" sz="1800" dirty="0">
                <a:latin typeface="Arial" panose="020B0604020202020204" pitchFamily="34" charset="0"/>
                <a:cs typeface="Arial" panose="020B0604020202020204" pitchFamily="34" charset="0"/>
              </a:rPr>
              <a:t> di </a:t>
            </a:r>
            <a:r>
              <a:rPr lang="en-US" altLang="en-US" sz="1800" dirty="0" err="1">
                <a:latin typeface="Arial" panose="020B0604020202020204" pitchFamily="34" charset="0"/>
                <a:cs typeface="Arial" panose="020B0604020202020204" pitchFamily="34" charset="0"/>
              </a:rPr>
              <a:t>masyarakat</a:t>
            </a:r>
            <a:r>
              <a:rPr lang="en-US" altLang="en-US" sz="1800" dirty="0">
                <a:latin typeface="Arial" panose="020B0604020202020204" pitchFamily="34" charset="0"/>
                <a:cs typeface="Arial" panose="020B0604020202020204" pitchFamily="34" charset="0"/>
              </a:rPr>
              <a:t> yang </a:t>
            </a:r>
            <a:r>
              <a:rPr lang="en-US" altLang="en-US" sz="1800" dirty="0" err="1">
                <a:latin typeface="Arial" panose="020B0604020202020204" pitchFamily="34" charset="0"/>
                <a:cs typeface="Arial" panose="020B0604020202020204" pitchFamily="34" charset="0"/>
              </a:rPr>
              <a:t>dapat</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menimbulkan</a:t>
            </a:r>
            <a:r>
              <a:rPr lang="en-US" altLang="en-US" sz="1800" dirty="0">
                <a:latin typeface="Arial" panose="020B0604020202020204" pitchFamily="34" charset="0"/>
                <a:cs typeface="Arial" panose="020B0604020202020204" pitchFamily="34" charset="0"/>
              </a:rPr>
              <a:t> KLB </a:t>
            </a:r>
            <a:r>
              <a:rPr lang="en-US" altLang="en-US" sz="1800" dirty="0" err="1">
                <a:latin typeface="Arial" panose="020B0604020202020204" pitchFamily="34" charset="0"/>
                <a:cs typeface="Arial" panose="020B0604020202020204" pitchFamily="34" charset="0"/>
              </a:rPr>
              <a:t>serta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kematian</a:t>
            </a:r>
            <a:endParaRPr lang="en-US" altLang="en-US" sz="18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altLang="en-US" sz="1800" dirty="0" err="1">
                <a:latin typeface="Arial" panose="020B0604020202020204" pitchFamily="34" charset="0"/>
                <a:cs typeface="Arial" panose="020B0604020202020204" pitchFamily="34" charset="0"/>
              </a:rPr>
              <a:t>Pencegahan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dan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Pengendalian</a:t>
            </a:r>
            <a:r>
              <a:rPr lang="en-US" altLang="en-US" sz="1800" dirty="0">
                <a:latin typeface="Arial" panose="020B0604020202020204" pitchFamily="34" charset="0"/>
                <a:cs typeface="Arial" panose="020B0604020202020204" pitchFamily="34" charset="0"/>
              </a:rPr>
              <a:t> Dengue </a:t>
            </a:r>
            <a:r>
              <a:rPr lang="en-US" altLang="en-US" sz="1800" dirty="0" err="1">
                <a:latin typeface="Arial" panose="020B0604020202020204" pitchFamily="34" charset="0"/>
                <a:cs typeface="Arial" panose="020B0604020202020204" pitchFamily="34" charset="0"/>
              </a:rPr>
              <a:t>membutuhkan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peran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serta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masyarakat</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dimana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masyarakat</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harus</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ditempatkan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sebagai</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subyek</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bukan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objek</a:t>
            </a:r>
            <a:endParaRPr lang="en-US" altLang="en-US" sz="18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altLang="en-US" sz="1800" dirty="0" err="1">
                <a:latin typeface="Arial" panose="020B0604020202020204" pitchFamily="34" charset="0"/>
                <a:cs typeface="Arial" panose="020B0604020202020204" pitchFamily="34" charset="0"/>
              </a:rPr>
              <a:t>Pencegahan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dan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pengendalian</a:t>
            </a:r>
            <a:r>
              <a:rPr lang="en-US" altLang="en-US" sz="1800" dirty="0">
                <a:latin typeface="Arial" panose="020B0604020202020204" pitchFamily="34" charset="0"/>
                <a:cs typeface="Arial" panose="020B0604020202020204" pitchFamily="34" charset="0"/>
              </a:rPr>
              <a:t> Dengue </a:t>
            </a:r>
            <a:r>
              <a:rPr lang="en-US" altLang="en-US" sz="1800" dirty="0" err="1">
                <a:latin typeface="Arial" panose="020B0604020202020204" pitchFamily="34" charset="0"/>
                <a:cs typeface="Arial" panose="020B0604020202020204" pitchFamily="34" charset="0"/>
              </a:rPr>
              <a:t>tidak</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mungkin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hanya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dilakukan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oleh</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bidang</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Kesehatan</a:t>
            </a:r>
            <a:r>
              <a:rPr lang="en-US" altLang="en-US" sz="1800" dirty="0">
                <a:latin typeface="Arial" panose="020B0604020202020204" pitchFamily="34" charset="0"/>
                <a:cs typeface="Arial" panose="020B0604020202020204" pitchFamily="34" charset="0"/>
              </a:rPr>
              <a:t> tetapi </a:t>
            </a:r>
            <a:r>
              <a:rPr lang="en-US" altLang="en-US" sz="1800" dirty="0" err="1">
                <a:latin typeface="Arial" panose="020B0604020202020204" pitchFamily="34" charset="0"/>
                <a:cs typeface="Arial" panose="020B0604020202020204" pitchFamily="34" charset="0"/>
              </a:rPr>
              <a:t>memerlukan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peran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serta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lintas</a:t>
            </a:r>
            <a:r>
              <a:rPr lang="en-US" altLang="en-US" sz="1800" dirty="0">
                <a:latin typeface="Arial" panose="020B0604020202020204" pitchFamily="34" charset="0"/>
                <a:cs typeface="Arial" panose="020B0604020202020204" pitchFamily="34" charset="0"/>
              </a:rPr>
              <a:t> program </a:t>
            </a:r>
            <a:r>
              <a:rPr lang="en-US" altLang="en-US" sz="1800" dirty="0" err="1">
                <a:latin typeface="Arial" panose="020B0604020202020204" pitchFamily="34" charset="0"/>
                <a:cs typeface="Arial" panose="020B0604020202020204" pitchFamily="34" charset="0"/>
              </a:rPr>
              <a:t>dan</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lintas</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sektor</a:t>
            </a:r>
            <a:endParaRPr lang="en-US" altLang="en-US" sz="1800" dirty="0">
              <a:latin typeface="Arial" panose="020B0604020202020204" pitchFamily="34" charset="0"/>
              <a:cs typeface="Arial" panose="020B0604020202020204" pitchFamily="34" charset="0"/>
            </a:endParaRPr>
          </a:p>
          <a:p>
            <a:r>
              <a:rPr lang="en-US" altLang="en-US" sz="1800" dirty="0" err="1">
                <a:latin typeface="Arial" panose="020B0604020202020204" pitchFamily="34" charset="0"/>
                <a:cs typeface="Arial" panose="020B0604020202020204" pitchFamily="34" charset="0"/>
              </a:rPr>
              <a:t>Pokjanal</a:t>
            </a:r>
            <a:r>
              <a:rPr lang="en-US" altLang="en-US" sz="1800" dirty="0">
                <a:latin typeface="Arial" panose="020B0604020202020204" pitchFamily="34" charset="0"/>
                <a:cs typeface="Arial" panose="020B0604020202020204" pitchFamily="34" charset="0"/>
              </a:rPr>
              <a:t> DBD </a:t>
            </a:r>
            <a:r>
              <a:rPr lang="en-US" altLang="en-US" sz="1800" dirty="0" err="1">
                <a:latin typeface="Arial" panose="020B0604020202020204" pitchFamily="34" charset="0"/>
                <a:cs typeface="Arial" panose="020B0604020202020204" pitchFamily="34" charset="0"/>
              </a:rPr>
              <a:t>dibentuk</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tahun</a:t>
            </a:r>
            <a:r>
              <a:rPr lang="en-US" altLang="en-US" sz="1800" dirty="0">
                <a:latin typeface="Arial" panose="020B0604020202020204" pitchFamily="34" charset="0"/>
                <a:cs typeface="Arial" panose="020B0604020202020204" pitchFamily="34" charset="0"/>
              </a:rPr>
              <a:t> 1994 dengan Keputusan </a:t>
            </a:r>
            <a:r>
              <a:rPr lang="en-US" altLang="en-US" sz="1800" dirty="0" err="1">
                <a:latin typeface="Arial" panose="020B0604020202020204" pitchFamily="34" charset="0"/>
                <a:cs typeface="Arial" panose="020B0604020202020204" pitchFamily="34" charset="0"/>
              </a:rPr>
              <a:t>Mendagri</a:t>
            </a:r>
            <a:r>
              <a:rPr lang="en-US" altLang="en-US" sz="1800" dirty="0">
                <a:latin typeface="Arial" panose="020B0604020202020204" pitchFamily="34" charset="0"/>
                <a:cs typeface="Arial" panose="020B0604020202020204" pitchFamily="34" charset="0"/>
              </a:rPr>
              <a:t> No.31-VI Tahun 1994 </a:t>
            </a:r>
            <a:r>
              <a:rPr lang="en-US" altLang="en-US" sz="1800" dirty="0" err="1">
                <a:latin typeface="Arial" panose="020B0604020202020204" pitchFamily="34" charset="0"/>
                <a:cs typeface="Arial" panose="020B0604020202020204" pitchFamily="34" charset="0"/>
              </a:rPr>
              <a:t>ditujukan</a:t>
            </a:r>
            <a:r>
              <a:rPr lang="en-US" altLang="en-US" sz="1800" dirty="0">
                <a:latin typeface="Arial" panose="020B0604020202020204" pitchFamily="34" charset="0"/>
                <a:cs typeface="Arial" panose="020B0604020202020204" pitchFamily="34" charset="0"/>
              </a:rPr>
              <a:t> u</a:t>
            </a:r>
            <a:r>
              <a:rPr lang="id-ID" altLang="en-US" sz="1800" dirty="0">
                <a:latin typeface="Arial" panose="020B0604020202020204" pitchFamily="34" charset="0"/>
                <a:cs typeface="Arial" panose="020B0604020202020204" pitchFamily="34" charset="0"/>
              </a:rPr>
              <a:t>ntuk</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membantu</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tim</a:t>
            </a:r>
            <a:r>
              <a:rPr lang="en-US" altLang="en-US" sz="1800" dirty="0">
                <a:latin typeface="Arial" panose="020B0604020202020204" pitchFamily="34" charset="0"/>
                <a:cs typeface="Arial" panose="020B0604020202020204" pitchFamily="34" charset="0"/>
              </a:rPr>
              <a:t> Pembina LKMD. </a:t>
            </a:r>
            <a:r>
              <a:rPr lang="en-US" altLang="en-US" sz="1800" i="1" dirty="0">
                <a:latin typeface="Arial" panose="020B0604020202020204" pitchFamily="34" charset="0"/>
                <a:cs typeface="Arial" panose="020B0604020202020204" pitchFamily="34" charset="0"/>
              </a:rPr>
              <a:t>Leading</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sektornya</a:t>
            </a:r>
            <a:r>
              <a:rPr lang="en-US" altLang="en-US" sz="1800" dirty="0">
                <a:latin typeface="Arial" panose="020B0604020202020204" pitchFamily="34" charset="0"/>
                <a:cs typeface="Arial" panose="020B0604020202020204" pitchFamily="34" charset="0"/>
              </a:rPr>
              <a:t> </a:t>
            </a:r>
            <a:r>
              <a:rPr lang="en-US" altLang="en-US" sz="1800" dirty="0" err="1">
                <a:latin typeface="Arial" panose="020B0604020202020204" pitchFamily="34" charset="0"/>
                <a:cs typeface="Arial" panose="020B0604020202020204" pitchFamily="34" charset="0"/>
              </a:rPr>
              <a:t>Kemendagri</a:t>
            </a:r>
            <a:endParaRPr lang="en-US" altLang="en-US" sz="18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id-ID" altLang="en-US" sz="18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18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id-ID" altLang="en-US" sz="1800" dirty="0">
              <a:latin typeface="Arial" panose="020B0604020202020204" pitchFamily="34" charset="0"/>
              <a:cs typeface="Arial" panose="020B0604020202020204" pitchFamily="34" charset="0"/>
            </a:endParaRPr>
          </a:p>
        </p:txBody>
      </p:sp>
      <p:pic>
        <p:nvPicPr>
          <p:cNvPr id="10252" name="Picture 12" descr="PENCEGAHAN PENYAKIT DEMAM BERDARAH DENGUE (DBD) – Dinas Kesehatan">
            <a:extLst>
              <a:ext uri="{FF2B5EF4-FFF2-40B4-BE49-F238E27FC236}">
                <a16:creationId xmlns:a16="http://schemas.microsoft.com/office/drawing/2014/main" id="{49537E98-3967-4BB7-ABF6-0B4805DBA32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173" y="3935807"/>
            <a:ext cx="3252787" cy="1306952"/>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7"/>
          <p:cNvPicPr>
            <a:picLocks noChangeAspect="1"/>
          </p:cNvPicPr>
          <p:nvPr/>
        </p:nvPicPr>
        <p:blipFill>
          <a:blip r:embed="rId7"/>
          <a:stretch>
            <a:fillRect/>
          </a:stretch>
        </p:blipFill>
        <p:spPr>
          <a:xfrm>
            <a:off x="9819466" y="2806745"/>
            <a:ext cx="2180732" cy="3132112"/>
          </a:xfrm>
          <a:prstGeom prst="rect">
            <a:avLst/>
          </a:prstGeom>
        </p:spPr>
      </p:pic>
      <p:pic>
        <p:nvPicPr>
          <p:cNvPr id="13" name="Content Placeholder 3"/>
          <p:cNvPicPr>
            <a:picLocks noGrp="1" noChangeAspect="1"/>
          </p:cNvPicPr>
          <p:nvPr>
            <p:ph idx="1"/>
          </p:nvPr>
        </p:nvPicPr>
        <p:blipFill>
          <a:blip r:embed="rId8"/>
          <a:stretch>
            <a:fillRect/>
          </a:stretch>
        </p:blipFill>
        <p:spPr>
          <a:xfrm>
            <a:off x="7965133" y="693528"/>
            <a:ext cx="4072452" cy="2203675"/>
          </a:xfrm>
          <a:prstGeom prst="rect">
            <a:avLst/>
          </a:prstGeom>
        </p:spPr>
      </p:pic>
      <p:pic>
        <p:nvPicPr>
          <p:cNvPr id="14" name="Picture 13"/>
          <p:cNvPicPr>
            <a:picLocks noChangeAspect="1"/>
          </p:cNvPicPr>
          <p:nvPr/>
        </p:nvPicPr>
        <p:blipFill rotWithShape="1">
          <a:blip r:embed="rId9"/>
          <a:srcRect t="1528" b="61465"/>
          <a:stretch/>
        </p:blipFill>
        <p:spPr>
          <a:xfrm>
            <a:off x="8002519" y="4589283"/>
            <a:ext cx="3997679" cy="2156940"/>
          </a:xfrm>
          <a:prstGeom prst="rect">
            <a:avLst/>
          </a:prstGeom>
        </p:spPr>
      </p:pic>
    </p:spTree>
    <p:extLst>
      <p:ext uri="{BB962C8B-B14F-4D97-AF65-F5344CB8AC3E}">
        <p14:creationId xmlns:p14="http://schemas.microsoft.com/office/powerpoint/2010/main" val="2044536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307796" y="984732"/>
            <a:ext cx="2146488" cy="3041357"/>
          </a:xfrm>
          <a:prstGeom prst="rect">
            <a:avLst/>
          </a:prstGeom>
        </p:spPr>
      </p:pic>
      <p:sp>
        <p:nvSpPr>
          <p:cNvPr id="10243" name="Rectangle 5"/>
          <p:cNvSpPr>
            <a:spLocks noGrp="1" noChangeArrowheads="1"/>
          </p:cNvSpPr>
          <p:nvPr>
            <p:ph type="title"/>
          </p:nvPr>
        </p:nvSpPr>
        <p:spPr bwMode="gray">
          <a:xfrm>
            <a:off x="317547" y="165198"/>
            <a:ext cx="9904482" cy="1276795"/>
          </a:xfrm>
        </p:spPr>
        <p:txBody>
          <a:bodyPr>
            <a:noAutofit/>
          </a:bodyPr>
          <a:lstStyle/>
          <a:p>
            <a:pPr lvl="0"/>
            <a:r>
              <a:rPr lang="en-US" sz="3600" b="1" dirty="0">
                <a:latin typeface="+mn-lt"/>
              </a:rPr>
              <a:t>POKJANAL DBD </a:t>
            </a:r>
            <a:r>
              <a:rPr lang="en-US" sz="3600" b="1" dirty="0" err="1">
                <a:latin typeface="+mn-lt"/>
              </a:rPr>
              <a:t>menggerakkan</a:t>
            </a:r>
            <a:r>
              <a:rPr lang="en-US" sz="3600" b="1" dirty="0">
                <a:latin typeface="+mn-lt"/>
              </a:rPr>
              <a:t> </a:t>
            </a:r>
            <a:r>
              <a:rPr lang="en-US" sz="3600" b="1" dirty="0" err="1">
                <a:latin typeface="+mn-lt"/>
              </a:rPr>
              <a:t>Gerakan</a:t>
            </a:r>
            <a:r>
              <a:rPr lang="en-US" sz="3600" b="1" dirty="0">
                <a:latin typeface="+mn-lt"/>
              </a:rPr>
              <a:t> </a:t>
            </a:r>
            <a:r>
              <a:rPr lang="en-US" sz="3600" b="1" dirty="0" err="1">
                <a:latin typeface="+mn-lt"/>
              </a:rPr>
              <a:t>Satu</a:t>
            </a:r>
            <a:r>
              <a:rPr lang="en-US" sz="3600" b="1" dirty="0">
                <a:latin typeface="+mn-lt"/>
              </a:rPr>
              <a:t> </a:t>
            </a:r>
            <a:r>
              <a:rPr lang="en-US" sz="3600" b="1" dirty="0" err="1">
                <a:latin typeface="+mn-lt"/>
              </a:rPr>
              <a:t>Rumah</a:t>
            </a:r>
            <a:r>
              <a:rPr lang="en-US" sz="3600" b="1" dirty="0">
                <a:latin typeface="+mn-lt"/>
              </a:rPr>
              <a:t> </a:t>
            </a:r>
            <a:r>
              <a:rPr lang="en-US" sz="3600" b="1" dirty="0" err="1">
                <a:latin typeface="+mn-lt"/>
              </a:rPr>
              <a:t>Satu</a:t>
            </a:r>
            <a:r>
              <a:rPr lang="en-US" sz="3600" b="1" dirty="0">
                <a:latin typeface="+mn-lt"/>
              </a:rPr>
              <a:t> </a:t>
            </a:r>
            <a:r>
              <a:rPr lang="en-US" sz="3600" b="1" dirty="0" err="1">
                <a:latin typeface="+mn-lt"/>
              </a:rPr>
              <a:t>Jumantik</a:t>
            </a:r>
            <a:r>
              <a:rPr lang="en-US" sz="3600" b="1" dirty="0">
                <a:latin typeface="+mn-lt"/>
              </a:rPr>
              <a:t> (G1R1J)</a:t>
            </a:r>
            <a:br>
              <a:rPr lang="en-US" sz="3600" b="1" dirty="0">
                <a:latin typeface="+mn-lt"/>
                <a:cs typeface="Arial" panose="020B0604020202020204" pitchFamily="34" charset="0"/>
              </a:rPr>
            </a:br>
            <a:endParaRPr lang="en-US" altLang="en-US" sz="3600" b="1" dirty="0">
              <a:latin typeface="+mn-lt"/>
              <a:cs typeface="Arial" panose="020B0604020202020204" pitchFamily="34" charset="0"/>
            </a:endParaRPr>
          </a:p>
        </p:txBody>
      </p:sp>
      <p:sp>
        <p:nvSpPr>
          <p:cNvPr id="4" name="Rectangle 3"/>
          <p:cNvSpPr/>
          <p:nvPr/>
        </p:nvSpPr>
        <p:spPr>
          <a:xfrm>
            <a:off x="236293" y="1535915"/>
            <a:ext cx="4239596" cy="1938992"/>
          </a:xfrm>
          <a:prstGeom prst="rect">
            <a:avLst/>
          </a:prstGeom>
        </p:spPr>
        <p:txBody>
          <a:bodyPr wrap="square">
            <a:spAutoFit/>
          </a:bodyPr>
          <a:lstStyle/>
          <a:p>
            <a:pPr marL="87312"/>
            <a:r>
              <a:rPr lang="en-US" sz="2400" b="1" dirty="0" err="1"/>
              <a:t>Dimana</a:t>
            </a:r>
            <a:r>
              <a:rPr lang="en-US" sz="2400" b="1" dirty="0"/>
              <a:t> </a:t>
            </a:r>
            <a:r>
              <a:rPr lang="en-US" sz="2400" b="1" dirty="0" err="1"/>
              <a:t>Harus</a:t>
            </a:r>
            <a:r>
              <a:rPr lang="en-US" sz="2400" b="1" dirty="0"/>
              <a:t> </a:t>
            </a:r>
            <a:r>
              <a:rPr lang="en-US" sz="2400" b="1" dirty="0" err="1"/>
              <a:t>Dilakukan</a:t>
            </a:r>
            <a:r>
              <a:rPr lang="en-US" sz="2400" b="1" dirty="0"/>
              <a:t>?</a:t>
            </a:r>
            <a:endParaRPr lang="en-US" sz="2400" b="1" dirty="0">
              <a:cs typeface="Arial" panose="020B0604020202020204" pitchFamily="34" charset="0"/>
            </a:endParaRPr>
          </a:p>
          <a:p>
            <a:pPr marL="87312"/>
            <a:r>
              <a:rPr lang="en-US" sz="2400" b="1" dirty="0">
                <a:cs typeface="Arial" panose="020B0604020202020204" pitchFamily="34" charset="0"/>
              </a:rPr>
              <a:t>#RUMAH, </a:t>
            </a:r>
            <a:br>
              <a:rPr lang="en-US" sz="2400" b="1" dirty="0">
                <a:cs typeface="Arial" panose="020B0604020202020204" pitchFamily="34" charset="0"/>
              </a:rPr>
            </a:br>
            <a:r>
              <a:rPr lang="en-US" sz="2400" b="1" dirty="0">
                <a:cs typeface="Arial" panose="020B0604020202020204" pitchFamily="34" charset="0"/>
              </a:rPr>
              <a:t>#LINGKUNGAN, </a:t>
            </a:r>
            <a:br>
              <a:rPr lang="en-US" sz="2400" b="1" dirty="0">
                <a:cs typeface="Arial" panose="020B0604020202020204" pitchFamily="34" charset="0"/>
              </a:rPr>
            </a:br>
            <a:r>
              <a:rPr lang="en-US" sz="2400" b="1" dirty="0">
                <a:cs typeface="Arial" panose="020B0604020202020204" pitchFamily="34" charset="0"/>
              </a:rPr>
              <a:t>#TEMPAT UMUM, </a:t>
            </a:r>
            <a:br>
              <a:rPr lang="en-US" sz="2400" b="1" dirty="0">
                <a:cs typeface="Arial" panose="020B0604020202020204" pitchFamily="34" charset="0"/>
              </a:rPr>
            </a:br>
            <a:r>
              <a:rPr lang="en-US" sz="2400" b="1" dirty="0">
                <a:cs typeface="Arial" panose="020B0604020202020204" pitchFamily="34" charset="0"/>
              </a:rPr>
              <a:t>#TEMPAT INSTITUSI</a:t>
            </a:r>
            <a:endParaRPr lang="en-SG" sz="2400" dirty="0"/>
          </a:p>
        </p:txBody>
      </p:sp>
      <p:sp>
        <p:nvSpPr>
          <p:cNvPr id="5" name="Left Arrow 4"/>
          <p:cNvSpPr/>
          <p:nvPr/>
        </p:nvSpPr>
        <p:spPr>
          <a:xfrm>
            <a:off x="5794322" y="835972"/>
            <a:ext cx="4004195" cy="2781702"/>
          </a:xfrm>
          <a:prstGeom prst="leftArrow">
            <a:avLst>
              <a:gd name="adj1" fmla="val 79742"/>
              <a:gd name="adj2" fmla="val 50000"/>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POKJANAL DBD</a:t>
            </a:r>
            <a:endParaRPr lang="en-SG" sz="4000" b="1" dirty="0">
              <a:solidFill>
                <a:schemeClr val="tx1"/>
              </a:solidFill>
            </a:endParaRPr>
          </a:p>
        </p:txBody>
      </p:sp>
      <p:pic>
        <p:nvPicPr>
          <p:cNvPr id="12" name="Picture 11"/>
          <p:cNvPicPr>
            <a:picLocks noChangeAspect="1"/>
          </p:cNvPicPr>
          <p:nvPr/>
        </p:nvPicPr>
        <p:blipFill rotWithShape="1">
          <a:blip r:embed="rId4"/>
          <a:srcRect l="2450" t="1504" r="1406" b="1455"/>
          <a:stretch/>
        </p:blipFill>
        <p:spPr>
          <a:xfrm>
            <a:off x="9663134" y="1023758"/>
            <a:ext cx="2322686" cy="2302313"/>
          </a:xfrm>
          <a:prstGeom prst="ellipse">
            <a:avLst/>
          </a:prstGeom>
        </p:spPr>
      </p:pic>
      <p:pic>
        <p:nvPicPr>
          <p:cNvPr id="13" name="Content Placeholder 3"/>
          <p:cNvPicPr>
            <a:picLocks noGrp="1" noChangeAspect="1"/>
          </p:cNvPicPr>
          <p:nvPr>
            <p:ph idx="1"/>
          </p:nvPr>
        </p:nvPicPr>
        <p:blipFill>
          <a:blip r:embed="rId5">
            <a:clrChange>
              <a:clrFrom>
                <a:srgbClr val="FFFFFF"/>
              </a:clrFrom>
              <a:clrTo>
                <a:srgbClr val="FFFFFF">
                  <a:alpha val="0"/>
                </a:srgbClr>
              </a:clrTo>
            </a:clrChange>
          </a:blip>
          <a:stretch>
            <a:fillRect/>
          </a:stretch>
        </p:blipFill>
        <p:spPr>
          <a:xfrm>
            <a:off x="-218031" y="3474907"/>
            <a:ext cx="4693920" cy="3269974"/>
          </a:xfrm>
          <a:prstGeom prst="rect">
            <a:avLst/>
          </a:prstGeom>
        </p:spPr>
      </p:pic>
      <p:pic>
        <p:nvPicPr>
          <p:cNvPr id="14" name="Picture 13"/>
          <p:cNvPicPr>
            <a:picLocks noChangeAspect="1"/>
          </p:cNvPicPr>
          <p:nvPr/>
        </p:nvPicPr>
        <p:blipFill rotWithShape="1">
          <a:blip r:embed="rId6">
            <a:clrChange>
              <a:clrFrom>
                <a:srgbClr val="FFFFFF"/>
              </a:clrFrom>
              <a:clrTo>
                <a:srgbClr val="FFFFFF">
                  <a:alpha val="0"/>
                </a:srgbClr>
              </a:clrTo>
            </a:clrChange>
          </a:blip>
          <a:srcRect r="9386"/>
          <a:stretch/>
        </p:blipFill>
        <p:spPr>
          <a:xfrm>
            <a:off x="4198160" y="3999339"/>
            <a:ext cx="5234296" cy="3006311"/>
          </a:xfrm>
          <a:prstGeom prst="rect">
            <a:avLst/>
          </a:prstGeom>
        </p:spPr>
      </p:pic>
      <p:pic>
        <p:nvPicPr>
          <p:cNvPr id="15" name="Picture 14"/>
          <p:cNvPicPr>
            <a:picLocks noChangeAspect="1"/>
          </p:cNvPicPr>
          <p:nvPr/>
        </p:nvPicPr>
        <p:blipFill rotWithShape="1">
          <a:blip r:embed="rId7">
            <a:clrChange>
              <a:clrFrom>
                <a:srgbClr val="FFFFFF"/>
              </a:clrFrom>
              <a:clrTo>
                <a:srgbClr val="FFFFFF">
                  <a:alpha val="0"/>
                </a:srgbClr>
              </a:clrTo>
            </a:clrChange>
          </a:blip>
          <a:srcRect l="3827" r="10252"/>
          <a:stretch/>
        </p:blipFill>
        <p:spPr>
          <a:xfrm>
            <a:off x="7709835" y="4476234"/>
            <a:ext cx="4745256" cy="2529416"/>
          </a:xfrm>
          <a:prstGeom prst="rect">
            <a:avLst/>
          </a:prstGeom>
        </p:spPr>
      </p:pic>
    </p:spTree>
    <p:extLst>
      <p:ext uri="{BB962C8B-B14F-4D97-AF65-F5344CB8AC3E}">
        <p14:creationId xmlns:p14="http://schemas.microsoft.com/office/powerpoint/2010/main" val="19843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4279"/>
          <a:stretch/>
        </p:blipFill>
        <p:spPr>
          <a:xfrm>
            <a:off x="5266881" y="635288"/>
            <a:ext cx="6691850" cy="6073520"/>
          </a:xfrm>
          <a:prstGeom prst="rect">
            <a:avLst/>
          </a:prstGeom>
        </p:spPr>
      </p:pic>
      <p:sp>
        <p:nvSpPr>
          <p:cNvPr id="5" name="Content Placeholder 2"/>
          <p:cNvSpPr txBox="1">
            <a:spLocks/>
          </p:cNvSpPr>
          <p:nvPr/>
        </p:nvSpPr>
        <p:spPr>
          <a:xfrm>
            <a:off x="300942" y="1775441"/>
            <a:ext cx="3456542"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000" b="1" dirty="0" err="1"/>
              <a:t>Pengendalian</a:t>
            </a:r>
            <a:r>
              <a:rPr lang="en-SG" sz="2000" b="1" dirty="0"/>
              <a:t> </a:t>
            </a:r>
            <a:r>
              <a:rPr lang="en-SG" sz="2000" b="1" dirty="0" err="1"/>
              <a:t>Sebelum</a:t>
            </a:r>
            <a:r>
              <a:rPr lang="en-SG" sz="2000" b="1" dirty="0"/>
              <a:t> </a:t>
            </a:r>
            <a:r>
              <a:rPr lang="en-SG" sz="2000" b="1" dirty="0" err="1"/>
              <a:t>Musim</a:t>
            </a:r>
            <a:r>
              <a:rPr lang="en-SG" sz="2000" b="1" dirty="0"/>
              <a:t> </a:t>
            </a:r>
            <a:r>
              <a:rPr lang="en-SG" sz="2000" b="1" dirty="0" err="1"/>
              <a:t>Penularan</a:t>
            </a:r>
            <a:r>
              <a:rPr lang="en-SG" sz="2000" b="1" dirty="0"/>
              <a:t> (SMP)</a:t>
            </a:r>
          </a:p>
          <a:p>
            <a:r>
              <a:rPr lang="en-SG" sz="2000" dirty="0" err="1"/>
              <a:t>sebelum</a:t>
            </a:r>
            <a:r>
              <a:rPr lang="en-SG" sz="2000" dirty="0"/>
              <a:t> </a:t>
            </a:r>
            <a:r>
              <a:rPr lang="en-SG" sz="2000" dirty="0" err="1"/>
              <a:t>memasuki</a:t>
            </a:r>
            <a:r>
              <a:rPr lang="en-SG" sz="2000" dirty="0"/>
              <a:t> </a:t>
            </a:r>
            <a:r>
              <a:rPr lang="en-SG" sz="2000" dirty="0" err="1"/>
              <a:t>musim</a:t>
            </a:r>
            <a:r>
              <a:rPr lang="en-SG" sz="2000" dirty="0"/>
              <a:t> </a:t>
            </a:r>
            <a:r>
              <a:rPr lang="en-SG" sz="2000" dirty="0" err="1"/>
              <a:t>penghujan</a:t>
            </a:r>
            <a:r>
              <a:rPr lang="en-SG" sz="2000" dirty="0"/>
              <a:t>/</a:t>
            </a:r>
            <a:r>
              <a:rPr lang="en-SG" sz="2000" dirty="0" err="1"/>
              <a:t>musim</a:t>
            </a:r>
            <a:r>
              <a:rPr lang="en-SG" sz="2000" dirty="0"/>
              <a:t> </a:t>
            </a:r>
            <a:r>
              <a:rPr lang="en-SG" sz="2000" dirty="0" err="1"/>
              <a:t>penularan</a:t>
            </a:r>
            <a:r>
              <a:rPr lang="en-SG" sz="2000" dirty="0"/>
              <a:t> DBD.</a:t>
            </a:r>
            <a:endParaRPr lang="en-SG" sz="2000" b="1" dirty="0"/>
          </a:p>
          <a:p>
            <a:r>
              <a:rPr lang="en-SG" sz="2000" dirty="0" err="1"/>
              <a:t>kegiatan</a:t>
            </a:r>
            <a:r>
              <a:rPr lang="en-SG" sz="2000" dirty="0"/>
              <a:t> </a:t>
            </a:r>
            <a:r>
              <a:rPr lang="en-SG" sz="2000" dirty="0" err="1"/>
              <a:t>penyuluhan</a:t>
            </a:r>
            <a:r>
              <a:rPr lang="en-SG" sz="2000" dirty="0"/>
              <a:t> </a:t>
            </a:r>
            <a:r>
              <a:rPr lang="en-SG" sz="2000" dirty="0" err="1"/>
              <a:t>kepada</a:t>
            </a:r>
            <a:r>
              <a:rPr lang="en-SG" sz="2000" dirty="0"/>
              <a:t> </a:t>
            </a:r>
            <a:r>
              <a:rPr lang="en-SG" sz="2000" dirty="0" err="1"/>
              <a:t>masyarakat</a:t>
            </a:r>
            <a:r>
              <a:rPr lang="en-SG" sz="2000" dirty="0"/>
              <a:t>, </a:t>
            </a:r>
          </a:p>
          <a:p>
            <a:r>
              <a:rPr lang="en-SG" sz="2000" dirty="0" err="1"/>
              <a:t>Bulan</a:t>
            </a:r>
            <a:r>
              <a:rPr lang="en-SG" sz="2000" dirty="0"/>
              <a:t> </a:t>
            </a:r>
            <a:r>
              <a:rPr lang="en-SG" sz="2000" dirty="0" err="1"/>
              <a:t>Bakti</a:t>
            </a:r>
            <a:r>
              <a:rPr lang="en-SG" sz="2000" dirty="0"/>
              <a:t> </a:t>
            </a:r>
            <a:r>
              <a:rPr lang="en-SG" sz="2000" dirty="0" err="1"/>
              <a:t>Gerakan</a:t>
            </a:r>
            <a:r>
              <a:rPr lang="en-SG" sz="2000" dirty="0"/>
              <a:t> (BBG) PSN </a:t>
            </a:r>
            <a:r>
              <a:rPr lang="es-ES" sz="2000" dirty="0"/>
              <a:t>3Mplus secara </a:t>
            </a:r>
            <a:r>
              <a:rPr lang="es-ES" sz="2000" dirty="0" err="1"/>
              <a:t>serentak</a:t>
            </a:r>
            <a:r>
              <a:rPr lang="es-ES" sz="2000" dirty="0"/>
              <a:t> </a:t>
            </a:r>
          </a:p>
          <a:p>
            <a:r>
              <a:rPr lang="es-ES" sz="2000" dirty="0" err="1"/>
              <a:t>larvasidasi</a:t>
            </a:r>
            <a:r>
              <a:rPr lang="es-ES" sz="2000" dirty="0"/>
              <a:t>.</a:t>
            </a:r>
            <a:endParaRPr lang="en-SG" sz="2000" dirty="0"/>
          </a:p>
        </p:txBody>
      </p:sp>
      <p:sp>
        <p:nvSpPr>
          <p:cNvPr id="6" name="Right Arrow 5"/>
          <p:cNvSpPr/>
          <p:nvPr/>
        </p:nvSpPr>
        <p:spPr>
          <a:xfrm>
            <a:off x="4008684" y="2092104"/>
            <a:ext cx="524815" cy="3159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p:cNvSpPr>
            <a:spLocks noGrp="1"/>
          </p:cNvSpPr>
          <p:nvPr>
            <p:ph type="title"/>
          </p:nvPr>
        </p:nvSpPr>
        <p:spPr>
          <a:xfrm>
            <a:off x="94762" y="48669"/>
            <a:ext cx="5724472" cy="1325563"/>
          </a:xfrm>
        </p:spPr>
        <p:txBody>
          <a:bodyPr>
            <a:noAutofit/>
          </a:bodyPr>
          <a:lstStyle/>
          <a:p>
            <a:pPr algn="ctr"/>
            <a:r>
              <a:rPr lang="en-SG" sz="3200" b="1" dirty="0">
                <a:latin typeface="+mn-lt"/>
              </a:rPr>
              <a:t>TINDAKAN PENANGGULANGAN DI MASYARAKAT</a:t>
            </a:r>
            <a:endParaRPr lang="en-SG" sz="3200" dirty="0">
              <a:latin typeface="+mn-lt"/>
            </a:endParaRPr>
          </a:p>
        </p:txBody>
      </p:sp>
      <p:sp>
        <p:nvSpPr>
          <p:cNvPr id="3" name="TextBox 2"/>
          <p:cNvSpPr txBox="1"/>
          <p:nvPr/>
        </p:nvSpPr>
        <p:spPr>
          <a:xfrm>
            <a:off x="6573932" y="246726"/>
            <a:ext cx="4746236" cy="369332"/>
          </a:xfrm>
          <a:prstGeom prst="rect">
            <a:avLst/>
          </a:prstGeom>
          <a:solidFill>
            <a:schemeClr val="accent4">
              <a:lumMod val="40000"/>
              <a:lumOff val="60000"/>
            </a:schemeClr>
          </a:solidFill>
        </p:spPr>
        <p:txBody>
          <a:bodyPr wrap="none" rtlCol="0">
            <a:spAutoFit/>
          </a:bodyPr>
          <a:lstStyle/>
          <a:p>
            <a:r>
              <a:rPr lang="en-US" b="1" dirty="0" err="1"/>
              <a:t>Kasus</a:t>
            </a:r>
            <a:r>
              <a:rPr lang="en-US" b="1" dirty="0"/>
              <a:t> </a:t>
            </a:r>
            <a:r>
              <a:rPr lang="en-US" b="1" dirty="0" err="1"/>
              <a:t>dilaporkan</a:t>
            </a:r>
            <a:r>
              <a:rPr lang="en-US" b="1" dirty="0"/>
              <a:t> dalam 3 jam </a:t>
            </a:r>
            <a:r>
              <a:rPr lang="en-US" b="1" dirty="0" err="1"/>
              <a:t>sejak</a:t>
            </a:r>
            <a:r>
              <a:rPr lang="en-US" b="1" dirty="0"/>
              <a:t> </a:t>
            </a:r>
            <a:r>
              <a:rPr lang="en-US" b="1" dirty="0" err="1"/>
              <a:t>dinotifikasi</a:t>
            </a:r>
            <a:r>
              <a:rPr lang="en-US" b="1" dirty="0"/>
              <a:t> </a:t>
            </a:r>
            <a:endParaRPr lang="en-SG" b="1" dirty="0"/>
          </a:p>
        </p:txBody>
      </p:sp>
      <p:sp>
        <p:nvSpPr>
          <p:cNvPr id="7" name="TextBox 6"/>
          <p:cNvSpPr txBox="1"/>
          <p:nvPr/>
        </p:nvSpPr>
        <p:spPr>
          <a:xfrm>
            <a:off x="4677879" y="1241652"/>
            <a:ext cx="2926079" cy="646331"/>
          </a:xfrm>
          <a:prstGeom prst="rect">
            <a:avLst/>
          </a:prstGeom>
          <a:solidFill>
            <a:schemeClr val="accent4">
              <a:lumMod val="40000"/>
              <a:lumOff val="60000"/>
            </a:schemeClr>
          </a:solidFill>
        </p:spPr>
        <p:txBody>
          <a:bodyPr wrap="square" rtlCol="0">
            <a:spAutoFit/>
          </a:bodyPr>
          <a:lstStyle/>
          <a:p>
            <a:r>
              <a:rPr lang="en-US" b="1" dirty="0"/>
              <a:t>Dalam 3 jam </a:t>
            </a:r>
            <a:r>
              <a:rPr lang="en-US" b="1" dirty="0" err="1"/>
              <a:t>dilaksanakan</a:t>
            </a:r>
            <a:r>
              <a:rPr lang="en-US" b="1" dirty="0"/>
              <a:t> PSN di </a:t>
            </a:r>
            <a:r>
              <a:rPr lang="en-US" b="1" dirty="0" err="1"/>
              <a:t>rumah</a:t>
            </a:r>
            <a:r>
              <a:rPr lang="en-US" b="1" dirty="0"/>
              <a:t> </a:t>
            </a:r>
            <a:r>
              <a:rPr lang="en-US" b="1" dirty="0" err="1"/>
              <a:t>pasien</a:t>
            </a:r>
            <a:endParaRPr lang="en-SG" b="1" dirty="0"/>
          </a:p>
        </p:txBody>
      </p:sp>
      <p:sp>
        <p:nvSpPr>
          <p:cNvPr id="8" name="TextBox 7"/>
          <p:cNvSpPr txBox="1"/>
          <p:nvPr/>
        </p:nvSpPr>
        <p:spPr>
          <a:xfrm>
            <a:off x="4548328" y="2948386"/>
            <a:ext cx="2666884" cy="369332"/>
          </a:xfrm>
          <a:prstGeom prst="rect">
            <a:avLst/>
          </a:prstGeom>
          <a:solidFill>
            <a:schemeClr val="accent4">
              <a:lumMod val="40000"/>
              <a:lumOff val="60000"/>
            </a:schemeClr>
          </a:solidFill>
        </p:spPr>
        <p:txBody>
          <a:bodyPr wrap="none" rtlCol="0">
            <a:spAutoFit/>
          </a:bodyPr>
          <a:lstStyle/>
          <a:p>
            <a:r>
              <a:rPr lang="en-US" b="1" dirty="0"/>
              <a:t>Dalam 1 </a:t>
            </a:r>
            <a:r>
              <a:rPr lang="en-US" b="1" dirty="0" err="1"/>
              <a:t>hari</a:t>
            </a:r>
            <a:r>
              <a:rPr lang="en-US" b="1" dirty="0"/>
              <a:t> </a:t>
            </a:r>
            <a:r>
              <a:rPr lang="en-US" b="1" dirty="0" err="1"/>
              <a:t>dilakukan</a:t>
            </a:r>
            <a:r>
              <a:rPr lang="en-US" b="1" dirty="0"/>
              <a:t> PE</a:t>
            </a:r>
            <a:endParaRPr lang="en-SG" b="1" dirty="0"/>
          </a:p>
        </p:txBody>
      </p:sp>
      <p:sp>
        <p:nvSpPr>
          <p:cNvPr id="9" name="TextBox 8"/>
          <p:cNvSpPr txBox="1"/>
          <p:nvPr/>
        </p:nvSpPr>
        <p:spPr>
          <a:xfrm>
            <a:off x="4490866" y="4747454"/>
            <a:ext cx="2712859" cy="369332"/>
          </a:xfrm>
          <a:prstGeom prst="rect">
            <a:avLst/>
          </a:prstGeom>
          <a:solidFill>
            <a:schemeClr val="accent4">
              <a:lumMod val="40000"/>
              <a:lumOff val="60000"/>
            </a:schemeClr>
          </a:solidFill>
        </p:spPr>
        <p:txBody>
          <a:bodyPr wrap="none" rtlCol="0">
            <a:spAutoFit/>
          </a:bodyPr>
          <a:lstStyle/>
          <a:p>
            <a:r>
              <a:rPr lang="en-US" b="1" dirty="0" err="1"/>
              <a:t>Hari</a:t>
            </a:r>
            <a:r>
              <a:rPr lang="en-US" b="1" dirty="0"/>
              <a:t> 1 , 2, 3 PSN, </a:t>
            </a:r>
            <a:r>
              <a:rPr lang="en-US" b="1" dirty="0" err="1"/>
              <a:t>Larvasida</a:t>
            </a:r>
            <a:endParaRPr lang="en-SG" b="1" dirty="0"/>
          </a:p>
        </p:txBody>
      </p:sp>
      <p:sp>
        <p:nvSpPr>
          <p:cNvPr id="10" name="TextBox 9"/>
          <p:cNvSpPr txBox="1"/>
          <p:nvPr/>
        </p:nvSpPr>
        <p:spPr>
          <a:xfrm>
            <a:off x="1876584" y="5727727"/>
            <a:ext cx="3833485" cy="923330"/>
          </a:xfrm>
          <a:prstGeom prst="rect">
            <a:avLst/>
          </a:prstGeom>
          <a:solidFill>
            <a:schemeClr val="accent4">
              <a:lumMod val="40000"/>
              <a:lumOff val="60000"/>
            </a:schemeClr>
          </a:solidFill>
        </p:spPr>
        <p:txBody>
          <a:bodyPr wrap="none" rtlCol="0">
            <a:spAutoFit/>
          </a:bodyPr>
          <a:lstStyle/>
          <a:p>
            <a:r>
              <a:rPr lang="en-US" b="1" dirty="0" err="1"/>
              <a:t>Indikator</a:t>
            </a:r>
            <a:r>
              <a:rPr lang="en-US" b="1" dirty="0"/>
              <a:t> </a:t>
            </a:r>
          </a:p>
          <a:p>
            <a:pPr marL="285750" indent="-285750">
              <a:buFont typeface="Arial" panose="020B0604020202020204" pitchFamily="34" charset="0"/>
              <a:buChar char="•"/>
            </a:pPr>
            <a:r>
              <a:rPr lang="en-US" b="1" dirty="0"/>
              <a:t>HI=0, CI=0 dalam 7 </a:t>
            </a:r>
            <a:r>
              <a:rPr lang="en-US" b="1" dirty="0" err="1"/>
              <a:t>hari</a:t>
            </a:r>
            <a:endParaRPr lang="en-US" b="1" dirty="0"/>
          </a:p>
          <a:p>
            <a:pPr marL="285750" indent="-285750">
              <a:buFont typeface="Arial" panose="020B0604020202020204" pitchFamily="34" charset="0"/>
              <a:buChar char="•"/>
            </a:pPr>
            <a:r>
              <a:rPr lang="en-US" b="1" dirty="0" err="1"/>
              <a:t>Tidak</a:t>
            </a:r>
            <a:r>
              <a:rPr lang="en-US" b="1" dirty="0"/>
              <a:t> </a:t>
            </a:r>
            <a:r>
              <a:rPr lang="en-US" b="1" dirty="0" err="1"/>
              <a:t>ada</a:t>
            </a:r>
            <a:r>
              <a:rPr lang="en-US" b="1" dirty="0"/>
              <a:t> </a:t>
            </a:r>
            <a:r>
              <a:rPr lang="en-US" b="1" dirty="0" err="1"/>
              <a:t>kasus</a:t>
            </a:r>
            <a:r>
              <a:rPr lang="en-US" b="1" dirty="0"/>
              <a:t> </a:t>
            </a:r>
            <a:r>
              <a:rPr lang="en-US" b="1" dirty="0" err="1"/>
              <a:t>baru</a:t>
            </a:r>
            <a:r>
              <a:rPr lang="en-US" b="1" dirty="0"/>
              <a:t> dalam 28 </a:t>
            </a:r>
            <a:r>
              <a:rPr lang="en-US" b="1" dirty="0" err="1"/>
              <a:t>hari</a:t>
            </a:r>
            <a:endParaRPr lang="en-SG" b="1" dirty="0"/>
          </a:p>
        </p:txBody>
      </p:sp>
    </p:spTree>
    <p:extLst>
      <p:ext uri="{BB962C8B-B14F-4D97-AF65-F5344CB8AC3E}">
        <p14:creationId xmlns:p14="http://schemas.microsoft.com/office/powerpoint/2010/main" val="4210410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C58FD5-99F5-C543-6C5E-D2B0613667C2}"/>
              </a:ext>
            </a:extLst>
          </p:cNvPr>
          <p:cNvSpPr>
            <a:spLocks noGrp="1"/>
          </p:cNvSpPr>
          <p:nvPr>
            <p:ph type="sldNum" sz="quarter" idx="12"/>
          </p:nvPr>
        </p:nvSpPr>
        <p:spPr/>
        <p:txBody>
          <a:bodyPr/>
          <a:lstStyle/>
          <a:p>
            <a:endParaRPr lang="en-US" dirty="0"/>
          </a:p>
          <a:p>
            <a:endParaRPr lang="en-ID" dirty="0"/>
          </a:p>
          <a:p>
            <a:endParaRPr lang="en-ID" dirty="0"/>
          </a:p>
          <a:p>
            <a:endParaRPr lang="en-ID" dirty="0"/>
          </a:p>
        </p:txBody>
      </p:sp>
      <p:sp>
        <p:nvSpPr>
          <p:cNvPr id="9" name="Rectangle 8">
            <a:extLst>
              <a:ext uri="{FF2B5EF4-FFF2-40B4-BE49-F238E27FC236}">
                <a16:creationId xmlns:a16="http://schemas.microsoft.com/office/drawing/2014/main" id="{B356C112-9BE7-FF70-7957-946AE30C5657}"/>
              </a:ext>
            </a:extLst>
          </p:cNvPr>
          <p:cNvSpPr/>
          <p:nvPr/>
        </p:nvSpPr>
        <p:spPr>
          <a:xfrm>
            <a:off x="198991" y="1682349"/>
            <a:ext cx="2145792" cy="9723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BIDANG YANKES</a:t>
            </a:r>
            <a:endParaRPr lang="en-ID" sz="2400" dirty="0"/>
          </a:p>
        </p:txBody>
      </p:sp>
      <p:sp>
        <p:nvSpPr>
          <p:cNvPr id="10" name="Rectangle 9">
            <a:extLst>
              <a:ext uri="{FF2B5EF4-FFF2-40B4-BE49-F238E27FC236}">
                <a16:creationId xmlns:a16="http://schemas.microsoft.com/office/drawing/2014/main" id="{4BBE03B4-70DB-3AAD-8476-C3E0775EC856}"/>
              </a:ext>
            </a:extLst>
          </p:cNvPr>
          <p:cNvSpPr/>
          <p:nvPr/>
        </p:nvSpPr>
        <p:spPr>
          <a:xfrm>
            <a:off x="2590074" y="1682349"/>
            <a:ext cx="2088388" cy="9723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BIDANG KESMAS</a:t>
            </a:r>
            <a:endParaRPr lang="en-ID" sz="2400" dirty="0"/>
          </a:p>
        </p:txBody>
      </p:sp>
      <p:sp>
        <p:nvSpPr>
          <p:cNvPr id="11" name="Rectangle 10">
            <a:extLst>
              <a:ext uri="{FF2B5EF4-FFF2-40B4-BE49-F238E27FC236}">
                <a16:creationId xmlns:a16="http://schemas.microsoft.com/office/drawing/2014/main" id="{A70690AD-C045-FDF5-EDB0-2AE8088BFD84}"/>
              </a:ext>
            </a:extLst>
          </p:cNvPr>
          <p:cNvSpPr/>
          <p:nvPr/>
        </p:nvSpPr>
        <p:spPr>
          <a:xfrm>
            <a:off x="5082395" y="1682349"/>
            <a:ext cx="2255520" cy="9723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BIDANG  SDK</a:t>
            </a:r>
            <a:endParaRPr lang="en-ID" sz="2400" dirty="0"/>
          </a:p>
        </p:txBody>
      </p:sp>
      <p:sp>
        <p:nvSpPr>
          <p:cNvPr id="12" name="Rectangle 11">
            <a:extLst>
              <a:ext uri="{FF2B5EF4-FFF2-40B4-BE49-F238E27FC236}">
                <a16:creationId xmlns:a16="http://schemas.microsoft.com/office/drawing/2014/main" id="{8ECCCD9C-21E5-E276-313B-1CA9907C3AEC}"/>
              </a:ext>
            </a:extLst>
          </p:cNvPr>
          <p:cNvSpPr/>
          <p:nvPr/>
        </p:nvSpPr>
        <p:spPr>
          <a:xfrm>
            <a:off x="7627004" y="1682349"/>
            <a:ext cx="2255520" cy="9723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BIDANG  P2P</a:t>
            </a:r>
            <a:endParaRPr lang="en-ID" sz="2400" dirty="0"/>
          </a:p>
        </p:txBody>
      </p:sp>
      <p:sp>
        <p:nvSpPr>
          <p:cNvPr id="13" name="Rectangle 12">
            <a:extLst>
              <a:ext uri="{FF2B5EF4-FFF2-40B4-BE49-F238E27FC236}">
                <a16:creationId xmlns:a16="http://schemas.microsoft.com/office/drawing/2014/main" id="{845DBA8E-46F1-7649-EBC5-9E04813047F0}"/>
              </a:ext>
            </a:extLst>
          </p:cNvPr>
          <p:cNvSpPr/>
          <p:nvPr/>
        </p:nvSpPr>
        <p:spPr>
          <a:xfrm>
            <a:off x="246233" y="2873829"/>
            <a:ext cx="2145792" cy="2962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0990" indent="-380990">
              <a:buFont typeface="Wingdings" panose="05000000000000000000" pitchFamily="2" charset="2"/>
              <a:buChar char="ü"/>
            </a:pPr>
            <a:r>
              <a:rPr lang="en-US" sz="1600" dirty="0" err="1"/>
              <a:t>Ketepatan</a:t>
            </a:r>
            <a:r>
              <a:rPr lang="en-US" sz="1600" dirty="0"/>
              <a:t> </a:t>
            </a:r>
            <a:r>
              <a:rPr lang="en-US" sz="1600" dirty="0" err="1"/>
              <a:t>rujukan</a:t>
            </a:r>
            <a:r>
              <a:rPr lang="en-US" sz="1600" dirty="0"/>
              <a:t> </a:t>
            </a:r>
            <a:r>
              <a:rPr lang="en-US" sz="1600" dirty="0" err="1"/>
              <a:t>kasus</a:t>
            </a:r>
            <a:endParaRPr lang="en-US" sz="1600" dirty="0"/>
          </a:p>
          <a:p>
            <a:pPr marL="380990" indent="-380990">
              <a:buFont typeface="Wingdings" panose="05000000000000000000" pitchFamily="2" charset="2"/>
              <a:buChar char="ü"/>
            </a:pPr>
            <a:r>
              <a:rPr lang="en-US" sz="1600" dirty="0" err="1"/>
              <a:t>Mutu</a:t>
            </a:r>
            <a:r>
              <a:rPr lang="en-US" sz="1600" dirty="0"/>
              <a:t> diagnosis</a:t>
            </a:r>
          </a:p>
          <a:p>
            <a:pPr marL="380990" indent="-380990">
              <a:buFont typeface="Wingdings" panose="05000000000000000000" pitchFamily="2" charset="2"/>
              <a:buChar char="ü"/>
            </a:pPr>
            <a:r>
              <a:rPr lang="en-US" sz="1600" dirty="0" err="1"/>
              <a:t>Penanganan</a:t>
            </a:r>
            <a:r>
              <a:rPr lang="en-US" sz="1600" dirty="0"/>
              <a:t> </a:t>
            </a:r>
            <a:r>
              <a:rPr lang="en-US" sz="1600" dirty="0" err="1"/>
              <a:t>kasus</a:t>
            </a:r>
            <a:endParaRPr lang="en-US" sz="1600" dirty="0"/>
          </a:p>
          <a:p>
            <a:pPr marL="380990" indent="-380990">
              <a:buFont typeface="Wingdings" panose="05000000000000000000" pitchFamily="2" charset="2"/>
              <a:buChar char="ü"/>
            </a:pPr>
            <a:r>
              <a:rPr lang="en-US" sz="1600" dirty="0" err="1"/>
              <a:t>Pelaporan</a:t>
            </a:r>
            <a:r>
              <a:rPr lang="en-US" sz="1600" dirty="0"/>
              <a:t> </a:t>
            </a:r>
            <a:r>
              <a:rPr lang="en-US" sz="1600" dirty="0" err="1"/>
              <a:t>kasus</a:t>
            </a:r>
            <a:endParaRPr lang="en-US" sz="1600" dirty="0"/>
          </a:p>
          <a:p>
            <a:pPr marL="380990" indent="-380990">
              <a:buFont typeface="Wingdings" panose="05000000000000000000" pitchFamily="2" charset="2"/>
              <a:buChar char="ü"/>
            </a:pPr>
            <a:r>
              <a:rPr lang="en-US" sz="1600" dirty="0" err="1"/>
              <a:t>Kelengkapan</a:t>
            </a:r>
            <a:r>
              <a:rPr lang="en-US" sz="1600" dirty="0"/>
              <a:t> </a:t>
            </a:r>
            <a:r>
              <a:rPr lang="en-US" sz="1600" dirty="0" err="1"/>
              <a:t>sarpras</a:t>
            </a:r>
            <a:endParaRPr lang="en-US" sz="1600" dirty="0"/>
          </a:p>
          <a:p>
            <a:pPr marL="380990" indent="-380990">
              <a:buFont typeface="Wingdings" panose="05000000000000000000" pitchFamily="2" charset="2"/>
              <a:buChar char="ü"/>
            </a:pPr>
            <a:r>
              <a:rPr lang="en-US" sz="1600" dirty="0" err="1"/>
              <a:t>Penguatan</a:t>
            </a:r>
            <a:r>
              <a:rPr lang="en-US" sz="1600" dirty="0"/>
              <a:t> ILP</a:t>
            </a:r>
            <a:br>
              <a:rPr lang="en-US" sz="2400" dirty="0"/>
            </a:br>
            <a:endParaRPr lang="en-ID" sz="2400" dirty="0"/>
          </a:p>
        </p:txBody>
      </p:sp>
      <p:sp>
        <p:nvSpPr>
          <p:cNvPr id="14" name="Rectangle 13">
            <a:extLst>
              <a:ext uri="{FF2B5EF4-FFF2-40B4-BE49-F238E27FC236}">
                <a16:creationId xmlns:a16="http://schemas.microsoft.com/office/drawing/2014/main" id="{2BBEC6BF-DF72-DBEB-685A-DAFBD088A23A}"/>
              </a:ext>
            </a:extLst>
          </p:cNvPr>
          <p:cNvSpPr/>
          <p:nvPr/>
        </p:nvSpPr>
        <p:spPr>
          <a:xfrm>
            <a:off x="2510154" y="2907941"/>
            <a:ext cx="2542031" cy="2962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indent="-228594">
              <a:buFont typeface="Wingdings" panose="05000000000000000000" pitchFamily="2" charset="2"/>
              <a:buChar char="ü"/>
            </a:pPr>
            <a:r>
              <a:rPr lang="en-US" sz="1600" dirty="0"/>
              <a:t> </a:t>
            </a:r>
            <a:r>
              <a:rPr lang="en-US" sz="1467" dirty="0" err="1"/>
              <a:t>Pemberdayaan</a:t>
            </a:r>
            <a:r>
              <a:rPr lang="en-US" sz="1467" dirty="0"/>
              <a:t> </a:t>
            </a:r>
            <a:r>
              <a:rPr lang="en-US" sz="1467" dirty="0" err="1"/>
              <a:t>masy</a:t>
            </a:r>
            <a:r>
              <a:rPr lang="en-US" sz="1467" dirty="0"/>
              <a:t> / OPD / TTU</a:t>
            </a:r>
          </a:p>
          <a:p>
            <a:pPr marL="228594" indent="-228594">
              <a:buFont typeface="Wingdings" panose="05000000000000000000" pitchFamily="2" charset="2"/>
              <a:buChar char="ü"/>
            </a:pPr>
            <a:r>
              <a:rPr lang="en-US" sz="1467" dirty="0"/>
              <a:t> </a:t>
            </a:r>
            <a:r>
              <a:rPr lang="en-US" sz="1467" dirty="0" err="1"/>
              <a:t>Peningkatan</a:t>
            </a:r>
            <a:r>
              <a:rPr lang="en-US" sz="1467" dirty="0"/>
              <a:t>  </a:t>
            </a:r>
            <a:r>
              <a:rPr lang="en-US" sz="1467" dirty="0" err="1"/>
              <a:t>kualitas</a:t>
            </a:r>
            <a:r>
              <a:rPr lang="en-US" sz="1467" dirty="0"/>
              <a:t> PSN dan PJB </a:t>
            </a:r>
            <a:r>
              <a:rPr lang="en-US" sz="1467" dirty="0" err="1"/>
              <a:t>beserta</a:t>
            </a:r>
            <a:r>
              <a:rPr lang="en-US" sz="1467" dirty="0"/>
              <a:t> </a:t>
            </a:r>
            <a:r>
              <a:rPr lang="en-US" sz="1467" dirty="0" err="1"/>
              <a:t>evaluasinya</a:t>
            </a:r>
            <a:endParaRPr lang="en-US" sz="1467" dirty="0"/>
          </a:p>
          <a:p>
            <a:pPr marL="228594" indent="-228594">
              <a:buFont typeface="Wingdings" panose="05000000000000000000" pitchFamily="2" charset="2"/>
              <a:buChar char="ü"/>
            </a:pPr>
            <a:r>
              <a:rPr lang="en-US" sz="1467" dirty="0" err="1"/>
              <a:t>Peningkatan</a:t>
            </a:r>
            <a:r>
              <a:rPr lang="en-US" sz="1467" dirty="0"/>
              <a:t> </a:t>
            </a:r>
            <a:r>
              <a:rPr lang="en-US" sz="1467" dirty="0" err="1"/>
              <a:t>kapasitas</a:t>
            </a:r>
            <a:r>
              <a:rPr lang="en-US" sz="1467" dirty="0"/>
              <a:t> </a:t>
            </a:r>
            <a:r>
              <a:rPr lang="en-US" sz="1467" dirty="0" err="1"/>
              <a:t>kader</a:t>
            </a:r>
            <a:endParaRPr lang="en-US" sz="1467" dirty="0"/>
          </a:p>
          <a:p>
            <a:pPr marL="228594" indent="-228594">
              <a:buFont typeface="Wingdings" panose="05000000000000000000" pitchFamily="2" charset="2"/>
              <a:buChar char="ü"/>
            </a:pPr>
            <a:r>
              <a:rPr lang="en-US" sz="1467" dirty="0" err="1"/>
              <a:t>Penyebarluasan</a:t>
            </a:r>
            <a:r>
              <a:rPr lang="en-US" sz="1467" dirty="0"/>
              <a:t> </a:t>
            </a:r>
            <a:r>
              <a:rPr lang="en-US" sz="1467" dirty="0" err="1"/>
              <a:t>informasi</a:t>
            </a:r>
            <a:endParaRPr lang="en-US" sz="1467" dirty="0"/>
          </a:p>
          <a:p>
            <a:pPr marL="228594" indent="-228594">
              <a:buFont typeface="Wingdings" panose="05000000000000000000" pitchFamily="2" charset="2"/>
              <a:buChar char="ü"/>
            </a:pPr>
            <a:r>
              <a:rPr lang="en-US" sz="1467" dirty="0" err="1"/>
              <a:t>Evaluasi</a:t>
            </a:r>
            <a:r>
              <a:rPr lang="en-US" sz="1467" dirty="0"/>
              <a:t> </a:t>
            </a:r>
            <a:r>
              <a:rPr lang="en-US" sz="1467" dirty="0" err="1"/>
              <a:t>sejauh</a:t>
            </a:r>
            <a:r>
              <a:rPr lang="en-US" sz="1467" dirty="0"/>
              <a:t> mana </a:t>
            </a:r>
            <a:r>
              <a:rPr lang="en-US" sz="1467" dirty="0" err="1"/>
              <a:t>masy</a:t>
            </a:r>
            <a:r>
              <a:rPr lang="en-US" sz="1467" dirty="0"/>
              <a:t> </a:t>
            </a:r>
            <a:r>
              <a:rPr lang="en-US" sz="1467" dirty="0" err="1"/>
              <a:t>akses</a:t>
            </a:r>
            <a:r>
              <a:rPr lang="en-US" sz="1467" dirty="0"/>
              <a:t> </a:t>
            </a:r>
            <a:r>
              <a:rPr lang="en-US" sz="1467" dirty="0" err="1"/>
              <a:t>promkes</a:t>
            </a:r>
            <a:r>
              <a:rPr lang="en-US" sz="1467" dirty="0"/>
              <a:t> – </a:t>
            </a:r>
            <a:r>
              <a:rPr lang="en-US" sz="1467" i="1" dirty="0"/>
              <a:t>social engagement</a:t>
            </a:r>
            <a:br>
              <a:rPr lang="en-US" sz="2400" i="1" dirty="0"/>
            </a:br>
            <a:endParaRPr lang="en-ID" sz="2400" i="1" dirty="0"/>
          </a:p>
        </p:txBody>
      </p:sp>
      <p:sp>
        <p:nvSpPr>
          <p:cNvPr id="15" name="Rectangle 14">
            <a:extLst>
              <a:ext uri="{FF2B5EF4-FFF2-40B4-BE49-F238E27FC236}">
                <a16:creationId xmlns:a16="http://schemas.microsoft.com/office/drawing/2014/main" id="{8F4D194A-6CA8-ED58-4440-741689E65D34}"/>
              </a:ext>
            </a:extLst>
          </p:cNvPr>
          <p:cNvSpPr/>
          <p:nvPr/>
        </p:nvSpPr>
        <p:spPr>
          <a:xfrm>
            <a:off x="5170312" y="2907941"/>
            <a:ext cx="2542032" cy="2962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indent="-228594">
              <a:buFont typeface="Wingdings" panose="05000000000000000000" pitchFamily="2" charset="2"/>
              <a:buChar char="ü"/>
            </a:pPr>
            <a:r>
              <a:rPr lang="en-US" sz="1467" dirty="0"/>
              <a:t> </a:t>
            </a:r>
            <a:r>
              <a:rPr lang="en-US" sz="1467" dirty="0" err="1"/>
              <a:t>Dukungan</a:t>
            </a:r>
            <a:r>
              <a:rPr lang="en-US" sz="1467" dirty="0"/>
              <a:t> </a:t>
            </a:r>
            <a:r>
              <a:rPr lang="en-US" sz="1467" dirty="0" err="1"/>
              <a:t>logistik</a:t>
            </a:r>
            <a:endParaRPr lang="en-US" sz="1467" dirty="0"/>
          </a:p>
          <a:p>
            <a:pPr marL="228594" indent="-228594">
              <a:buFont typeface="Wingdings" panose="05000000000000000000" pitchFamily="2" charset="2"/>
              <a:buChar char="ü"/>
            </a:pPr>
            <a:r>
              <a:rPr lang="en-US" sz="1467" dirty="0"/>
              <a:t> </a:t>
            </a:r>
            <a:r>
              <a:rPr lang="en-US" sz="1467" dirty="0" err="1"/>
              <a:t>Penjajagan</a:t>
            </a:r>
            <a:r>
              <a:rPr lang="en-US" sz="1467" dirty="0"/>
              <a:t> Kerjasama </a:t>
            </a:r>
            <a:r>
              <a:rPr lang="en-US" sz="1467" dirty="0" err="1"/>
              <a:t>dengan</a:t>
            </a:r>
            <a:r>
              <a:rPr lang="en-US" sz="1467" dirty="0"/>
              <a:t> PT Kesehatan </a:t>
            </a:r>
            <a:r>
              <a:rPr lang="en-US" sz="1467" dirty="0" err="1"/>
              <a:t>untuk</a:t>
            </a:r>
            <a:r>
              <a:rPr lang="en-US" sz="1467" dirty="0"/>
              <a:t> </a:t>
            </a:r>
            <a:r>
              <a:rPr lang="en-US" sz="1467" dirty="0" err="1"/>
              <a:t>melibatkan</a:t>
            </a:r>
            <a:r>
              <a:rPr lang="en-US" sz="1467" dirty="0"/>
              <a:t> </a:t>
            </a:r>
            <a:r>
              <a:rPr lang="en-US" sz="1467" dirty="0" err="1"/>
              <a:t>mhs</a:t>
            </a:r>
            <a:endParaRPr lang="en-US" sz="1467" dirty="0"/>
          </a:p>
          <a:p>
            <a:pPr marL="228594" indent="-228594">
              <a:buFont typeface="Wingdings" panose="05000000000000000000" pitchFamily="2" charset="2"/>
              <a:buChar char="ü"/>
            </a:pPr>
            <a:r>
              <a:rPr lang="en-US" sz="1467" dirty="0"/>
              <a:t>Kerjasama </a:t>
            </a:r>
            <a:r>
              <a:rPr lang="en-US" sz="1467" dirty="0" err="1"/>
              <a:t>dengan</a:t>
            </a:r>
            <a:r>
              <a:rPr lang="en-US" sz="1467" dirty="0"/>
              <a:t> OP ( PEKI, </a:t>
            </a:r>
            <a:r>
              <a:rPr lang="en-US" sz="1467" dirty="0" err="1"/>
              <a:t>HAKLI,IAKMI,dll</a:t>
            </a:r>
            <a:r>
              <a:rPr lang="en-US" sz="1467" dirty="0"/>
              <a:t>)</a:t>
            </a:r>
          </a:p>
          <a:p>
            <a:pPr marL="228594" indent="-228594">
              <a:buFont typeface="Wingdings" panose="05000000000000000000" pitchFamily="2" charset="2"/>
              <a:buChar char="ü"/>
            </a:pPr>
            <a:r>
              <a:rPr lang="en-US" sz="1467" dirty="0" err="1"/>
              <a:t>Kerjsama</a:t>
            </a:r>
            <a:r>
              <a:rPr lang="en-US" sz="1467" dirty="0"/>
              <a:t> </a:t>
            </a:r>
            <a:r>
              <a:rPr lang="en-US" sz="1467" dirty="0" err="1"/>
              <a:t>dengan</a:t>
            </a:r>
            <a:r>
              <a:rPr lang="en-US" sz="1467" dirty="0"/>
              <a:t> </a:t>
            </a:r>
            <a:r>
              <a:rPr lang="en-US" sz="1467" dirty="0" err="1"/>
              <a:t>sektor</a:t>
            </a:r>
            <a:r>
              <a:rPr lang="en-US" sz="1467" dirty="0"/>
              <a:t> </a:t>
            </a:r>
            <a:r>
              <a:rPr lang="en-US" sz="1467" dirty="0" err="1"/>
              <a:t>swasta</a:t>
            </a:r>
            <a:endParaRPr lang="en-US" sz="1467" dirty="0"/>
          </a:p>
          <a:p>
            <a:pPr marL="228594" indent="-228594">
              <a:buFont typeface="Wingdings" panose="05000000000000000000" pitchFamily="2" charset="2"/>
              <a:buChar char="ü"/>
            </a:pPr>
            <a:r>
              <a:rPr lang="en-US" sz="1467" dirty="0" err="1"/>
              <a:t>kajian</a:t>
            </a:r>
            <a:r>
              <a:rPr lang="en-US" sz="1467" dirty="0"/>
              <a:t> </a:t>
            </a:r>
            <a:r>
              <a:rPr lang="en-US" sz="1467" dirty="0" err="1"/>
              <a:t>ilimiah</a:t>
            </a:r>
            <a:endParaRPr lang="en-US" sz="1467" dirty="0"/>
          </a:p>
          <a:p>
            <a:pPr marL="228594" indent="-228594">
              <a:buFont typeface="Wingdings" panose="05000000000000000000" pitchFamily="2" charset="2"/>
              <a:buChar char="ü"/>
            </a:pPr>
            <a:r>
              <a:rPr lang="en-US" sz="1467" dirty="0" err="1"/>
              <a:t>Peningkatan</a:t>
            </a:r>
            <a:r>
              <a:rPr lang="en-US" sz="1467" dirty="0"/>
              <a:t> </a:t>
            </a:r>
            <a:r>
              <a:rPr lang="en-US" sz="1467" dirty="0" err="1"/>
              <a:t>kapasitas</a:t>
            </a:r>
            <a:r>
              <a:rPr lang="en-US" sz="1467" dirty="0"/>
              <a:t> </a:t>
            </a:r>
            <a:r>
              <a:rPr lang="en-US" sz="1467" dirty="0" err="1"/>
              <a:t>petugas</a:t>
            </a:r>
            <a:r>
              <a:rPr lang="en-US" sz="1467" dirty="0"/>
              <a:t> </a:t>
            </a:r>
            <a:r>
              <a:rPr lang="en-US" sz="1467" dirty="0" err="1"/>
              <a:t>faskes</a:t>
            </a:r>
            <a:br>
              <a:rPr lang="en-US" sz="2400" dirty="0"/>
            </a:br>
            <a:endParaRPr lang="en-ID" sz="2400" dirty="0"/>
          </a:p>
        </p:txBody>
      </p:sp>
      <p:sp>
        <p:nvSpPr>
          <p:cNvPr id="16" name="Rectangle 15">
            <a:extLst>
              <a:ext uri="{FF2B5EF4-FFF2-40B4-BE49-F238E27FC236}">
                <a16:creationId xmlns:a16="http://schemas.microsoft.com/office/drawing/2014/main" id="{02DC2C4A-DCA6-C818-91BA-A643AEF2B9AC}"/>
              </a:ext>
            </a:extLst>
          </p:cNvPr>
          <p:cNvSpPr/>
          <p:nvPr/>
        </p:nvSpPr>
        <p:spPr>
          <a:xfrm>
            <a:off x="7785116" y="2916360"/>
            <a:ext cx="2357120" cy="2962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indent="-228594">
              <a:buFont typeface="Wingdings" panose="05000000000000000000" pitchFamily="2" charset="2"/>
              <a:buChar char="ü"/>
            </a:pPr>
            <a:r>
              <a:rPr lang="en-US" sz="1467" dirty="0" err="1"/>
              <a:t>Pemetaan</a:t>
            </a:r>
            <a:r>
              <a:rPr lang="en-US" sz="1467" dirty="0"/>
              <a:t> </a:t>
            </a:r>
            <a:r>
              <a:rPr lang="en-US" sz="1467" dirty="0" err="1"/>
              <a:t>daerah</a:t>
            </a:r>
            <a:r>
              <a:rPr lang="en-US" sz="1467" dirty="0"/>
              <a:t> </a:t>
            </a:r>
            <a:r>
              <a:rPr lang="en-US" sz="1467" dirty="0" err="1"/>
              <a:t>endemis</a:t>
            </a:r>
            <a:r>
              <a:rPr lang="en-US" sz="1467" dirty="0"/>
              <a:t> </a:t>
            </a:r>
          </a:p>
          <a:p>
            <a:pPr marL="228594" indent="-228594">
              <a:buFont typeface="Wingdings" panose="05000000000000000000" pitchFamily="2" charset="2"/>
              <a:buChar char="ü"/>
            </a:pPr>
            <a:r>
              <a:rPr lang="en-US" sz="1467" dirty="0" err="1"/>
              <a:t>surveilans</a:t>
            </a:r>
            <a:r>
              <a:rPr lang="en-US" sz="1467" dirty="0"/>
              <a:t> </a:t>
            </a:r>
            <a:r>
              <a:rPr lang="en-US" sz="1467" dirty="0" err="1"/>
              <a:t>kasus</a:t>
            </a:r>
            <a:endParaRPr lang="en-US" sz="1467" dirty="0"/>
          </a:p>
          <a:p>
            <a:pPr marL="228594" indent="-228594">
              <a:buFont typeface="Wingdings" panose="05000000000000000000" pitchFamily="2" charset="2"/>
              <a:buChar char="ü"/>
            </a:pPr>
            <a:r>
              <a:rPr lang="en-US" sz="1467" dirty="0" err="1"/>
              <a:t>Surveilans</a:t>
            </a:r>
            <a:r>
              <a:rPr lang="en-US" sz="1467" dirty="0"/>
              <a:t> </a:t>
            </a:r>
            <a:r>
              <a:rPr lang="en-US" sz="1467" dirty="0" err="1"/>
              <a:t>faktor</a:t>
            </a:r>
            <a:r>
              <a:rPr lang="en-US" sz="1467" dirty="0"/>
              <a:t> </a:t>
            </a:r>
            <a:r>
              <a:rPr lang="en-US" sz="1467" dirty="0" err="1"/>
              <a:t>risiko</a:t>
            </a:r>
            <a:endParaRPr lang="en-US" sz="1467" dirty="0"/>
          </a:p>
          <a:p>
            <a:pPr marL="228594" indent="-228594">
              <a:buFont typeface="Wingdings" panose="05000000000000000000" pitchFamily="2" charset="2"/>
              <a:buChar char="ü"/>
            </a:pPr>
            <a:r>
              <a:rPr lang="en-US" sz="1467" dirty="0"/>
              <a:t> </a:t>
            </a:r>
            <a:r>
              <a:rPr lang="en-US" sz="1467" dirty="0" err="1"/>
              <a:t>antisipasi</a:t>
            </a:r>
            <a:r>
              <a:rPr lang="en-US" sz="1467" dirty="0"/>
              <a:t> KLB (SKDR)</a:t>
            </a:r>
          </a:p>
          <a:p>
            <a:pPr marL="228594" indent="-228594">
              <a:buFont typeface="Wingdings" panose="05000000000000000000" pitchFamily="2" charset="2"/>
              <a:buChar char="ü"/>
            </a:pPr>
            <a:r>
              <a:rPr lang="en-US" sz="1467" dirty="0"/>
              <a:t> </a:t>
            </a:r>
            <a:r>
              <a:rPr lang="en-US" sz="1467" dirty="0" err="1"/>
              <a:t>desinfo</a:t>
            </a:r>
            <a:r>
              <a:rPr lang="en-US" sz="1467" dirty="0"/>
              <a:t> </a:t>
            </a:r>
            <a:r>
              <a:rPr lang="en-US" sz="1467" dirty="0" err="1"/>
              <a:t>juklak</a:t>
            </a:r>
            <a:r>
              <a:rPr lang="en-US" sz="1467" dirty="0"/>
              <a:t> </a:t>
            </a:r>
            <a:r>
              <a:rPr lang="en-US" sz="1467" dirty="0" err="1"/>
              <a:t>juknis</a:t>
            </a:r>
            <a:endParaRPr lang="en-US" sz="1467" dirty="0"/>
          </a:p>
          <a:p>
            <a:pPr marL="228594" indent="-228594">
              <a:buFont typeface="Wingdings" panose="05000000000000000000" pitchFamily="2" charset="2"/>
              <a:buChar char="ü"/>
            </a:pPr>
            <a:r>
              <a:rPr lang="en-US" sz="1467" dirty="0"/>
              <a:t> PE </a:t>
            </a:r>
            <a:r>
              <a:rPr lang="en-US" sz="1467" dirty="0" err="1"/>
              <a:t>setiap</a:t>
            </a:r>
            <a:r>
              <a:rPr lang="en-US" sz="1467" dirty="0"/>
              <a:t> </a:t>
            </a:r>
            <a:r>
              <a:rPr lang="en-US" sz="1467" dirty="0" err="1"/>
              <a:t>kasus</a:t>
            </a:r>
            <a:endParaRPr lang="en-US" sz="1467" dirty="0"/>
          </a:p>
          <a:p>
            <a:pPr marL="228594" indent="-228594">
              <a:buFont typeface="Wingdings" panose="05000000000000000000" pitchFamily="2" charset="2"/>
              <a:buChar char="ü"/>
            </a:pPr>
            <a:r>
              <a:rPr lang="en-US" sz="1467" dirty="0"/>
              <a:t> </a:t>
            </a:r>
            <a:r>
              <a:rPr lang="en-US" sz="1467" dirty="0" err="1"/>
              <a:t>Penanggulangan</a:t>
            </a:r>
            <a:r>
              <a:rPr lang="en-US" sz="1467" dirty="0"/>
              <a:t> KLB</a:t>
            </a:r>
          </a:p>
          <a:p>
            <a:pPr marL="228594" indent="-228594">
              <a:buFont typeface="Wingdings" panose="05000000000000000000" pitchFamily="2" charset="2"/>
              <a:buChar char="ü"/>
            </a:pPr>
            <a:r>
              <a:rPr lang="en-US" sz="1467" dirty="0"/>
              <a:t>Kajian dan </a:t>
            </a:r>
            <a:r>
              <a:rPr lang="en-US" sz="1467" dirty="0" err="1"/>
              <a:t>analisis</a:t>
            </a:r>
            <a:r>
              <a:rPr lang="en-US" sz="1467" dirty="0"/>
              <a:t> data</a:t>
            </a:r>
          </a:p>
        </p:txBody>
      </p:sp>
      <p:sp>
        <p:nvSpPr>
          <p:cNvPr id="18" name="Rectangle 17">
            <a:extLst>
              <a:ext uri="{FF2B5EF4-FFF2-40B4-BE49-F238E27FC236}">
                <a16:creationId xmlns:a16="http://schemas.microsoft.com/office/drawing/2014/main" id="{A4A5499A-B39C-4427-E5D6-79274BCDA29F}"/>
              </a:ext>
            </a:extLst>
          </p:cNvPr>
          <p:cNvSpPr/>
          <p:nvPr/>
        </p:nvSpPr>
        <p:spPr>
          <a:xfrm>
            <a:off x="10171613" y="1682349"/>
            <a:ext cx="1778000" cy="9723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SEKRETARIAT</a:t>
            </a:r>
            <a:endParaRPr lang="en-ID" sz="1600" dirty="0"/>
          </a:p>
        </p:txBody>
      </p:sp>
      <p:sp>
        <p:nvSpPr>
          <p:cNvPr id="19" name="Rectangle 18">
            <a:extLst>
              <a:ext uri="{FF2B5EF4-FFF2-40B4-BE49-F238E27FC236}">
                <a16:creationId xmlns:a16="http://schemas.microsoft.com/office/drawing/2014/main" id="{B3081BB3-F921-920B-6A2E-E4DD86E056DB}"/>
              </a:ext>
            </a:extLst>
          </p:cNvPr>
          <p:cNvSpPr/>
          <p:nvPr/>
        </p:nvSpPr>
        <p:spPr>
          <a:xfrm>
            <a:off x="10215008" y="2907941"/>
            <a:ext cx="1952752" cy="2962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indent="-228594">
              <a:buFont typeface="Wingdings" panose="05000000000000000000" pitchFamily="2" charset="2"/>
              <a:buChar char="ü"/>
            </a:pPr>
            <a:r>
              <a:rPr lang="en-US" sz="1467" dirty="0"/>
              <a:t> </a:t>
            </a:r>
            <a:r>
              <a:rPr lang="en-US" sz="1467" dirty="0" err="1"/>
              <a:t>dukungan</a:t>
            </a:r>
            <a:r>
              <a:rPr lang="en-US" sz="1467" dirty="0"/>
              <a:t> </a:t>
            </a:r>
            <a:r>
              <a:rPr lang="en-US" sz="1467" dirty="0" err="1"/>
              <a:t>penganggaran</a:t>
            </a:r>
            <a:endParaRPr lang="en-US" sz="1467" dirty="0"/>
          </a:p>
          <a:p>
            <a:pPr marL="228594" indent="-228594">
              <a:buFont typeface="Wingdings" panose="05000000000000000000" pitchFamily="2" charset="2"/>
              <a:buChar char="ü"/>
            </a:pPr>
            <a:r>
              <a:rPr lang="en-US" sz="1467" dirty="0" err="1"/>
              <a:t>penguatan</a:t>
            </a:r>
            <a:r>
              <a:rPr lang="en-US" sz="1467" dirty="0"/>
              <a:t> </a:t>
            </a:r>
            <a:r>
              <a:rPr lang="en-US" sz="1467" dirty="0" err="1"/>
              <a:t>regulasi</a:t>
            </a:r>
            <a:endParaRPr lang="en-US" sz="1467" dirty="0"/>
          </a:p>
          <a:p>
            <a:pPr marL="228594" indent="-228594">
              <a:buFont typeface="Wingdings" panose="05000000000000000000" pitchFamily="2" charset="2"/>
              <a:buChar char="ü"/>
            </a:pPr>
            <a:r>
              <a:rPr lang="en-US" sz="1467" dirty="0" err="1"/>
              <a:t>Dukungan</a:t>
            </a:r>
            <a:r>
              <a:rPr lang="en-US" sz="1467" dirty="0"/>
              <a:t> </a:t>
            </a:r>
            <a:r>
              <a:rPr lang="en-US" sz="1467" dirty="0" err="1"/>
              <a:t>sarpras</a:t>
            </a:r>
            <a:endParaRPr lang="en-US" sz="1467" dirty="0"/>
          </a:p>
          <a:p>
            <a:pPr marL="228594" indent="-228594">
              <a:buFont typeface="Wingdings" panose="05000000000000000000" pitchFamily="2" charset="2"/>
              <a:buChar char="ü"/>
            </a:pPr>
            <a:r>
              <a:rPr lang="en-US" sz="1467" dirty="0" err="1"/>
              <a:t>Koord</a:t>
            </a:r>
            <a:r>
              <a:rPr lang="en-US" sz="1467" dirty="0"/>
              <a:t> </a:t>
            </a:r>
            <a:r>
              <a:rPr lang="en-US" sz="1467" dirty="0" err="1"/>
              <a:t>linsek</a:t>
            </a:r>
            <a:r>
              <a:rPr lang="en-US" sz="1467" dirty="0"/>
              <a:t> </a:t>
            </a:r>
          </a:p>
        </p:txBody>
      </p:sp>
      <p:sp>
        <p:nvSpPr>
          <p:cNvPr id="7" name="Rectangle: Rounded Corners 6">
            <a:extLst>
              <a:ext uri="{FF2B5EF4-FFF2-40B4-BE49-F238E27FC236}">
                <a16:creationId xmlns:a16="http://schemas.microsoft.com/office/drawing/2014/main" id="{AC1FBCCD-9C2F-587A-8594-A7073CB8E763}"/>
              </a:ext>
            </a:extLst>
          </p:cNvPr>
          <p:cNvSpPr/>
          <p:nvPr/>
        </p:nvSpPr>
        <p:spPr>
          <a:xfrm>
            <a:off x="7802153" y="129759"/>
            <a:ext cx="3845561" cy="933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UPT PUSAT :</a:t>
            </a:r>
            <a:br>
              <a:rPr lang="en-US" sz="2400" dirty="0"/>
            </a:br>
            <a:r>
              <a:rPr lang="en-US" sz="2400" dirty="0"/>
              <a:t> </a:t>
            </a:r>
            <a:r>
              <a:rPr lang="en-US" sz="1600" dirty="0"/>
              <a:t>BKK, BBLKM YOGYA, BLKM SALATIGA,  BALITBANGKES</a:t>
            </a:r>
            <a:endParaRPr lang="en-ID" sz="1600" dirty="0"/>
          </a:p>
        </p:txBody>
      </p:sp>
    </p:spTree>
    <p:extLst>
      <p:ext uri="{BB962C8B-B14F-4D97-AF65-F5344CB8AC3E}">
        <p14:creationId xmlns:p14="http://schemas.microsoft.com/office/powerpoint/2010/main" val="2199761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p:cNvSpPr>
            <a:spLocks noGrp="1"/>
          </p:cNvSpPr>
          <p:nvPr>
            <p:ph type="body" sz="quarter" idx="13"/>
          </p:nvPr>
        </p:nvSpPr>
        <p:spPr>
          <a:xfrm>
            <a:off x="4214502" y="6009905"/>
            <a:ext cx="4279900" cy="219267"/>
          </a:xfrm>
        </p:spPr>
        <p:txBody>
          <a:bodyPr>
            <a:normAutofit lnSpcReduction="10000"/>
          </a:bodyPr>
          <a:lstStyle/>
          <a:p>
            <a:endParaRPr lang="en-SG"/>
          </a:p>
        </p:txBody>
      </p:sp>
      <p:sp>
        <p:nvSpPr>
          <p:cNvPr id="2" name="Title 1"/>
          <p:cNvSpPr>
            <a:spLocks noGrp="1"/>
          </p:cNvSpPr>
          <p:nvPr>
            <p:ph type="title"/>
          </p:nvPr>
        </p:nvSpPr>
        <p:spPr>
          <a:xfrm>
            <a:off x="4138894" y="26417"/>
            <a:ext cx="7380673" cy="901944"/>
          </a:xfrm>
        </p:spPr>
        <p:txBody>
          <a:bodyPr>
            <a:noAutofit/>
          </a:bodyPr>
          <a:lstStyle/>
          <a:p>
            <a:r>
              <a:rPr lang="en-US" sz="3200" dirty="0" err="1">
                <a:latin typeface="+mn-lt"/>
              </a:rPr>
              <a:t>Penguatan</a:t>
            </a:r>
            <a:r>
              <a:rPr lang="en-US" sz="3200" dirty="0">
                <a:latin typeface="+mn-lt"/>
              </a:rPr>
              <a:t> </a:t>
            </a:r>
            <a:r>
              <a:rPr lang="en-US" sz="3200" dirty="0" err="1">
                <a:latin typeface="+mn-lt"/>
              </a:rPr>
              <a:t>Jejaring</a:t>
            </a:r>
            <a:r>
              <a:rPr lang="en-US" sz="3200" dirty="0">
                <a:latin typeface="+mn-lt"/>
              </a:rPr>
              <a:t> </a:t>
            </a:r>
            <a:br>
              <a:rPr lang="en-US" sz="3200" dirty="0">
                <a:latin typeface="+mn-lt"/>
              </a:rPr>
            </a:br>
            <a:r>
              <a:rPr lang="en-US" sz="3200" dirty="0" err="1">
                <a:latin typeface="+mn-lt"/>
              </a:rPr>
              <a:t>Tatalaksana</a:t>
            </a:r>
            <a:r>
              <a:rPr lang="en-US" sz="3200" dirty="0">
                <a:latin typeface="+mn-lt"/>
              </a:rPr>
              <a:t> </a:t>
            </a:r>
            <a:r>
              <a:rPr lang="en-US" sz="3200" dirty="0" err="1">
                <a:latin typeface="+mn-lt"/>
              </a:rPr>
              <a:t>Layanan</a:t>
            </a:r>
            <a:r>
              <a:rPr lang="en-US" sz="3200" dirty="0">
                <a:latin typeface="+mn-lt"/>
              </a:rPr>
              <a:t> Dengue</a:t>
            </a:r>
          </a:p>
        </p:txBody>
      </p:sp>
      <p:grpSp>
        <p:nvGrpSpPr>
          <p:cNvPr id="37" name="Group 36"/>
          <p:cNvGrpSpPr/>
          <p:nvPr/>
        </p:nvGrpSpPr>
        <p:grpSpPr>
          <a:xfrm>
            <a:off x="3215305" y="1071802"/>
            <a:ext cx="8639046" cy="5099567"/>
            <a:chOff x="3092540" y="1294643"/>
            <a:chExt cx="8639045" cy="5099566"/>
          </a:xfrm>
        </p:grpSpPr>
        <p:sp>
          <p:nvSpPr>
            <p:cNvPr id="16" name="Oval 15"/>
            <p:cNvSpPr/>
            <p:nvPr/>
          </p:nvSpPr>
          <p:spPr>
            <a:xfrm>
              <a:off x="4768940" y="1441209"/>
              <a:ext cx="6172200" cy="495300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Oval 4"/>
            <p:cNvSpPr/>
            <p:nvPr/>
          </p:nvSpPr>
          <p:spPr>
            <a:xfrm>
              <a:off x="4768940" y="1974609"/>
              <a:ext cx="5181600" cy="419100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Oval 3"/>
            <p:cNvSpPr/>
            <p:nvPr/>
          </p:nvSpPr>
          <p:spPr>
            <a:xfrm>
              <a:off x="4845140" y="2584209"/>
              <a:ext cx="3886200" cy="32004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6" name="Oval 5"/>
            <p:cNvSpPr/>
            <p:nvPr/>
          </p:nvSpPr>
          <p:spPr>
            <a:xfrm>
              <a:off x="4997540" y="3270009"/>
              <a:ext cx="2819400" cy="2362200"/>
            </a:xfrm>
            <a:prstGeom prst="ellips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rPr>
                <a:t>Puskesmas</a:t>
              </a:r>
              <a:r>
                <a:rPr lang="en-US" sz="1400" dirty="0">
                  <a:solidFill>
                    <a:schemeClr val="tx1"/>
                  </a:solidFill>
                </a:rPr>
                <a:t> </a:t>
              </a:r>
            </a:p>
            <a:p>
              <a:pPr algn="ctr"/>
              <a:r>
                <a:rPr lang="en-US" sz="1400" dirty="0">
                  <a:solidFill>
                    <a:schemeClr val="tx1"/>
                  </a:solidFill>
                </a:rPr>
                <a:t>RSUD</a:t>
              </a:r>
            </a:p>
          </p:txBody>
        </p:sp>
        <p:sp>
          <p:nvSpPr>
            <p:cNvPr id="9" name="TextBox 8"/>
            <p:cNvSpPr txBox="1"/>
            <p:nvPr/>
          </p:nvSpPr>
          <p:spPr>
            <a:xfrm>
              <a:off x="6893083" y="3183473"/>
              <a:ext cx="1584479" cy="307777"/>
            </a:xfrm>
            <a:prstGeom prst="rect">
              <a:avLst/>
            </a:prstGeom>
            <a:noFill/>
          </p:spPr>
          <p:txBody>
            <a:bodyPr wrap="square" rtlCol="0">
              <a:spAutoFit/>
            </a:bodyPr>
            <a:lstStyle/>
            <a:p>
              <a:r>
                <a:rPr lang="en-US" sz="1400" dirty="0" err="1"/>
                <a:t>Klinik</a:t>
              </a:r>
              <a:r>
                <a:rPr lang="en-US" sz="1400" dirty="0"/>
                <a:t> </a:t>
              </a:r>
              <a:r>
                <a:rPr lang="en-US" sz="1400" dirty="0" err="1"/>
                <a:t>Mandiri</a:t>
              </a:r>
              <a:endParaRPr lang="en-US" sz="1400" dirty="0"/>
            </a:p>
          </p:txBody>
        </p:sp>
        <p:sp>
          <p:nvSpPr>
            <p:cNvPr id="10" name="TextBox 9"/>
            <p:cNvSpPr txBox="1"/>
            <p:nvPr/>
          </p:nvSpPr>
          <p:spPr>
            <a:xfrm>
              <a:off x="7272387" y="2258170"/>
              <a:ext cx="1194558" cy="307777"/>
            </a:xfrm>
            <a:prstGeom prst="rect">
              <a:avLst/>
            </a:prstGeom>
            <a:noFill/>
          </p:spPr>
          <p:txBody>
            <a:bodyPr wrap="none" rtlCol="0">
              <a:spAutoFit/>
            </a:bodyPr>
            <a:lstStyle/>
            <a:p>
              <a:r>
                <a:rPr lang="en-US" sz="1400" dirty="0" err="1"/>
                <a:t>Klinik</a:t>
              </a:r>
              <a:r>
                <a:rPr lang="en-US" sz="1400" dirty="0"/>
                <a:t> </a:t>
              </a:r>
              <a:r>
                <a:rPr lang="en-US" sz="1400" dirty="0" err="1"/>
                <a:t>Mandiri</a:t>
              </a:r>
              <a:endParaRPr lang="en-US" sz="1400" dirty="0"/>
            </a:p>
          </p:txBody>
        </p:sp>
        <p:sp>
          <p:nvSpPr>
            <p:cNvPr id="11" name="TextBox 10"/>
            <p:cNvSpPr txBox="1"/>
            <p:nvPr/>
          </p:nvSpPr>
          <p:spPr>
            <a:xfrm>
              <a:off x="7535370" y="4702229"/>
              <a:ext cx="908839" cy="307777"/>
            </a:xfrm>
            <a:prstGeom prst="rect">
              <a:avLst/>
            </a:prstGeom>
            <a:noFill/>
          </p:spPr>
          <p:txBody>
            <a:bodyPr wrap="none" rtlCol="0">
              <a:spAutoFit/>
            </a:bodyPr>
            <a:lstStyle/>
            <a:p>
              <a:r>
                <a:rPr lang="en-US" sz="1400" dirty="0"/>
                <a:t>RS </a:t>
              </a:r>
              <a:r>
                <a:rPr lang="en-US" sz="1400" dirty="0" err="1"/>
                <a:t>Swasta</a:t>
              </a:r>
              <a:endParaRPr lang="en-US" sz="1400" dirty="0"/>
            </a:p>
          </p:txBody>
        </p:sp>
        <p:sp>
          <p:nvSpPr>
            <p:cNvPr id="13" name="Freeform 12"/>
            <p:cNvSpPr/>
            <p:nvPr/>
          </p:nvSpPr>
          <p:spPr>
            <a:xfrm>
              <a:off x="4616540" y="3270009"/>
              <a:ext cx="1752600" cy="2362200"/>
            </a:xfrm>
            <a:custGeom>
              <a:avLst/>
              <a:gdLst>
                <a:gd name="connsiteX0" fmla="*/ 362607 w 362607"/>
                <a:gd name="connsiteY0" fmla="*/ 0 h 2238704"/>
                <a:gd name="connsiteX1" fmla="*/ 0 w 362607"/>
                <a:gd name="connsiteY1" fmla="*/ 0 h 2238704"/>
                <a:gd name="connsiteX2" fmla="*/ 0 w 362607"/>
                <a:gd name="connsiteY2" fmla="*/ 2238704 h 2238704"/>
                <a:gd name="connsiteX3" fmla="*/ 315310 w 362607"/>
                <a:gd name="connsiteY3" fmla="*/ 2238704 h 2238704"/>
              </a:gdLst>
              <a:ahLst/>
              <a:cxnLst>
                <a:cxn ang="0">
                  <a:pos x="connsiteX0" y="connsiteY0"/>
                </a:cxn>
                <a:cxn ang="0">
                  <a:pos x="connsiteX1" y="connsiteY1"/>
                </a:cxn>
                <a:cxn ang="0">
                  <a:pos x="connsiteX2" y="connsiteY2"/>
                </a:cxn>
                <a:cxn ang="0">
                  <a:pos x="connsiteX3" y="connsiteY3"/>
                </a:cxn>
              </a:cxnLst>
              <a:rect l="l" t="t" r="r" b="b"/>
              <a:pathLst>
                <a:path w="362607" h="2238704">
                  <a:moveTo>
                    <a:pt x="362607" y="0"/>
                  </a:moveTo>
                  <a:lnTo>
                    <a:pt x="0" y="0"/>
                  </a:lnTo>
                  <a:lnTo>
                    <a:pt x="0" y="2238704"/>
                  </a:lnTo>
                  <a:lnTo>
                    <a:pt x="315310" y="2238704"/>
                  </a:lnTo>
                </a:path>
              </a:pathLst>
            </a:cu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4" name="Freeform 13"/>
            <p:cNvSpPr/>
            <p:nvPr/>
          </p:nvSpPr>
          <p:spPr>
            <a:xfrm>
              <a:off x="4083140" y="2584209"/>
              <a:ext cx="2895600" cy="3200400"/>
            </a:xfrm>
            <a:custGeom>
              <a:avLst/>
              <a:gdLst>
                <a:gd name="connsiteX0" fmla="*/ 362607 w 362607"/>
                <a:gd name="connsiteY0" fmla="*/ 0 h 2238704"/>
                <a:gd name="connsiteX1" fmla="*/ 0 w 362607"/>
                <a:gd name="connsiteY1" fmla="*/ 0 h 2238704"/>
                <a:gd name="connsiteX2" fmla="*/ 0 w 362607"/>
                <a:gd name="connsiteY2" fmla="*/ 2238704 h 2238704"/>
                <a:gd name="connsiteX3" fmla="*/ 315310 w 362607"/>
                <a:gd name="connsiteY3" fmla="*/ 2238704 h 2238704"/>
              </a:gdLst>
              <a:ahLst/>
              <a:cxnLst>
                <a:cxn ang="0">
                  <a:pos x="connsiteX0" y="connsiteY0"/>
                </a:cxn>
                <a:cxn ang="0">
                  <a:pos x="connsiteX1" y="connsiteY1"/>
                </a:cxn>
                <a:cxn ang="0">
                  <a:pos x="connsiteX2" y="connsiteY2"/>
                </a:cxn>
                <a:cxn ang="0">
                  <a:pos x="connsiteX3" y="connsiteY3"/>
                </a:cxn>
              </a:cxnLst>
              <a:rect l="l" t="t" r="r" b="b"/>
              <a:pathLst>
                <a:path w="362607" h="2238704">
                  <a:moveTo>
                    <a:pt x="362607" y="0"/>
                  </a:moveTo>
                  <a:lnTo>
                    <a:pt x="0" y="0"/>
                  </a:lnTo>
                  <a:lnTo>
                    <a:pt x="0" y="2238704"/>
                  </a:lnTo>
                  <a:lnTo>
                    <a:pt x="315310" y="2238704"/>
                  </a:lnTo>
                </a:path>
              </a:pathLst>
            </a:cu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5" name="Freeform 14"/>
            <p:cNvSpPr/>
            <p:nvPr/>
          </p:nvSpPr>
          <p:spPr>
            <a:xfrm>
              <a:off x="3549740" y="1974609"/>
              <a:ext cx="4038600" cy="4191000"/>
            </a:xfrm>
            <a:custGeom>
              <a:avLst/>
              <a:gdLst>
                <a:gd name="connsiteX0" fmla="*/ 362607 w 362607"/>
                <a:gd name="connsiteY0" fmla="*/ 0 h 2238704"/>
                <a:gd name="connsiteX1" fmla="*/ 0 w 362607"/>
                <a:gd name="connsiteY1" fmla="*/ 0 h 2238704"/>
                <a:gd name="connsiteX2" fmla="*/ 0 w 362607"/>
                <a:gd name="connsiteY2" fmla="*/ 2238704 h 2238704"/>
                <a:gd name="connsiteX3" fmla="*/ 315310 w 362607"/>
                <a:gd name="connsiteY3" fmla="*/ 2238704 h 2238704"/>
              </a:gdLst>
              <a:ahLst/>
              <a:cxnLst>
                <a:cxn ang="0">
                  <a:pos x="connsiteX0" y="connsiteY0"/>
                </a:cxn>
                <a:cxn ang="0">
                  <a:pos x="connsiteX1" y="connsiteY1"/>
                </a:cxn>
                <a:cxn ang="0">
                  <a:pos x="connsiteX2" y="connsiteY2"/>
                </a:cxn>
                <a:cxn ang="0">
                  <a:pos x="connsiteX3" y="connsiteY3"/>
                </a:cxn>
              </a:cxnLst>
              <a:rect l="l" t="t" r="r" b="b"/>
              <a:pathLst>
                <a:path w="362607" h="2238704">
                  <a:moveTo>
                    <a:pt x="362607" y="0"/>
                  </a:moveTo>
                  <a:lnTo>
                    <a:pt x="0" y="0"/>
                  </a:lnTo>
                  <a:lnTo>
                    <a:pt x="0" y="2238704"/>
                  </a:lnTo>
                  <a:lnTo>
                    <a:pt x="315310" y="2238704"/>
                  </a:lnTo>
                </a:path>
              </a:pathLst>
            </a:cu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7" name="Freeform 16"/>
            <p:cNvSpPr/>
            <p:nvPr/>
          </p:nvSpPr>
          <p:spPr>
            <a:xfrm>
              <a:off x="3092540" y="1441209"/>
              <a:ext cx="5181600" cy="4953000"/>
            </a:xfrm>
            <a:custGeom>
              <a:avLst/>
              <a:gdLst>
                <a:gd name="connsiteX0" fmla="*/ 362607 w 362607"/>
                <a:gd name="connsiteY0" fmla="*/ 0 h 2238704"/>
                <a:gd name="connsiteX1" fmla="*/ 0 w 362607"/>
                <a:gd name="connsiteY1" fmla="*/ 0 h 2238704"/>
                <a:gd name="connsiteX2" fmla="*/ 0 w 362607"/>
                <a:gd name="connsiteY2" fmla="*/ 2238704 h 2238704"/>
                <a:gd name="connsiteX3" fmla="*/ 315310 w 362607"/>
                <a:gd name="connsiteY3" fmla="*/ 2238704 h 2238704"/>
              </a:gdLst>
              <a:ahLst/>
              <a:cxnLst>
                <a:cxn ang="0">
                  <a:pos x="connsiteX0" y="connsiteY0"/>
                </a:cxn>
                <a:cxn ang="0">
                  <a:pos x="connsiteX1" y="connsiteY1"/>
                </a:cxn>
                <a:cxn ang="0">
                  <a:pos x="connsiteX2" y="connsiteY2"/>
                </a:cxn>
                <a:cxn ang="0">
                  <a:pos x="connsiteX3" y="connsiteY3"/>
                </a:cxn>
              </a:cxnLst>
              <a:rect l="l" t="t" r="r" b="b"/>
              <a:pathLst>
                <a:path w="362607" h="2238704">
                  <a:moveTo>
                    <a:pt x="362607" y="0"/>
                  </a:moveTo>
                  <a:lnTo>
                    <a:pt x="0" y="0"/>
                  </a:lnTo>
                  <a:lnTo>
                    <a:pt x="0" y="2238704"/>
                  </a:lnTo>
                  <a:lnTo>
                    <a:pt x="315310" y="2238704"/>
                  </a:lnTo>
                </a:path>
              </a:pathLst>
            </a:cu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8" name="TextBox 17"/>
            <p:cNvSpPr txBox="1"/>
            <p:nvPr/>
          </p:nvSpPr>
          <p:spPr>
            <a:xfrm>
              <a:off x="9049856" y="1949122"/>
              <a:ext cx="1486817" cy="307777"/>
            </a:xfrm>
            <a:prstGeom prst="rect">
              <a:avLst/>
            </a:prstGeom>
            <a:noFill/>
          </p:spPr>
          <p:txBody>
            <a:bodyPr wrap="none" rtlCol="0">
              <a:spAutoFit/>
            </a:bodyPr>
            <a:lstStyle/>
            <a:p>
              <a:r>
                <a:rPr lang="en-US" sz="1400" dirty="0" err="1"/>
                <a:t>Investigasi</a:t>
              </a:r>
              <a:r>
                <a:rPr lang="en-US" sz="1400" dirty="0"/>
                <a:t> </a:t>
              </a:r>
              <a:r>
                <a:rPr lang="en-US" sz="1400" dirty="0" err="1"/>
                <a:t>Kontak</a:t>
              </a:r>
              <a:endParaRPr lang="en-US" sz="1400" dirty="0"/>
            </a:p>
          </p:txBody>
        </p:sp>
        <p:sp>
          <p:nvSpPr>
            <p:cNvPr id="7" name="TextBox 6"/>
            <p:cNvSpPr txBox="1"/>
            <p:nvPr/>
          </p:nvSpPr>
          <p:spPr>
            <a:xfrm>
              <a:off x="3824387" y="2795245"/>
              <a:ext cx="595676" cy="307777"/>
            </a:xfrm>
            <a:prstGeom prst="rect">
              <a:avLst/>
            </a:prstGeom>
            <a:solidFill>
              <a:schemeClr val="accent4">
                <a:lumMod val="40000"/>
                <a:lumOff val="60000"/>
              </a:schemeClr>
            </a:solidFill>
          </p:spPr>
          <p:txBody>
            <a:bodyPr wrap="none" rtlCol="0">
              <a:spAutoFit/>
            </a:bodyPr>
            <a:lstStyle/>
            <a:p>
              <a:r>
                <a:rPr lang="en-US" sz="1400" dirty="0" err="1"/>
                <a:t>Askes</a:t>
              </a:r>
              <a:endParaRPr lang="en-US" sz="1400" dirty="0"/>
            </a:p>
          </p:txBody>
        </p:sp>
        <p:sp>
          <p:nvSpPr>
            <p:cNvPr id="19" name="TextBox 18"/>
            <p:cNvSpPr txBox="1"/>
            <p:nvPr/>
          </p:nvSpPr>
          <p:spPr>
            <a:xfrm>
              <a:off x="3389848" y="2170943"/>
              <a:ext cx="524503" cy="307777"/>
            </a:xfrm>
            <a:prstGeom prst="rect">
              <a:avLst/>
            </a:prstGeom>
            <a:solidFill>
              <a:schemeClr val="accent4">
                <a:lumMod val="40000"/>
                <a:lumOff val="60000"/>
              </a:schemeClr>
            </a:solidFill>
          </p:spPr>
          <p:txBody>
            <a:bodyPr wrap="none" rtlCol="0">
              <a:spAutoFit/>
            </a:bodyPr>
            <a:lstStyle/>
            <a:p>
              <a:r>
                <a:rPr lang="en-US" sz="1400" dirty="0"/>
                <a:t>PPM</a:t>
              </a:r>
            </a:p>
          </p:txBody>
        </p:sp>
        <p:sp>
          <p:nvSpPr>
            <p:cNvPr id="20" name="TextBox 19"/>
            <p:cNvSpPr txBox="1"/>
            <p:nvPr/>
          </p:nvSpPr>
          <p:spPr>
            <a:xfrm>
              <a:off x="4197025" y="5022677"/>
              <a:ext cx="1741374" cy="307777"/>
            </a:xfrm>
            <a:prstGeom prst="rect">
              <a:avLst/>
            </a:prstGeom>
            <a:solidFill>
              <a:schemeClr val="accent4">
                <a:lumMod val="40000"/>
                <a:lumOff val="60000"/>
              </a:schemeClr>
            </a:solidFill>
          </p:spPr>
          <p:txBody>
            <a:bodyPr wrap="none" rtlCol="0">
              <a:spAutoFit/>
            </a:bodyPr>
            <a:lstStyle/>
            <a:p>
              <a:r>
                <a:rPr lang="en-US" sz="1400" dirty="0" err="1"/>
                <a:t>Surveilans</a:t>
              </a:r>
              <a:r>
                <a:rPr lang="en-US" sz="1400" dirty="0"/>
                <a:t> </a:t>
              </a:r>
              <a:r>
                <a:rPr lang="en-US" sz="1400" dirty="0" err="1"/>
                <a:t>Kasus</a:t>
              </a:r>
              <a:r>
                <a:rPr lang="en-US" sz="1400" dirty="0"/>
                <a:t> DBD</a:t>
              </a:r>
            </a:p>
          </p:txBody>
        </p:sp>
        <p:sp>
          <p:nvSpPr>
            <p:cNvPr id="21" name="TextBox 20"/>
            <p:cNvSpPr txBox="1"/>
            <p:nvPr/>
          </p:nvSpPr>
          <p:spPr>
            <a:xfrm>
              <a:off x="3237848" y="1294643"/>
              <a:ext cx="1518621" cy="307777"/>
            </a:xfrm>
            <a:prstGeom prst="rect">
              <a:avLst/>
            </a:prstGeom>
            <a:solidFill>
              <a:schemeClr val="accent4">
                <a:lumMod val="40000"/>
                <a:lumOff val="60000"/>
              </a:schemeClr>
            </a:solidFill>
          </p:spPr>
          <p:txBody>
            <a:bodyPr wrap="none" rtlCol="0">
              <a:spAutoFit/>
            </a:bodyPr>
            <a:lstStyle/>
            <a:p>
              <a:r>
                <a:rPr lang="en-US" sz="1400" dirty="0" err="1"/>
                <a:t>Kewaspadaan</a:t>
              </a:r>
              <a:r>
                <a:rPr lang="en-US" sz="1400" dirty="0"/>
                <a:t> </a:t>
              </a:r>
              <a:r>
                <a:rPr lang="en-US" sz="1400" dirty="0" err="1"/>
                <a:t>Dini</a:t>
              </a:r>
              <a:endParaRPr lang="en-US" sz="1400" dirty="0"/>
            </a:p>
          </p:txBody>
        </p:sp>
        <p:sp>
          <p:nvSpPr>
            <p:cNvPr id="22" name="TextBox 21"/>
            <p:cNvSpPr txBox="1"/>
            <p:nvPr/>
          </p:nvSpPr>
          <p:spPr>
            <a:xfrm>
              <a:off x="10206144" y="3218321"/>
              <a:ext cx="1415965" cy="307777"/>
            </a:xfrm>
            <a:prstGeom prst="rect">
              <a:avLst/>
            </a:prstGeom>
            <a:noFill/>
          </p:spPr>
          <p:txBody>
            <a:bodyPr wrap="none" rtlCol="0">
              <a:spAutoFit/>
            </a:bodyPr>
            <a:lstStyle/>
            <a:p>
              <a:r>
                <a:rPr lang="en-US" sz="1400" dirty="0"/>
                <a:t>Kader / </a:t>
              </a:r>
              <a:r>
                <a:rPr lang="en-US" sz="1400" dirty="0" err="1"/>
                <a:t>Jumantik</a:t>
              </a:r>
              <a:endParaRPr lang="en-US" sz="1400" dirty="0"/>
            </a:p>
          </p:txBody>
        </p:sp>
        <p:sp>
          <p:nvSpPr>
            <p:cNvPr id="23" name="TextBox 22"/>
            <p:cNvSpPr txBox="1"/>
            <p:nvPr/>
          </p:nvSpPr>
          <p:spPr>
            <a:xfrm>
              <a:off x="9704572" y="2535847"/>
              <a:ext cx="1794146" cy="307777"/>
            </a:xfrm>
            <a:prstGeom prst="rect">
              <a:avLst/>
            </a:prstGeom>
            <a:noFill/>
          </p:spPr>
          <p:txBody>
            <a:bodyPr wrap="none" rtlCol="0">
              <a:spAutoFit/>
            </a:bodyPr>
            <a:lstStyle/>
            <a:p>
              <a:r>
                <a:rPr lang="en-US" sz="1400" dirty="0" err="1"/>
                <a:t>Mobilisasi</a:t>
              </a:r>
              <a:r>
                <a:rPr lang="en-US" sz="1400" dirty="0"/>
                <a:t> </a:t>
              </a:r>
              <a:r>
                <a:rPr lang="en-US" sz="1400" dirty="0" err="1"/>
                <a:t>masyarakat</a:t>
              </a:r>
              <a:endParaRPr lang="en-US" sz="1400" dirty="0"/>
            </a:p>
          </p:txBody>
        </p:sp>
        <p:sp>
          <p:nvSpPr>
            <p:cNvPr id="24" name="TextBox 23"/>
            <p:cNvSpPr txBox="1"/>
            <p:nvPr/>
          </p:nvSpPr>
          <p:spPr>
            <a:xfrm>
              <a:off x="8649823" y="3654057"/>
              <a:ext cx="1474699" cy="307777"/>
            </a:xfrm>
            <a:prstGeom prst="rect">
              <a:avLst/>
            </a:prstGeom>
            <a:noFill/>
          </p:spPr>
          <p:txBody>
            <a:bodyPr wrap="none" rtlCol="0">
              <a:spAutoFit/>
            </a:bodyPr>
            <a:lstStyle/>
            <a:p>
              <a:r>
                <a:rPr lang="en-US" sz="1400" dirty="0" err="1"/>
                <a:t>Klinik</a:t>
              </a:r>
              <a:r>
                <a:rPr lang="en-US" sz="1400" dirty="0"/>
                <a:t> Perusahaan</a:t>
              </a:r>
            </a:p>
          </p:txBody>
        </p:sp>
        <p:sp>
          <p:nvSpPr>
            <p:cNvPr id="25" name="TextBox 24"/>
            <p:cNvSpPr txBox="1"/>
            <p:nvPr/>
          </p:nvSpPr>
          <p:spPr>
            <a:xfrm>
              <a:off x="8247057" y="2908153"/>
              <a:ext cx="908839" cy="307777"/>
            </a:xfrm>
            <a:prstGeom prst="rect">
              <a:avLst/>
            </a:prstGeom>
            <a:noFill/>
          </p:spPr>
          <p:txBody>
            <a:bodyPr wrap="none" rtlCol="0">
              <a:spAutoFit/>
            </a:bodyPr>
            <a:lstStyle/>
            <a:p>
              <a:r>
                <a:rPr lang="en-US" sz="1400" dirty="0"/>
                <a:t>RS </a:t>
              </a:r>
              <a:r>
                <a:rPr lang="en-US" sz="1400" dirty="0" err="1"/>
                <a:t>Swasta</a:t>
              </a:r>
              <a:endParaRPr lang="en-US" sz="1400" dirty="0"/>
            </a:p>
          </p:txBody>
        </p:sp>
        <p:sp>
          <p:nvSpPr>
            <p:cNvPr id="26" name="TextBox 25"/>
            <p:cNvSpPr txBox="1"/>
            <p:nvPr/>
          </p:nvSpPr>
          <p:spPr>
            <a:xfrm>
              <a:off x="7873027" y="5429708"/>
              <a:ext cx="1550296" cy="307777"/>
            </a:xfrm>
            <a:prstGeom prst="rect">
              <a:avLst/>
            </a:prstGeom>
            <a:noFill/>
          </p:spPr>
          <p:txBody>
            <a:bodyPr wrap="none" rtlCol="0">
              <a:spAutoFit/>
            </a:bodyPr>
            <a:lstStyle/>
            <a:p>
              <a:r>
                <a:rPr lang="en-US" sz="1400" dirty="0" err="1"/>
                <a:t>Kolaborasi</a:t>
              </a:r>
              <a:r>
                <a:rPr lang="en-US" sz="1400" dirty="0"/>
                <a:t> </a:t>
              </a:r>
              <a:r>
                <a:rPr lang="en-US" sz="1400" dirty="0" err="1"/>
                <a:t>layanan</a:t>
              </a:r>
              <a:endParaRPr lang="en-US" sz="1400" dirty="0"/>
            </a:p>
          </p:txBody>
        </p:sp>
        <p:sp>
          <p:nvSpPr>
            <p:cNvPr id="27" name="TextBox 26"/>
            <p:cNvSpPr txBox="1"/>
            <p:nvPr/>
          </p:nvSpPr>
          <p:spPr>
            <a:xfrm>
              <a:off x="10580813" y="3817428"/>
              <a:ext cx="1150772" cy="523220"/>
            </a:xfrm>
            <a:prstGeom prst="rect">
              <a:avLst/>
            </a:prstGeom>
            <a:noFill/>
          </p:spPr>
          <p:txBody>
            <a:bodyPr wrap="square" rtlCol="0">
              <a:spAutoFit/>
            </a:bodyPr>
            <a:lstStyle/>
            <a:p>
              <a:r>
                <a:rPr lang="en-US" sz="1400" dirty="0"/>
                <a:t>G1R1J</a:t>
              </a:r>
            </a:p>
            <a:p>
              <a:r>
                <a:rPr lang="en-US" sz="1400" dirty="0"/>
                <a:t>PSN 3M plus</a:t>
              </a:r>
            </a:p>
          </p:txBody>
        </p:sp>
        <p:sp>
          <p:nvSpPr>
            <p:cNvPr id="28" name="TextBox 27"/>
            <p:cNvSpPr txBox="1"/>
            <p:nvPr/>
          </p:nvSpPr>
          <p:spPr>
            <a:xfrm>
              <a:off x="10101714" y="4897220"/>
              <a:ext cx="1229824" cy="523220"/>
            </a:xfrm>
            <a:prstGeom prst="rect">
              <a:avLst/>
            </a:prstGeom>
            <a:noFill/>
          </p:spPr>
          <p:txBody>
            <a:bodyPr wrap="none" rtlCol="0">
              <a:spAutoFit/>
            </a:bodyPr>
            <a:lstStyle/>
            <a:p>
              <a:r>
                <a:rPr lang="en-US" sz="1400" dirty="0" err="1"/>
                <a:t>Pos</a:t>
              </a:r>
              <a:r>
                <a:rPr lang="en-US" sz="1400" dirty="0"/>
                <a:t> </a:t>
              </a:r>
              <a:r>
                <a:rPr lang="en-US" sz="1400" dirty="0" err="1"/>
                <a:t>pelayanan</a:t>
              </a:r>
              <a:endParaRPr lang="en-US" sz="1400" dirty="0"/>
            </a:p>
            <a:p>
              <a:r>
                <a:rPr lang="en-US" sz="1400" dirty="0"/>
                <a:t>Posyandu</a:t>
              </a:r>
            </a:p>
          </p:txBody>
        </p:sp>
      </p:grpSp>
      <p:pic>
        <p:nvPicPr>
          <p:cNvPr id="43" name="Picture 42"/>
          <p:cNvPicPr>
            <a:picLocks noChangeAspect="1"/>
          </p:cNvPicPr>
          <p:nvPr/>
        </p:nvPicPr>
        <p:blipFill>
          <a:blip r:embed="rId2"/>
          <a:stretch>
            <a:fillRect/>
          </a:stretch>
        </p:blipFill>
        <p:spPr>
          <a:xfrm>
            <a:off x="1" y="2048045"/>
            <a:ext cx="3246723" cy="2576764"/>
          </a:xfrm>
          <a:prstGeom prst="rect">
            <a:avLst/>
          </a:prstGeom>
        </p:spPr>
      </p:pic>
      <p:pic>
        <p:nvPicPr>
          <p:cNvPr id="44" name="Picture 43"/>
          <p:cNvPicPr>
            <a:picLocks noChangeAspect="1"/>
          </p:cNvPicPr>
          <p:nvPr/>
        </p:nvPicPr>
        <p:blipFill rotWithShape="1">
          <a:blip r:embed="rId3"/>
          <a:srcRect t="4430" b="4029"/>
          <a:stretch/>
        </p:blipFill>
        <p:spPr>
          <a:xfrm>
            <a:off x="213661" y="433139"/>
            <a:ext cx="2819400" cy="1482291"/>
          </a:xfrm>
          <a:prstGeom prst="rect">
            <a:avLst/>
          </a:prstGeom>
          <a:ln w="57150">
            <a:solidFill>
              <a:schemeClr val="bg1"/>
            </a:solidFill>
          </a:ln>
        </p:spPr>
      </p:pic>
      <p:sp>
        <p:nvSpPr>
          <p:cNvPr id="45" name="TextBox 44"/>
          <p:cNvSpPr txBox="1"/>
          <p:nvPr/>
        </p:nvSpPr>
        <p:spPr>
          <a:xfrm>
            <a:off x="818810" y="376205"/>
            <a:ext cx="1667572" cy="461665"/>
          </a:xfrm>
          <a:prstGeom prst="rect">
            <a:avLst/>
          </a:prstGeom>
          <a:noFill/>
        </p:spPr>
        <p:txBody>
          <a:bodyPr wrap="none" rtlCol="0">
            <a:spAutoFit/>
          </a:bodyPr>
          <a:lstStyle/>
          <a:p>
            <a:r>
              <a:rPr lang="en-SG" sz="2400" dirty="0" err="1">
                <a:solidFill>
                  <a:srgbClr val="C00000"/>
                </a:solidFill>
              </a:rPr>
              <a:t>Deteksi</a:t>
            </a:r>
            <a:r>
              <a:rPr lang="en-SG" sz="2400" dirty="0">
                <a:solidFill>
                  <a:srgbClr val="C00000"/>
                </a:solidFill>
              </a:rPr>
              <a:t> </a:t>
            </a:r>
            <a:r>
              <a:rPr lang="en-SG" sz="2400" dirty="0" err="1">
                <a:solidFill>
                  <a:srgbClr val="C00000"/>
                </a:solidFill>
              </a:rPr>
              <a:t>Dini</a:t>
            </a:r>
            <a:endParaRPr lang="en-SG" sz="2400" dirty="0">
              <a:solidFill>
                <a:srgbClr val="C00000"/>
              </a:solidFill>
            </a:endParaRPr>
          </a:p>
        </p:txBody>
      </p:sp>
      <p:pic>
        <p:nvPicPr>
          <p:cNvPr id="46" name="Picture 2" descr="Penyelidikan Epidemiologi tindak Lanjut Laporan Penyakit DBD di Wilayah  Kerja Puskesmas Langensari 1 – Situs Resmi Dinas Kesehatan Kota Banj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591" y="4730937"/>
            <a:ext cx="2908255" cy="1628623"/>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707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6" name="Google Shape;366;p34"/>
          <p:cNvSpPr/>
          <p:nvPr/>
        </p:nvSpPr>
        <p:spPr>
          <a:xfrm>
            <a:off x="-492533" y="-533666"/>
            <a:ext cx="7034361" cy="2051652"/>
          </a:xfrm>
          <a:custGeom>
            <a:avLst/>
            <a:gdLst/>
            <a:ahLst/>
            <a:cxnLst/>
            <a:rect l="l" t="t" r="r" b="b"/>
            <a:pathLst>
              <a:path w="145258" h="42372" extrusionOk="0">
                <a:moveTo>
                  <a:pt x="145138" y="0"/>
                </a:moveTo>
                <a:cubicBezTo>
                  <a:pt x="144919" y="2606"/>
                  <a:pt x="144243" y="5252"/>
                  <a:pt x="143109" y="7798"/>
                </a:cubicBezTo>
                <a:cubicBezTo>
                  <a:pt x="141935" y="10444"/>
                  <a:pt x="140304" y="12970"/>
                  <a:pt x="138235" y="15318"/>
                </a:cubicBezTo>
                <a:cubicBezTo>
                  <a:pt x="134237" y="19853"/>
                  <a:pt x="129005" y="23314"/>
                  <a:pt x="123494" y="25045"/>
                </a:cubicBezTo>
                <a:cubicBezTo>
                  <a:pt x="121011" y="25822"/>
                  <a:pt x="118571" y="26150"/>
                  <a:pt x="116188" y="26150"/>
                </a:cubicBezTo>
                <a:cubicBezTo>
                  <a:pt x="109658" y="26150"/>
                  <a:pt x="103553" y="23683"/>
                  <a:pt x="98131" y="21206"/>
                </a:cubicBezTo>
                <a:cubicBezTo>
                  <a:pt x="97455" y="20907"/>
                  <a:pt x="96759" y="20589"/>
                  <a:pt x="96043" y="20231"/>
                </a:cubicBezTo>
                <a:cubicBezTo>
                  <a:pt x="92263" y="18481"/>
                  <a:pt x="88364" y="16650"/>
                  <a:pt x="84306" y="15735"/>
                </a:cubicBezTo>
                <a:cubicBezTo>
                  <a:pt x="82636" y="15363"/>
                  <a:pt x="81055" y="15176"/>
                  <a:pt x="79553" y="15176"/>
                </a:cubicBezTo>
                <a:cubicBezTo>
                  <a:pt x="76886" y="15176"/>
                  <a:pt x="74473" y="15765"/>
                  <a:pt x="72271" y="16949"/>
                </a:cubicBezTo>
                <a:cubicBezTo>
                  <a:pt x="68531" y="18978"/>
                  <a:pt x="65587" y="21962"/>
                  <a:pt x="62742" y="24866"/>
                </a:cubicBezTo>
                <a:cubicBezTo>
                  <a:pt x="59858" y="27790"/>
                  <a:pt x="56874" y="30834"/>
                  <a:pt x="53074" y="32863"/>
                </a:cubicBezTo>
                <a:cubicBezTo>
                  <a:pt x="47704" y="35745"/>
                  <a:pt x="41733" y="37239"/>
                  <a:pt x="35812" y="37239"/>
                </a:cubicBezTo>
                <a:cubicBezTo>
                  <a:pt x="33969" y="37239"/>
                  <a:pt x="32131" y="37095"/>
                  <a:pt x="30317" y="36802"/>
                </a:cubicBezTo>
                <a:cubicBezTo>
                  <a:pt x="29820" y="36722"/>
                  <a:pt x="29342" y="36643"/>
                  <a:pt x="28845" y="36543"/>
                </a:cubicBezTo>
                <a:cubicBezTo>
                  <a:pt x="24730" y="35877"/>
                  <a:pt x="20393" y="35166"/>
                  <a:pt x="16218" y="35166"/>
                </a:cubicBezTo>
                <a:cubicBezTo>
                  <a:pt x="10038" y="35166"/>
                  <a:pt x="4215" y="36724"/>
                  <a:pt x="1" y="42292"/>
                </a:cubicBezTo>
                <a:lnTo>
                  <a:pt x="80" y="42372"/>
                </a:lnTo>
                <a:cubicBezTo>
                  <a:pt x="4291" y="36829"/>
                  <a:pt x="10108" y="35276"/>
                  <a:pt x="16283" y="35276"/>
                </a:cubicBezTo>
                <a:cubicBezTo>
                  <a:pt x="20435" y="35276"/>
                  <a:pt x="24750" y="35979"/>
                  <a:pt x="28845" y="36643"/>
                </a:cubicBezTo>
                <a:cubicBezTo>
                  <a:pt x="29342" y="36722"/>
                  <a:pt x="29840" y="36822"/>
                  <a:pt x="30317" y="36901"/>
                </a:cubicBezTo>
                <a:cubicBezTo>
                  <a:pt x="32127" y="37200"/>
                  <a:pt x="33977" y="37339"/>
                  <a:pt x="35808" y="37339"/>
                </a:cubicBezTo>
                <a:cubicBezTo>
                  <a:pt x="41755" y="37339"/>
                  <a:pt x="47743" y="35847"/>
                  <a:pt x="53154" y="32962"/>
                </a:cubicBezTo>
                <a:cubicBezTo>
                  <a:pt x="56973" y="30933"/>
                  <a:pt x="59957" y="27890"/>
                  <a:pt x="62842" y="24966"/>
                </a:cubicBezTo>
                <a:cubicBezTo>
                  <a:pt x="65686" y="22081"/>
                  <a:pt x="68630" y="19077"/>
                  <a:pt x="72350" y="17088"/>
                </a:cubicBezTo>
                <a:cubicBezTo>
                  <a:pt x="74707" y="15818"/>
                  <a:pt x="77137" y="15306"/>
                  <a:pt x="79587" y="15306"/>
                </a:cubicBezTo>
                <a:cubicBezTo>
                  <a:pt x="85160" y="15306"/>
                  <a:pt x="90841" y="17958"/>
                  <a:pt x="96023" y="20390"/>
                </a:cubicBezTo>
                <a:cubicBezTo>
                  <a:pt x="96739" y="20709"/>
                  <a:pt x="97415" y="21027"/>
                  <a:pt x="98092" y="21365"/>
                </a:cubicBezTo>
                <a:cubicBezTo>
                  <a:pt x="103522" y="23852"/>
                  <a:pt x="109629" y="26298"/>
                  <a:pt x="116174" y="26298"/>
                </a:cubicBezTo>
                <a:cubicBezTo>
                  <a:pt x="118561" y="26298"/>
                  <a:pt x="121028" y="25980"/>
                  <a:pt x="123514" y="25184"/>
                </a:cubicBezTo>
                <a:cubicBezTo>
                  <a:pt x="129025" y="23454"/>
                  <a:pt x="134316" y="19992"/>
                  <a:pt x="138315" y="15417"/>
                </a:cubicBezTo>
                <a:cubicBezTo>
                  <a:pt x="140383" y="13070"/>
                  <a:pt x="142015" y="10543"/>
                  <a:pt x="143188" y="7878"/>
                </a:cubicBezTo>
                <a:cubicBezTo>
                  <a:pt x="144322" y="5312"/>
                  <a:pt x="145018" y="2686"/>
                  <a:pt x="145257" y="40"/>
                </a:cubicBezTo>
                <a:cubicBezTo>
                  <a:pt x="145197" y="0"/>
                  <a:pt x="145178" y="0"/>
                  <a:pt x="145138"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nvGrpSpPr>
          <p:cNvPr id="367" name="Google Shape;367;p34"/>
          <p:cNvGrpSpPr/>
          <p:nvPr/>
        </p:nvGrpSpPr>
        <p:grpSpPr>
          <a:xfrm>
            <a:off x="953483" y="5941347"/>
            <a:ext cx="391167" cy="418471"/>
            <a:chOff x="8221237" y="1909891"/>
            <a:chExt cx="415310" cy="444299"/>
          </a:xfrm>
        </p:grpSpPr>
        <p:sp>
          <p:nvSpPr>
            <p:cNvPr id="368" name="Google Shape;368;p34"/>
            <p:cNvSpPr/>
            <p:nvPr/>
          </p:nvSpPr>
          <p:spPr>
            <a:xfrm>
              <a:off x="8221237" y="1909891"/>
              <a:ext cx="110700" cy="110700"/>
            </a:xfrm>
            <a:prstGeom prst="ellipse">
              <a:avLst/>
            </a:prstGeom>
            <a:solidFill>
              <a:schemeClr val="lt1"/>
            </a:solidFill>
            <a:ln>
              <a:noFill/>
            </a:ln>
          </p:spPr>
          <p:txBody>
            <a:bodyPr spcFirstLastPara="1" wrap="square" lIns="121900" tIns="121900" rIns="121900" bIns="121900" anchor="ctr" anchorCtr="0">
              <a:noAutofit/>
            </a:bodyPr>
            <a:lstStyle/>
            <a:p>
              <a:pPr algn="ctr"/>
              <a:endParaRPr sz="2400">
                <a:latin typeface="Manrope"/>
                <a:ea typeface="Manrope"/>
                <a:cs typeface="Manrope"/>
                <a:sym typeface="Manrope"/>
              </a:endParaRPr>
            </a:p>
          </p:txBody>
        </p:sp>
        <p:sp>
          <p:nvSpPr>
            <p:cNvPr id="369" name="Google Shape;369;p34"/>
            <p:cNvSpPr/>
            <p:nvPr/>
          </p:nvSpPr>
          <p:spPr>
            <a:xfrm>
              <a:off x="8221237" y="2243491"/>
              <a:ext cx="110700" cy="110700"/>
            </a:xfrm>
            <a:prstGeom prst="ellipse">
              <a:avLst/>
            </a:prstGeom>
            <a:solidFill>
              <a:schemeClr val="lt1"/>
            </a:solidFill>
            <a:ln>
              <a:noFill/>
            </a:ln>
          </p:spPr>
          <p:txBody>
            <a:bodyPr spcFirstLastPara="1" wrap="square" lIns="121900" tIns="121900" rIns="121900" bIns="121900" anchor="ctr" anchorCtr="0">
              <a:noAutofit/>
            </a:bodyPr>
            <a:lstStyle/>
            <a:p>
              <a:pPr algn="ctr"/>
              <a:endParaRPr sz="2400">
                <a:latin typeface="Manrope"/>
                <a:ea typeface="Manrope"/>
                <a:cs typeface="Manrope"/>
                <a:sym typeface="Manrope"/>
              </a:endParaRPr>
            </a:p>
          </p:txBody>
        </p:sp>
        <p:sp>
          <p:nvSpPr>
            <p:cNvPr id="370" name="Google Shape;370;p34"/>
            <p:cNvSpPr/>
            <p:nvPr/>
          </p:nvSpPr>
          <p:spPr>
            <a:xfrm>
              <a:off x="8525847" y="1909891"/>
              <a:ext cx="110700" cy="110700"/>
            </a:xfrm>
            <a:prstGeom prst="ellipse">
              <a:avLst/>
            </a:prstGeom>
            <a:solidFill>
              <a:schemeClr val="lt1"/>
            </a:solidFill>
            <a:ln>
              <a:noFill/>
            </a:ln>
          </p:spPr>
          <p:txBody>
            <a:bodyPr spcFirstLastPara="1" wrap="square" lIns="121900" tIns="121900" rIns="121900" bIns="121900" anchor="ctr" anchorCtr="0">
              <a:noAutofit/>
            </a:bodyPr>
            <a:lstStyle/>
            <a:p>
              <a:pPr algn="ctr"/>
              <a:endParaRPr sz="2400">
                <a:latin typeface="Manrope"/>
                <a:ea typeface="Manrope"/>
                <a:cs typeface="Manrope"/>
                <a:sym typeface="Manrope"/>
              </a:endParaRPr>
            </a:p>
          </p:txBody>
        </p:sp>
        <p:sp>
          <p:nvSpPr>
            <p:cNvPr id="371" name="Google Shape;371;p34"/>
            <p:cNvSpPr/>
            <p:nvPr/>
          </p:nvSpPr>
          <p:spPr>
            <a:xfrm>
              <a:off x="8525847" y="2243491"/>
              <a:ext cx="110700" cy="110700"/>
            </a:xfrm>
            <a:prstGeom prst="ellipse">
              <a:avLst/>
            </a:prstGeom>
            <a:solidFill>
              <a:schemeClr val="lt1"/>
            </a:solidFill>
            <a:ln>
              <a:noFill/>
            </a:ln>
          </p:spPr>
          <p:txBody>
            <a:bodyPr spcFirstLastPara="1" wrap="square" lIns="121900" tIns="121900" rIns="121900" bIns="121900" anchor="ctr" anchorCtr="0">
              <a:noAutofit/>
            </a:bodyPr>
            <a:lstStyle/>
            <a:p>
              <a:pPr algn="ctr"/>
              <a:endParaRPr sz="2400">
                <a:latin typeface="Manrope"/>
                <a:ea typeface="Manrope"/>
                <a:cs typeface="Manrope"/>
                <a:sym typeface="Manrope"/>
              </a:endParaRPr>
            </a:p>
          </p:txBody>
        </p:sp>
      </p:grpSp>
      <p:pic>
        <p:nvPicPr>
          <p:cNvPr id="2" name="Picture 1">
            <a:extLst>
              <a:ext uri="{FF2B5EF4-FFF2-40B4-BE49-F238E27FC236}">
                <a16:creationId xmlns:a16="http://schemas.microsoft.com/office/drawing/2014/main" id="{6E83D12C-B32C-BCBB-4885-2F10FA2F6865}"/>
              </a:ext>
            </a:extLst>
          </p:cNvPr>
          <p:cNvPicPr>
            <a:picLocks noChangeAspect="1"/>
          </p:cNvPicPr>
          <p:nvPr/>
        </p:nvPicPr>
        <p:blipFill rotWithShape="1">
          <a:blip r:embed="rId3"/>
          <a:srcRect t="84161"/>
          <a:stretch/>
        </p:blipFill>
        <p:spPr>
          <a:xfrm>
            <a:off x="2764525" y="6150675"/>
            <a:ext cx="6248361" cy="858115"/>
          </a:xfrm>
          <a:prstGeom prst="rect">
            <a:avLst/>
          </a:prstGeom>
        </p:spPr>
      </p:pic>
      <p:pic>
        <p:nvPicPr>
          <p:cNvPr id="4" name="Picture 3">
            <a:extLst>
              <a:ext uri="{FF2B5EF4-FFF2-40B4-BE49-F238E27FC236}">
                <a16:creationId xmlns:a16="http://schemas.microsoft.com/office/drawing/2014/main" id="{0B379C20-654C-9FAC-F528-F64D4C341C34}"/>
              </a:ext>
            </a:extLst>
          </p:cNvPr>
          <p:cNvPicPr>
            <a:picLocks noChangeAspect="1"/>
          </p:cNvPicPr>
          <p:nvPr/>
        </p:nvPicPr>
        <p:blipFill>
          <a:blip r:embed="rId4"/>
          <a:stretch>
            <a:fillRect/>
          </a:stretch>
        </p:blipFill>
        <p:spPr>
          <a:xfrm>
            <a:off x="4496764" y="1725519"/>
            <a:ext cx="2342307" cy="3084508"/>
          </a:xfrm>
          <a:prstGeom prst="rect">
            <a:avLst/>
          </a:prstGeom>
        </p:spPr>
      </p:pic>
      <p:sp>
        <p:nvSpPr>
          <p:cNvPr id="5" name="Rectangle: Rounded Corners 4">
            <a:extLst>
              <a:ext uri="{FF2B5EF4-FFF2-40B4-BE49-F238E27FC236}">
                <a16:creationId xmlns:a16="http://schemas.microsoft.com/office/drawing/2014/main" id="{FCD577E8-B5D2-14AC-09C1-8360F2DD35AA}"/>
              </a:ext>
            </a:extLst>
          </p:cNvPr>
          <p:cNvSpPr/>
          <p:nvPr/>
        </p:nvSpPr>
        <p:spPr>
          <a:xfrm>
            <a:off x="562865" y="185543"/>
            <a:ext cx="2791968" cy="16581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dirty="0"/>
          </a:p>
          <a:p>
            <a:r>
              <a:rPr lang="en-US" sz="2400" dirty="0"/>
              <a:t>OPD :</a:t>
            </a:r>
            <a:br>
              <a:rPr lang="en-US" sz="2400" dirty="0"/>
            </a:br>
            <a:r>
              <a:rPr lang="en-US" sz="2400" dirty="0"/>
              <a:t>-    DISDIKBUD</a:t>
            </a:r>
          </a:p>
          <a:p>
            <a:pPr marL="380990" indent="-380990">
              <a:buFontTx/>
              <a:buChar char="-"/>
            </a:pPr>
            <a:r>
              <a:rPr lang="en-US" sz="2400" dirty="0"/>
              <a:t>DISKOMINFO</a:t>
            </a:r>
          </a:p>
          <a:p>
            <a:pPr marL="380990" indent="-380990">
              <a:buFontTx/>
              <a:buChar char="-"/>
            </a:pPr>
            <a:r>
              <a:rPr lang="en-US" sz="2400" dirty="0"/>
              <a:t>DISPORAPAR</a:t>
            </a:r>
          </a:p>
          <a:p>
            <a:pPr marL="380990" indent="-380990">
              <a:buFontTx/>
              <a:buChar char="-"/>
            </a:pPr>
            <a:r>
              <a:rPr lang="en-US" sz="2400" dirty="0"/>
              <a:t>-</a:t>
            </a:r>
            <a:r>
              <a:rPr lang="en-US" sz="2400" dirty="0" err="1"/>
              <a:t>dll</a:t>
            </a:r>
            <a:endParaRPr lang="en-ID" sz="2400" dirty="0"/>
          </a:p>
        </p:txBody>
      </p:sp>
      <p:sp>
        <p:nvSpPr>
          <p:cNvPr id="9" name="Rectangle: Rounded Corners 8">
            <a:extLst>
              <a:ext uri="{FF2B5EF4-FFF2-40B4-BE49-F238E27FC236}">
                <a16:creationId xmlns:a16="http://schemas.microsoft.com/office/drawing/2014/main" id="{8DAAE697-0A42-2B2C-B780-65E87483280F}"/>
              </a:ext>
            </a:extLst>
          </p:cNvPr>
          <p:cNvSpPr/>
          <p:nvPr/>
        </p:nvSpPr>
        <p:spPr>
          <a:xfrm>
            <a:off x="573024" y="2049221"/>
            <a:ext cx="2791968" cy="7680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ORGANISASI PROFESI</a:t>
            </a:r>
            <a:endParaRPr lang="en-ID" sz="2400" dirty="0"/>
          </a:p>
        </p:txBody>
      </p:sp>
      <p:sp>
        <p:nvSpPr>
          <p:cNvPr id="10" name="Rectangle: Rounded Corners 9">
            <a:extLst>
              <a:ext uri="{FF2B5EF4-FFF2-40B4-BE49-F238E27FC236}">
                <a16:creationId xmlns:a16="http://schemas.microsoft.com/office/drawing/2014/main" id="{FC54F7C5-99E2-A463-1279-EB85DE6446AB}"/>
              </a:ext>
            </a:extLst>
          </p:cNvPr>
          <p:cNvSpPr/>
          <p:nvPr/>
        </p:nvSpPr>
        <p:spPr>
          <a:xfrm>
            <a:off x="562865" y="3011049"/>
            <a:ext cx="2791968" cy="7680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INSTITUSI PENDIDIKAN/PT</a:t>
            </a:r>
            <a:endParaRPr lang="en-ID" sz="2400" dirty="0"/>
          </a:p>
        </p:txBody>
      </p:sp>
      <p:sp>
        <p:nvSpPr>
          <p:cNvPr id="11" name="Rectangle: Rounded Corners 10">
            <a:extLst>
              <a:ext uri="{FF2B5EF4-FFF2-40B4-BE49-F238E27FC236}">
                <a16:creationId xmlns:a16="http://schemas.microsoft.com/office/drawing/2014/main" id="{CE9F0D13-0850-98B4-3263-B7D867555628}"/>
              </a:ext>
            </a:extLst>
          </p:cNvPr>
          <p:cNvSpPr/>
          <p:nvPr/>
        </p:nvSpPr>
        <p:spPr>
          <a:xfrm>
            <a:off x="573024" y="3959128"/>
            <a:ext cx="2791968" cy="7680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PKK / LSM</a:t>
            </a:r>
            <a:endParaRPr lang="en-ID" sz="2400" dirty="0"/>
          </a:p>
        </p:txBody>
      </p:sp>
      <p:sp>
        <p:nvSpPr>
          <p:cNvPr id="12" name="Rectangle: Rounded Corners 11">
            <a:extLst>
              <a:ext uri="{FF2B5EF4-FFF2-40B4-BE49-F238E27FC236}">
                <a16:creationId xmlns:a16="http://schemas.microsoft.com/office/drawing/2014/main" id="{926384D1-F3EA-8F2A-69AA-02655CAA438E}"/>
              </a:ext>
            </a:extLst>
          </p:cNvPr>
          <p:cNvSpPr/>
          <p:nvPr/>
        </p:nvSpPr>
        <p:spPr>
          <a:xfrm>
            <a:off x="551685" y="4935183"/>
            <a:ext cx="2791968" cy="7680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SWASTA</a:t>
            </a:r>
            <a:endParaRPr lang="en-ID" sz="2400" dirty="0"/>
          </a:p>
        </p:txBody>
      </p:sp>
      <p:cxnSp>
        <p:nvCxnSpPr>
          <p:cNvPr id="14" name="Straight Arrow Connector 13">
            <a:extLst>
              <a:ext uri="{FF2B5EF4-FFF2-40B4-BE49-F238E27FC236}">
                <a16:creationId xmlns:a16="http://schemas.microsoft.com/office/drawing/2014/main" id="{71B5907E-3E81-AEB3-A21B-E7CF7D965A32}"/>
              </a:ext>
            </a:extLst>
          </p:cNvPr>
          <p:cNvCxnSpPr>
            <a:cxnSpLocks/>
          </p:cNvCxnSpPr>
          <p:nvPr/>
        </p:nvCxnSpPr>
        <p:spPr>
          <a:xfrm>
            <a:off x="3425952" y="865633"/>
            <a:ext cx="1251712" cy="8598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7E428D2-E50F-2DA2-854B-63DDC7D044D4}"/>
              </a:ext>
            </a:extLst>
          </p:cNvPr>
          <p:cNvCxnSpPr>
            <a:cxnSpLocks/>
            <a:stCxn id="9" idx="3"/>
          </p:cNvCxnSpPr>
          <p:nvPr/>
        </p:nvCxnSpPr>
        <p:spPr>
          <a:xfrm>
            <a:off x="3364992" y="2433270"/>
            <a:ext cx="1251712" cy="1002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1414B1B-A652-5827-3597-3F7C983EE390}"/>
              </a:ext>
            </a:extLst>
          </p:cNvPr>
          <p:cNvCxnSpPr>
            <a:cxnSpLocks/>
          </p:cNvCxnSpPr>
          <p:nvPr/>
        </p:nvCxnSpPr>
        <p:spPr>
          <a:xfrm>
            <a:off x="3364993" y="3338194"/>
            <a:ext cx="1070945" cy="98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0C19750-42FD-C1BE-1980-D1250BAF02CF}"/>
              </a:ext>
            </a:extLst>
          </p:cNvPr>
          <p:cNvCxnSpPr>
            <a:cxnSpLocks/>
          </p:cNvCxnSpPr>
          <p:nvPr/>
        </p:nvCxnSpPr>
        <p:spPr>
          <a:xfrm flipV="1">
            <a:off x="3354833" y="4226522"/>
            <a:ext cx="1080971" cy="332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AF07D79-1404-1C89-B58C-ED79107F7F4A}"/>
              </a:ext>
            </a:extLst>
          </p:cNvPr>
          <p:cNvCxnSpPr>
            <a:cxnSpLocks/>
          </p:cNvCxnSpPr>
          <p:nvPr/>
        </p:nvCxnSpPr>
        <p:spPr>
          <a:xfrm flipV="1">
            <a:off x="3247453" y="4708536"/>
            <a:ext cx="1196851" cy="7926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Arrow: Right 29">
            <a:extLst>
              <a:ext uri="{FF2B5EF4-FFF2-40B4-BE49-F238E27FC236}">
                <a16:creationId xmlns:a16="http://schemas.microsoft.com/office/drawing/2014/main" id="{DFD8D078-643E-66DA-DB5A-6F2B40824A4F}"/>
              </a:ext>
            </a:extLst>
          </p:cNvPr>
          <p:cNvSpPr/>
          <p:nvPr/>
        </p:nvSpPr>
        <p:spPr>
          <a:xfrm>
            <a:off x="7851651" y="1934363"/>
            <a:ext cx="768093" cy="31131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32" name="Rectangle: Rounded Corners 31">
            <a:extLst>
              <a:ext uri="{FF2B5EF4-FFF2-40B4-BE49-F238E27FC236}">
                <a16:creationId xmlns:a16="http://schemas.microsoft.com/office/drawing/2014/main" id="{92F1E845-8007-43D2-E6DC-C866B3193190}"/>
              </a:ext>
            </a:extLst>
          </p:cNvPr>
          <p:cNvSpPr/>
          <p:nvPr/>
        </p:nvSpPr>
        <p:spPr>
          <a:xfrm>
            <a:off x="551685" y="5882144"/>
            <a:ext cx="2791968" cy="7680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Balai </a:t>
            </a:r>
            <a:r>
              <a:rPr lang="en-US" sz="2400" dirty="0" err="1"/>
              <a:t>Labkesmas</a:t>
            </a:r>
            <a:r>
              <a:rPr lang="en-US" sz="2400" dirty="0"/>
              <a:t> , BKK</a:t>
            </a:r>
            <a:endParaRPr lang="en-ID" sz="2400" dirty="0"/>
          </a:p>
        </p:txBody>
      </p:sp>
      <p:pic>
        <p:nvPicPr>
          <p:cNvPr id="34" name="Picture 33">
            <a:extLst>
              <a:ext uri="{FF2B5EF4-FFF2-40B4-BE49-F238E27FC236}">
                <a16:creationId xmlns:a16="http://schemas.microsoft.com/office/drawing/2014/main" id="{140B9588-3891-D7C9-2A9A-6B732B2894B5}"/>
              </a:ext>
            </a:extLst>
          </p:cNvPr>
          <p:cNvPicPr>
            <a:picLocks noChangeAspect="1"/>
          </p:cNvPicPr>
          <p:nvPr/>
        </p:nvPicPr>
        <p:blipFill>
          <a:blip r:embed="rId5"/>
          <a:stretch>
            <a:fillRect/>
          </a:stretch>
        </p:blipFill>
        <p:spPr>
          <a:xfrm>
            <a:off x="7136312" y="928454"/>
            <a:ext cx="5055688" cy="5822437"/>
          </a:xfrm>
          <a:prstGeom prst="rect">
            <a:avLst/>
          </a:prstGeom>
        </p:spPr>
      </p:pic>
      <p:cxnSp>
        <p:nvCxnSpPr>
          <p:cNvPr id="42" name="Straight Arrow Connector 41">
            <a:extLst>
              <a:ext uri="{FF2B5EF4-FFF2-40B4-BE49-F238E27FC236}">
                <a16:creationId xmlns:a16="http://schemas.microsoft.com/office/drawing/2014/main" id="{C6705013-C552-C087-718B-AB713D99ABC4}"/>
              </a:ext>
            </a:extLst>
          </p:cNvPr>
          <p:cNvCxnSpPr>
            <a:cxnSpLocks/>
          </p:cNvCxnSpPr>
          <p:nvPr/>
        </p:nvCxnSpPr>
        <p:spPr>
          <a:xfrm flipV="1">
            <a:off x="3371767" y="5017561"/>
            <a:ext cx="1478639" cy="1200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0AD973E-DD7A-BDE3-324A-B302A33DCED1}"/>
              </a:ext>
            </a:extLst>
          </p:cNvPr>
          <p:cNvCxnSpPr>
            <a:cxnSpLocks/>
          </p:cNvCxnSpPr>
          <p:nvPr/>
        </p:nvCxnSpPr>
        <p:spPr>
          <a:xfrm>
            <a:off x="7851651" y="1724769"/>
            <a:ext cx="404504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6D6235D-8FE3-B18C-CA55-EF4AABC2DB7C}"/>
              </a:ext>
            </a:extLst>
          </p:cNvPr>
          <p:cNvCxnSpPr>
            <a:cxnSpLocks/>
          </p:cNvCxnSpPr>
          <p:nvPr/>
        </p:nvCxnSpPr>
        <p:spPr>
          <a:xfrm>
            <a:off x="7909883" y="4263113"/>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9F18530-E656-101D-1451-14F0F089C9B5}"/>
              </a:ext>
            </a:extLst>
          </p:cNvPr>
          <p:cNvCxnSpPr>
            <a:cxnSpLocks/>
          </p:cNvCxnSpPr>
          <p:nvPr/>
        </p:nvCxnSpPr>
        <p:spPr>
          <a:xfrm>
            <a:off x="7851651" y="4708535"/>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A3DDA47-DDC5-5991-BF7F-AB5D21525B37}"/>
              </a:ext>
            </a:extLst>
          </p:cNvPr>
          <p:cNvCxnSpPr>
            <a:cxnSpLocks/>
          </p:cNvCxnSpPr>
          <p:nvPr/>
        </p:nvCxnSpPr>
        <p:spPr>
          <a:xfrm>
            <a:off x="7797456" y="5127613"/>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CD03EFB-E1DC-C4CE-161D-57B1F002323A}"/>
              </a:ext>
            </a:extLst>
          </p:cNvPr>
          <p:cNvCxnSpPr>
            <a:cxnSpLocks/>
          </p:cNvCxnSpPr>
          <p:nvPr/>
        </p:nvCxnSpPr>
        <p:spPr>
          <a:xfrm>
            <a:off x="7880102" y="5501208"/>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BE34CBE-23EC-E11D-5B7F-567E47685887}"/>
              </a:ext>
            </a:extLst>
          </p:cNvPr>
          <p:cNvCxnSpPr>
            <a:cxnSpLocks/>
          </p:cNvCxnSpPr>
          <p:nvPr/>
        </p:nvCxnSpPr>
        <p:spPr>
          <a:xfrm>
            <a:off x="7851651" y="5941347"/>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5A09481-B942-58E6-B3CF-58664B681388}"/>
              </a:ext>
            </a:extLst>
          </p:cNvPr>
          <p:cNvCxnSpPr>
            <a:cxnSpLocks/>
          </p:cNvCxnSpPr>
          <p:nvPr/>
        </p:nvCxnSpPr>
        <p:spPr>
          <a:xfrm>
            <a:off x="7909883" y="6359819"/>
            <a:ext cx="409923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3EBF9516-02CD-5A69-2FFF-9D897819B64C}"/>
              </a:ext>
            </a:extLst>
          </p:cNvPr>
          <p:cNvSpPr txBox="1"/>
          <p:nvPr/>
        </p:nvSpPr>
        <p:spPr>
          <a:xfrm>
            <a:off x="6478700" y="-5766"/>
            <a:ext cx="6790944" cy="830997"/>
          </a:xfrm>
          <a:prstGeom prst="rect">
            <a:avLst/>
          </a:prstGeom>
          <a:noFill/>
        </p:spPr>
        <p:txBody>
          <a:bodyPr wrap="square">
            <a:spAutoFit/>
          </a:bodyPr>
          <a:lstStyle/>
          <a:p>
            <a:r>
              <a:rPr lang="en-ID" sz="1600" dirty="0"/>
              <a:t>PERMENKESNOMOR 2 TAHUN 2023 TENTANG PERATURAN PELAKSANAAN PERATURAN PEMERINTAH NOMOR 66 TAHUN 2014 TENTANG KESEHATAN LINGKUNGAN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6635" y="141917"/>
            <a:ext cx="2478189" cy="505185"/>
          </a:xfrm>
          <a:prstGeom prst="rect">
            <a:avLst/>
          </a:prstGeom>
        </p:spPr>
      </p:pic>
      <p:pic>
        <p:nvPicPr>
          <p:cNvPr id="5" name="Picture 4"/>
          <p:cNvPicPr>
            <a:picLocks noChangeAspect="1"/>
          </p:cNvPicPr>
          <p:nvPr/>
        </p:nvPicPr>
        <p:blipFill>
          <a:blip r:embed="rId3"/>
          <a:stretch>
            <a:fillRect/>
          </a:stretch>
        </p:blipFill>
        <p:spPr>
          <a:xfrm>
            <a:off x="186635" y="141916"/>
            <a:ext cx="11896509" cy="6273344"/>
          </a:xfrm>
          <a:prstGeom prst="rect">
            <a:avLst/>
          </a:prstGeom>
        </p:spPr>
      </p:pic>
      <p:sp>
        <p:nvSpPr>
          <p:cNvPr id="2" name="Oval 1">
            <a:extLst>
              <a:ext uri="{FF2B5EF4-FFF2-40B4-BE49-F238E27FC236}">
                <a16:creationId xmlns:a16="http://schemas.microsoft.com/office/drawing/2014/main" id="{0D516ED9-CABB-2555-3E75-ED6405D4DDA7}"/>
              </a:ext>
            </a:extLst>
          </p:cNvPr>
          <p:cNvSpPr/>
          <p:nvPr/>
        </p:nvSpPr>
        <p:spPr>
          <a:xfrm>
            <a:off x="390144" y="-134112"/>
            <a:ext cx="926592" cy="950976"/>
          </a:xfrm>
          <a:prstGeom prst="ellipse">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400"/>
          </a:p>
        </p:txBody>
      </p:sp>
    </p:spTree>
    <p:extLst>
      <p:ext uri="{BB962C8B-B14F-4D97-AF65-F5344CB8AC3E}">
        <p14:creationId xmlns:p14="http://schemas.microsoft.com/office/powerpoint/2010/main" val="3475584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77800"/>
            <a:ext cx="12192000" cy="6680385"/>
            <a:chOff x="0" y="266700"/>
            <a:chExt cx="18288000" cy="10020577"/>
          </a:xfrm>
        </p:grpSpPr>
        <p:grpSp>
          <p:nvGrpSpPr>
            <p:cNvPr id="5" name="object 129"/>
            <p:cNvGrpSpPr/>
            <p:nvPr/>
          </p:nvGrpSpPr>
          <p:grpSpPr>
            <a:xfrm>
              <a:off x="0" y="8454032"/>
              <a:ext cx="18288000" cy="1833245"/>
              <a:chOff x="0" y="8454032"/>
              <a:chExt cx="18288000" cy="1833245"/>
            </a:xfrm>
          </p:grpSpPr>
          <p:sp>
            <p:nvSpPr>
              <p:cNvPr id="8" name="object 130"/>
              <p:cNvSpPr/>
              <p:nvPr/>
            </p:nvSpPr>
            <p:spPr>
              <a:xfrm>
                <a:off x="0" y="9431299"/>
                <a:ext cx="16782415" cy="855980"/>
              </a:xfrm>
              <a:custGeom>
                <a:avLst/>
                <a:gdLst/>
                <a:ahLst/>
                <a:cxnLst/>
                <a:rect l="l" t="t" r="r" b="b"/>
                <a:pathLst>
                  <a:path w="16782415" h="855979">
                    <a:moveTo>
                      <a:pt x="0" y="0"/>
                    </a:moveTo>
                    <a:lnTo>
                      <a:pt x="16782236" y="0"/>
                    </a:lnTo>
                    <a:lnTo>
                      <a:pt x="16782236" y="855699"/>
                    </a:lnTo>
                    <a:lnTo>
                      <a:pt x="0" y="855699"/>
                    </a:lnTo>
                    <a:lnTo>
                      <a:pt x="0" y="0"/>
                    </a:lnTo>
                    <a:close/>
                  </a:path>
                </a:pathLst>
              </a:custGeom>
              <a:solidFill>
                <a:srgbClr val="09A1DD"/>
              </a:solidFill>
            </p:spPr>
            <p:txBody>
              <a:bodyPr wrap="square" lIns="0" tIns="0" rIns="0" bIns="0" rtlCol="0"/>
              <a:lstStyle/>
              <a:p>
                <a:endParaRPr sz="1200"/>
              </a:p>
            </p:txBody>
          </p:sp>
          <p:sp>
            <p:nvSpPr>
              <p:cNvPr id="9" name="object 131"/>
              <p:cNvSpPr/>
              <p:nvPr/>
            </p:nvSpPr>
            <p:spPr>
              <a:xfrm>
                <a:off x="16783925" y="8454032"/>
                <a:ext cx="1504315" cy="1833245"/>
              </a:xfrm>
              <a:custGeom>
                <a:avLst/>
                <a:gdLst/>
                <a:ahLst/>
                <a:cxnLst/>
                <a:rect l="l" t="t" r="r" b="b"/>
                <a:pathLst>
                  <a:path w="1504315" h="1833245">
                    <a:moveTo>
                      <a:pt x="1504073" y="1832967"/>
                    </a:moveTo>
                    <a:lnTo>
                      <a:pt x="0" y="1832967"/>
                    </a:lnTo>
                    <a:lnTo>
                      <a:pt x="0" y="0"/>
                    </a:lnTo>
                    <a:lnTo>
                      <a:pt x="1504073" y="0"/>
                    </a:lnTo>
                    <a:lnTo>
                      <a:pt x="1504073" y="1832967"/>
                    </a:lnTo>
                    <a:close/>
                  </a:path>
                </a:pathLst>
              </a:custGeom>
              <a:solidFill>
                <a:srgbClr val="000000"/>
              </a:solidFill>
            </p:spPr>
            <p:txBody>
              <a:bodyPr wrap="square" lIns="0" tIns="0" rIns="0" bIns="0" rtlCol="0"/>
              <a:lstStyle/>
              <a:p>
                <a:endParaRPr sz="1200"/>
              </a:p>
            </p:txBody>
          </p:sp>
        </p:grpSp>
        <p:pic>
          <p:nvPicPr>
            <p:cNvPr id="6" name="Picture 4" descr="C:\Users\(A_A)\Pictures\Lambang_Kota_Semara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66700"/>
              <a:ext cx="762000" cy="869065"/>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p:cNvSpPr txBox="1">
            <a:spLocks/>
          </p:cNvSpPr>
          <p:nvPr/>
        </p:nvSpPr>
        <p:spPr>
          <a:xfrm>
            <a:off x="1117600" y="145879"/>
            <a:ext cx="4927600" cy="710209"/>
          </a:xfrm>
          <a:prstGeom prst="rect">
            <a:avLst/>
          </a:prstGeom>
        </p:spPr>
        <p:txBody>
          <a:bodyPr vert="horz" lIns="60960" tIns="30480" rIns="60960" bIns="30480" rtlCol="0" anchor="ctr">
            <a:normAutofit fontScale="85000" lnSpcReduction="10000"/>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4400" b="1" dirty="0">
                <a:latin typeface="Arial Rounded MT Bold" panose="020F0704030504030204" pitchFamily="34" charset="0"/>
              </a:rPr>
              <a:t>MEDIA INFORMASI</a:t>
            </a:r>
          </a:p>
        </p:txBody>
      </p:sp>
      <p:grpSp>
        <p:nvGrpSpPr>
          <p:cNvPr id="13" name="Group 12"/>
          <p:cNvGrpSpPr/>
          <p:nvPr/>
        </p:nvGrpSpPr>
        <p:grpSpPr>
          <a:xfrm>
            <a:off x="9328438" y="2495906"/>
            <a:ext cx="2412133" cy="3711239"/>
            <a:chOff x="13990342" y="3726078"/>
            <a:chExt cx="3618200" cy="5566859"/>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2625" y="3726078"/>
              <a:ext cx="3605917" cy="5566859"/>
            </a:xfrm>
            <a:prstGeom prst="rect">
              <a:avLst/>
            </a:prstGeom>
          </p:spPr>
        </p:pic>
        <p:sp>
          <p:nvSpPr>
            <p:cNvPr id="17" name="Content Placeholder 2"/>
            <p:cNvSpPr txBox="1">
              <a:spLocks/>
            </p:cNvSpPr>
            <p:nvPr/>
          </p:nvSpPr>
          <p:spPr>
            <a:xfrm>
              <a:off x="13990342" y="7071533"/>
              <a:ext cx="2971800" cy="586568"/>
            </a:xfrm>
            <a:prstGeom prst="rect">
              <a:avLst/>
            </a:prstGeom>
          </p:spPr>
          <p:style>
            <a:lnRef idx="2">
              <a:schemeClr val="accent2"/>
            </a:lnRef>
            <a:fillRef idx="1">
              <a:schemeClr val="lt1"/>
            </a:fillRef>
            <a:effectRef idx="0">
              <a:schemeClr val="accent2"/>
            </a:effectRef>
            <a:fontRef idx="minor">
              <a:schemeClr val="dk1"/>
            </a:fontRef>
          </p:style>
          <p:txBody>
            <a:bodyPr vert="horz" lIns="60960" tIns="30480" rIns="60960" bIns="3048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en-US" sz="2800" dirty="0">
                  <a:ln w="0"/>
                  <a:effectLst>
                    <a:outerShdw blurRad="38100" dist="19050" dir="2700000" algn="tl" rotWithShape="0">
                      <a:schemeClr val="dk1">
                        <a:alpha val="40000"/>
                      </a:schemeClr>
                    </a:outerShdw>
                  </a:effectLst>
                </a:rPr>
                <a:t>R</a:t>
              </a:r>
              <a:r>
                <a:rPr lang="id-ID" sz="2800" dirty="0">
                  <a:ln w="0"/>
                  <a:effectLst>
                    <a:outerShdw blurRad="38100" dist="19050" dir="2700000" algn="tl" rotWithShape="0">
                      <a:schemeClr val="dk1">
                        <a:alpha val="40000"/>
                      </a:schemeClr>
                    </a:outerShdw>
                  </a:effectLst>
                </a:rPr>
                <a:t>oll Banner</a:t>
              </a:r>
              <a:endParaRPr lang="en-US" sz="2800" dirty="0">
                <a:ln w="0"/>
                <a:effectLst>
                  <a:outerShdw blurRad="38100" dist="19050" dir="2700000" algn="tl" rotWithShape="0">
                    <a:schemeClr val="dk1">
                      <a:alpha val="40000"/>
                    </a:schemeClr>
                  </a:outerShdw>
                </a:effectLst>
              </a:endParaRPr>
            </a:p>
          </p:txBody>
        </p:sp>
      </p:grpSp>
      <p:grpSp>
        <p:nvGrpSpPr>
          <p:cNvPr id="24" name="Group 23"/>
          <p:cNvGrpSpPr/>
          <p:nvPr/>
        </p:nvGrpSpPr>
        <p:grpSpPr>
          <a:xfrm>
            <a:off x="3557693" y="2473887"/>
            <a:ext cx="5468919" cy="3721404"/>
            <a:chOff x="5643324" y="3710831"/>
            <a:chExt cx="8203378" cy="5582106"/>
          </a:xfrm>
        </p:grpSpPr>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3324" y="3710831"/>
              <a:ext cx="8203378" cy="5582106"/>
            </a:xfrm>
            <a:prstGeom prst="rect">
              <a:avLst/>
            </a:prstGeom>
          </p:spPr>
        </p:pic>
        <p:sp>
          <p:nvSpPr>
            <p:cNvPr id="18" name="Content Placeholder 2"/>
            <p:cNvSpPr txBox="1">
              <a:spLocks/>
            </p:cNvSpPr>
            <p:nvPr/>
          </p:nvSpPr>
          <p:spPr>
            <a:xfrm>
              <a:off x="7581900" y="5687051"/>
              <a:ext cx="2971800" cy="586568"/>
            </a:xfrm>
            <a:prstGeom prst="rect">
              <a:avLst/>
            </a:prstGeom>
          </p:spPr>
          <p:style>
            <a:lnRef idx="2">
              <a:schemeClr val="accent2"/>
            </a:lnRef>
            <a:fillRef idx="1">
              <a:schemeClr val="lt1"/>
            </a:fillRef>
            <a:effectRef idx="0">
              <a:schemeClr val="accent2"/>
            </a:effectRef>
            <a:fontRef idx="minor">
              <a:schemeClr val="dk1"/>
            </a:fontRef>
          </p:style>
          <p:txBody>
            <a:bodyPr vert="horz" lIns="60960" tIns="30480" rIns="60960" bIns="3048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en-US" sz="2800" dirty="0">
                  <a:ln w="0"/>
                  <a:effectLst>
                    <a:outerShdw blurRad="38100" dist="19050" dir="2700000" algn="tl" rotWithShape="0">
                      <a:schemeClr val="dk1">
                        <a:alpha val="40000"/>
                      </a:schemeClr>
                    </a:outerShdw>
                  </a:effectLst>
                </a:rPr>
                <a:t>LEAFLET</a:t>
              </a:r>
            </a:p>
          </p:txBody>
        </p:sp>
      </p:grpSp>
      <p:grpSp>
        <p:nvGrpSpPr>
          <p:cNvPr id="25" name="Group 24"/>
          <p:cNvGrpSpPr/>
          <p:nvPr/>
        </p:nvGrpSpPr>
        <p:grpSpPr>
          <a:xfrm>
            <a:off x="223520" y="2487967"/>
            <a:ext cx="3032348" cy="3717489"/>
            <a:chOff x="335280" y="3731950"/>
            <a:chExt cx="4548522" cy="5576234"/>
          </a:xfrm>
        </p:grpSpPr>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280" y="3731950"/>
              <a:ext cx="4548522" cy="5576234"/>
            </a:xfrm>
            <a:prstGeom prst="rect">
              <a:avLst/>
            </a:prstGeom>
          </p:spPr>
        </p:pic>
        <p:sp>
          <p:nvSpPr>
            <p:cNvPr id="22" name="Content Placeholder 2"/>
            <p:cNvSpPr txBox="1">
              <a:spLocks/>
            </p:cNvSpPr>
            <p:nvPr/>
          </p:nvSpPr>
          <p:spPr>
            <a:xfrm>
              <a:off x="1123641" y="7867464"/>
              <a:ext cx="2971800" cy="586568"/>
            </a:xfrm>
            <a:prstGeom prst="rect">
              <a:avLst/>
            </a:prstGeom>
          </p:spPr>
          <p:style>
            <a:lnRef idx="2">
              <a:schemeClr val="accent2"/>
            </a:lnRef>
            <a:fillRef idx="1">
              <a:schemeClr val="lt1"/>
            </a:fillRef>
            <a:effectRef idx="0">
              <a:schemeClr val="accent2"/>
            </a:effectRef>
            <a:fontRef idx="minor">
              <a:schemeClr val="dk1"/>
            </a:fontRef>
          </p:style>
          <p:txBody>
            <a:bodyPr vert="horz" lIns="60960" tIns="30480" rIns="60960" bIns="3048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en-US" sz="2800" dirty="0">
                  <a:ln w="0"/>
                  <a:effectLst>
                    <a:outerShdw blurRad="38100" dist="19050" dir="2700000" algn="tl" rotWithShape="0">
                      <a:schemeClr val="dk1">
                        <a:alpha val="40000"/>
                      </a:schemeClr>
                    </a:outerShdw>
                  </a:effectLst>
                </a:rPr>
                <a:t>FLAYER</a:t>
              </a:r>
            </a:p>
          </p:txBody>
        </p:sp>
      </p:grpSp>
      <p:grpSp>
        <p:nvGrpSpPr>
          <p:cNvPr id="12" name="Group 11"/>
          <p:cNvGrpSpPr/>
          <p:nvPr/>
        </p:nvGrpSpPr>
        <p:grpSpPr>
          <a:xfrm>
            <a:off x="223520" y="926706"/>
            <a:ext cx="11663680" cy="1352550"/>
            <a:chOff x="4805702" y="1490691"/>
            <a:chExt cx="12192000" cy="2028825"/>
          </a:xfrm>
        </p:grpSpPr>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5702" y="1490691"/>
              <a:ext cx="12192000" cy="2028825"/>
            </a:xfrm>
            <a:prstGeom prst="rect">
              <a:avLst/>
            </a:prstGeom>
          </p:spPr>
        </p:pic>
        <p:sp>
          <p:nvSpPr>
            <p:cNvPr id="23" name="Content Placeholder 2"/>
            <p:cNvSpPr txBox="1">
              <a:spLocks/>
            </p:cNvSpPr>
            <p:nvPr/>
          </p:nvSpPr>
          <p:spPr>
            <a:xfrm>
              <a:off x="13341413" y="2117234"/>
              <a:ext cx="1963249" cy="1215423"/>
            </a:xfrm>
            <a:prstGeom prst="rect">
              <a:avLst/>
            </a:prstGeom>
          </p:spPr>
          <p:style>
            <a:lnRef idx="2">
              <a:schemeClr val="accent2"/>
            </a:lnRef>
            <a:fillRef idx="1">
              <a:schemeClr val="lt1"/>
            </a:fillRef>
            <a:effectRef idx="0">
              <a:schemeClr val="accent2"/>
            </a:effectRef>
            <a:fontRef idx="minor">
              <a:schemeClr val="dk1"/>
            </a:fontRef>
          </p:style>
          <p:txBody>
            <a:bodyPr vert="horz" lIns="60960" tIns="30480" rIns="60960" bIns="3048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ctr">
                <a:buNone/>
              </a:pPr>
              <a:r>
                <a:rPr lang="en-US" sz="1600" b="1" dirty="0">
                  <a:ln w="0"/>
                  <a:effectLst>
                    <a:outerShdw blurRad="38100" dist="19050" dir="2700000" algn="tl" rotWithShape="0">
                      <a:schemeClr val="dk1">
                        <a:alpha val="40000"/>
                      </a:schemeClr>
                    </a:outerShdw>
                  </a:effectLst>
                </a:rPr>
                <a:t>MMT </a:t>
              </a:r>
              <a:r>
                <a:rPr lang="en-US" sz="1600" b="1" dirty="0" err="1">
                  <a:ln w="0"/>
                  <a:effectLst>
                    <a:outerShdw blurRad="38100" dist="19050" dir="2700000" algn="tl" rotWithShape="0">
                      <a:schemeClr val="dk1">
                        <a:alpha val="40000"/>
                      </a:schemeClr>
                    </a:outerShdw>
                  </a:effectLst>
                </a:rPr>
                <a:t>Untuk</a:t>
              </a:r>
              <a:r>
                <a:rPr lang="en-US" sz="1600" b="1" dirty="0">
                  <a:ln w="0"/>
                  <a:effectLst>
                    <a:outerShdw blurRad="38100" dist="19050" dir="2700000" algn="tl" rotWithShape="0">
                      <a:schemeClr val="dk1">
                        <a:alpha val="40000"/>
                      </a:schemeClr>
                    </a:outerShdw>
                  </a:effectLst>
                </a:rPr>
                <a:t> </a:t>
              </a:r>
              <a:r>
                <a:rPr lang="en-US" sz="1600" b="1" dirty="0" err="1">
                  <a:ln w="0"/>
                  <a:effectLst>
                    <a:outerShdw blurRad="38100" dist="19050" dir="2700000" algn="tl" rotWithShape="0">
                      <a:schemeClr val="dk1">
                        <a:alpha val="40000"/>
                      </a:schemeClr>
                    </a:outerShdw>
                  </a:effectLst>
                </a:rPr>
                <a:t>Kec</a:t>
              </a:r>
              <a:r>
                <a:rPr lang="en-US" sz="1600" b="1" dirty="0">
                  <a:ln w="0"/>
                  <a:effectLst>
                    <a:outerShdw blurRad="38100" dist="19050" dir="2700000" algn="tl" rotWithShape="0">
                      <a:schemeClr val="dk1">
                        <a:alpha val="40000"/>
                      </a:schemeClr>
                    </a:outerShdw>
                  </a:effectLst>
                </a:rPr>
                <a:t>, </a:t>
              </a:r>
              <a:r>
                <a:rPr lang="en-US" sz="1600" b="1" dirty="0" err="1">
                  <a:ln w="0"/>
                  <a:effectLst>
                    <a:outerShdw blurRad="38100" dist="19050" dir="2700000" algn="tl" rotWithShape="0">
                      <a:schemeClr val="dk1">
                        <a:alpha val="40000"/>
                      </a:schemeClr>
                    </a:outerShdw>
                  </a:effectLst>
                </a:rPr>
                <a:t>Kel</a:t>
              </a:r>
              <a:r>
                <a:rPr lang="en-US" sz="1600" b="1" dirty="0">
                  <a:ln w="0"/>
                  <a:effectLst>
                    <a:outerShdw blurRad="38100" dist="19050" dir="2700000" algn="tl" rotWithShape="0">
                      <a:schemeClr val="dk1">
                        <a:alpha val="40000"/>
                      </a:schemeClr>
                    </a:outerShdw>
                  </a:effectLst>
                </a:rPr>
                <a:t>, </a:t>
              </a:r>
              <a:r>
                <a:rPr lang="en-US" sz="1600" b="1" dirty="0" err="1">
                  <a:ln w="0"/>
                  <a:effectLst>
                    <a:outerShdw blurRad="38100" dist="19050" dir="2700000" algn="tl" rotWithShape="0">
                      <a:schemeClr val="dk1">
                        <a:alpha val="40000"/>
                      </a:schemeClr>
                    </a:outerShdw>
                  </a:effectLst>
                </a:rPr>
                <a:t>Pusk</a:t>
              </a:r>
              <a:r>
                <a:rPr lang="en-US" sz="1600" b="1" dirty="0">
                  <a:ln w="0"/>
                  <a:effectLst>
                    <a:outerShdw blurRad="38100" dist="19050" dir="2700000" algn="tl" rotWithShape="0">
                      <a:schemeClr val="dk1">
                        <a:alpha val="40000"/>
                      </a:schemeClr>
                    </a:outerShdw>
                  </a:effectLst>
                </a:rPr>
                <a:t>, </a:t>
              </a:r>
              <a:r>
                <a:rPr lang="en-US" sz="1600" b="1" dirty="0" err="1">
                  <a:ln w="0"/>
                  <a:effectLst>
                    <a:outerShdw blurRad="38100" dist="19050" dir="2700000" algn="tl" rotWithShape="0">
                      <a:schemeClr val="dk1">
                        <a:alpha val="40000"/>
                      </a:schemeClr>
                    </a:outerShdw>
                  </a:effectLst>
                </a:rPr>
                <a:t>dan</a:t>
              </a:r>
              <a:r>
                <a:rPr lang="en-US" sz="1600" b="1" dirty="0">
                  <a:ln w="0"/>
                  <a:effectLst>
                    <a:outerShdw blurRad="38100" dist="19050" dir="2700000" algn="tl" rotWithShape="0">
                      <a:schemeClr val="dk1">
                        <a:alpha val="40000"/>
                      </a:schemeClr>
                    </a:outerShdw>
                  </a:effectLst>
                </a:rPr>
                <a:t> </a:t>
              </a:r>
              <a:r>
                <a:rPr lang="en-US" sz="1600" b="1" dirty="0" err="1">
                  <a:ln w="0"/>
                  <a:effectLst>
                    <a:outerShdw blurRad="38100" dist="19050" dir="2700000" algn="tl" rotWithShape="0">
                      <a:schemeClr val="dk1">
                        <a:alpha val="40000"/>
                      </a:schemeClr>
                    </a:outerShdw>
                  </a:effectLst>
                </a:rPr>
                <a:t>Balaikota</a:t>
              </a:r>
              <a:r>
                <a:rPr lang="en-US" sz="1600" b="1" dirty="0">
                  <a:ln w="0"/>
                  <a:effectLst>
                    <a:outerShdw blurRad="38100" dist="19050" dir="2700000" algn="tl" rotWithShape="0">
                      <a:schemeClr val="dk1">
                        <a:alpha val="40000"/>
                      </a:schemeClr>
                    </a:outerShdw>
                  </a:effectLst>
                </a:rPr>
                <a:t> (232 </a:t>
              </a:r>
              <a:r>
                <a:rPr lang="en-US" sz="1600" b="1" dirty="0" err="1">
                  <a:ln w="0"/>
                  <a:effectLst>
                    <a:outerShdw blurRad="38100" dist="19050" dir="2700000" algn="tl" rotWithShape="0">
                      <a:schemeClr val="dk1">
                        <a:alpha val="40000"/>
                      </a:schemeClr>
                    </a:outerShdw>
                  </a:effectLst>
                </a:rPr>
                <a:t>buah</a:t>
              </a:r>
              <a:r>
                <a:rPr lang="en-US" sz="1600" b="1" dirty="0">
                  <a:ln w="0"/>
                  <a:effectLst>
                    <a:outerShdw blurRad="38100" dist="19050" dir="2700000" algn="tl" rotWithShape="0">
                      <a:schemeClr val="dk1">
                        <a:alpha val="40000"/>
                      </a:schemeClr>
                    </a:outerShdw>
                  </a:effectLst>
                </a:rPr>
                <a:t>)</a:t>
              </a:r>
            </a:p>
          </p:txBody>
        </p:sp>
      </p:grpSp>
      <p:pic>
        <p:nvPicPr>
          <p:cNvPr id="3" name="Picture 2" descr="C:\Users\(A_A)\Downloads\WINGKO GIF 2.png">
            <a:extLst>
              <a:ext uri="{FF2B5EF4-FFF2-40B4-BE49-F238E27FC236}">
                <a16:creationId xmlns:a16="http://schemas.microsoft.com/office/drawing/2014/main" id="{45049E1C-96AC-97BD-F6E8-41B78202A262}"/>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315" t="2668" r="2080" b="2521"/>
          <a:stretch/>
        </p:blipFill>
        <p:spPr bwMode="auto">
          <a:xfrm>
            <a:off x="8792424" y="73160"/>
            <a:ext cx="1576225" cy="6585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555822E-257E-8D3D-1276-99F0774F77C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0426" b="22873"/>
          <a:stretch/>
        </p:blipFill>
        <p:spPr>
          <a:xfrm>
            <a:off x="10485914" y="48763"/>
            <a:ext cx="1629393" cy="628919"/>
          </a:xfrm>
          <a:prstGeom prst="rect">
            <a:avLst/>
          </a:prstGeom>
        </p:spPr>
      </p:pic>
      <p:pic>
        <p:nvPicPr>
          <p:cNvPr id="20" name="Picture 19">
            <a:extLst>
              <a:ext uri="{FF2B5EF4-FFF2-40B4-BE49-F238E27FC236}">
                <a16:creationId xmlns:a16="http://schemas.microsoft.com/office/drawing/2014/main" id="{28A84256-146B-124D-F5F9-5AAD58E00F8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4589" y="156293"/>
            <a:ext cx="1530571" cy="492261"/>
          </a:xfrm>
          <a:prstGeom prst="rect">
            <a:avLst/>
          </a:prstGeom>
        </p:spPr>
      </p:pic>
      <p:pic>
        <p:nvPicPr>
          <p:cNvPr id="26" name="object 5">
            <a:extLst>
              <a:ext uri="{FF2B5EF4-FFF2-40B4-BE49-F238E27FC236}">
                <a16:creationId xmlns:a16="http://schemas.microsoft.com/office/drawing/2014/main" id="{96F6001A-4E88-DFE5-5B30-19C7B795B9FC}"/>
              </a:ext>
            </a:extLst>
          </p:cNvPr>
          <p:cNvPicPr/>
          <p:nvPr/>
        </p:nvPicPr>
        <p:blipFill>
          <a:blip r:embed="rId10" cstate="print"/>
          <a:stretch>
            <a:fillRect/>
          </a:stretch>
        </p:blipFill>
        <p:spPr>
          <a:xfrm>
            <a:off x="6380083" y="73160"/>
            <a:ext cx="647240" cy="643829"/>
          </a:xfrm>
          <a:prstGeom prst="rect">
            <a:avLst/>
          </a:prstGeom>
        </p:spPr>
      </p:pic>
    </p:spTree>
    <p:extLst>
      <p:ext uri="{BB962C8B-B14F-4D97-AF65-F5344CB8AC3E}">
        <p14:creationId xmlns:p14="http://schemas.microsoft.com/office/powerpoint/2010/main" val="3445644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677FBC6-0226-7C0A-AB09-F7A59ADCD5DE}"/>
              </a:ext>
            </a:extLst>
          </p:cNvPr>
          <p:cNvSpPr txBox="1">
            <a:spLocks/>
          </p:cNvSpPr>
          <p:nvPr/>
        </p:nvSpPr>
        <p:spPr>
          <a:xfrm>
            <a:off x="238126" y="5501587"/>
            <a:ext cx="4210050" cy="12144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ID" sz="3600" dirty="0"/>
          </a:p>
        </p:txBody>
      </p:sp>
      <p:pic>
        <p:nvPicPr>
          <p:cNvPr id="7" name="Picture 6"/>
          <p:cNvPicPr>
            <a:picLocks noChangeAspect="1"/>
          </p:cNvPicPr>
          <p:nvPr/>
        </p:nvPicPr>
        <p:blipFill>
          <a:blip r:embed="rId3"/>
          <a:stretch>
            <a:fillRect/>
          </a:stretch>
        </p:blipFill>
        <p:spPr>
          <a:xfrm>
            <a:off x="8219975" y="939341"/>
            <a:ext cx="3634033" cy="4153294"/>
          </a:xfrm>
          <a:prstGeom prst="rect">
            <a:avLst/>
          </a:prstGeom>
        </p:spPr>
      </p:pic>
      <p:sp>
        <p:nvSpPr>
          <p:cNvPr id="9" name="Rectangle 8"/>
          <p:cNvSpPr/>
          <p:nvPr/>
        </p:nvSpPr>
        <p:spPr>
          <a:xfrm>
            <a:off x="375385" y="74281"/>
            <a:ext cx="11367077" cy="954107"/>
          </a:xfrm>
          <a:prstGeom prst="rect">
            <a:avLst/>
          </a:prstGeom>
        </p:spPr>
        <p:txBody>
          <a:bodyPr wrap="square">
            <a:spAutoFit/>
          </a:bodyPr>
          <a:lstStyle/>
          <a:p>
            <a:pPr algn="ctr"/>
            <a:r>
              <a:rPr lang="en-ID" sz="3200" b="1" dirty="0"/>
              <a:t>INOVASI : </a:t>
            </a:r>
            <a:r>
              <a:rPr lang="en-ID" sz="3200" b="1" dirty="0" err="1"/>
              <a:t>Teknologi</a:t>
            </a:r>
            <a:r>
              <a:rPr lang="en-ID" sz="3200" b="1" dirty="0"/>
              <a:t> </a:t>
            </a:r>
            <a:r>
              <a:rPr lang="en-ID" sz="3200" b="1" dirty="0" err="1"/>
              <a:t>Nyamuk</a:t>
            </a:r>
            <a:r>
              <a:rPr lang="en-ID" sz="3200" b="1" dirty="0"/>
              <a:t> </a:t>
            </a:r>
            <a:r>
              <a:rPr lang="en-ID" sz="3200" b="1" dirty="0" err="1"/>
              <a:t>Aedes</a:t>
            </a:r>
            <a:r>
              <a:rPr lang="en-ID" sz="3200" b="1" dirty="0"/>
              <a:t> </a:t>
            </a:r>
            <a:r>
              <a:rPr lang="en-ID" sz="3200" b="1" dirty="0" err="1"/>
              <a:t>aegypti</a:t>
            </a:r>
            <a:r>
              <a:rPr lang="en-ID" sz="3200" b="1" dirty="0"/>
              <a:t> </a:t>
            </a:r>
            <a:r>
              <a:rPr lang="en-ID" sz="3200" b="1" dirty="0" err="1"/>
              <a:t>ber-Wolbachia</a:t>
            </a:r>
            <a:r>
              <a:rPr lang="en-ID" sz="3200" b="1" dirty="0"/>
              <a:t>, </a:t>
            </a:r>
          </a:p>
          <a:p>
            <a:pPr algn="ctr"/>
            <a:r>
              <a:rPr lang="en-ID" sz="2400" b="1" dirty="0" err="1"/>
              <a:t>sebagai</a:t>
            </a:r>
            <a:r>
              <a:rPr lang="en-ID" sz="2400" b="1" dirty="0"/>
              <a:t> </a:t>
            </a:r>
            <a:r>
              <a:rPr lang="en-ID" sz="2400" b="1" dirty="0" err="1"/>
              <a:t>upaya</a:t>
            </a:r>
            <a:r>
              <a:rPr lang="en-ID" sz="2400" b="1" dirty="0"/>
              <a:t> </a:t>
            </a:r>
            <a:r>
              <a:rPr lang="en-ID" sz="2400" b="1" dirty="0" err="1"/>
              <a:t>pelengkap</a:t>
            </a:r>
            <a:r>
              <a:rPr lang="en-ID" sz="2400" b="1" dirty="0"/>
              <a:t> </a:t>
            </a:r>
            <a:r>
              <a:rPr lang="en-ID" sz="2400" b="1" dirty="0" err="1"/>
              <a:t>Strategi</a:t>
            </a:r>
            <a:r>
              <a:rPr lang="en-ID" sz="2400" b="1" dirty="0"/>
              <a:t> </a:t>
            </a:r>
            <a:r>
              <a:rPr lang="en-ID" sz="2400" b="1" dirty="0" err="1"/>
              <a:t>Penanggulangan</a:t>
            </a:r>
            <a:r>
              <a:rPr lang="en-ID" sz="2400" b="1" dirty="0"/>
              <a:t> Dengue di Indonesia </a:t>
            </a:r>
            <a:endParaRPr lang="en-SG" sz="2400" b="1" dirty="0"/>
          </a:p>
        </p:txBody>
      </p:sp>
      <p:pic>
        <p:nvPicPr>
          <p:cNvPr id="12" name="Picture 11"/>
          <p:cNvPicPr>
            <a:picLocks noChangeAspect="1"/>
          </p:cNvPicPr>
          <p:nvPr/>
        </p:nvPicPr>
        <p:blipFill rotWithShape="1">
          <a:blip r:embed="rId4"/>
          <a:srcRect l="2914" t="-1" r="5084" b="-16556"/>
          <a:stretch/>
        </p:blipFill>
        <p:spPr>
          <a:xfrm>
            <a:off x="32073" y="1536723"/>
            <a:ext cx="4393449" cy="3250462"/>
          </a:xfrm>
          <a:prstGeom prst="rect">
            <a:avLst/>
          </a:prstGeom>
        </p:spPr>
      </p:pic>
      <p:sp>
        <p:nvSpPr>
          <p:cNvPr id="10" name="Text Placeholder 3">
            <a:extLst>
              <a:ext uri="{FF2B5EF4-FFF2-40B4-BE49-F238E27FC236}">
                <a16:creationId xmlns:a16="http://schemas.microsoft.com/office/drawing/2014/main" id="{B0881966-BA1B-5735-13C7-C21B09337EFD}"/>
              </a:ext>
            </a:extLst>
          </p:cNvPr>
          <p:cNvSpPr txBox="1">
            <a:spLocks/>
          </p:cNvSpPr>
          <p:nvPr/>
        </p:nvSpPr>
        <p:spPr>
          <a:xfrm>
            <a:off x="4425522" y="1000262"/>
            <a:ext cx="3762380" cy="5108544"/>
          </a:xfrm>
          <a:prstGeom prst="rect">
            <a:avLst/>
          </a:prstGeom>
          <a:noFill/>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007E7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ID" b="1" dirty="0" err="1">
                <a:solidFill>
                  <a:schemeClr val="tx1"/>
                </a:solidFill>
                <a:latin typeface="Arial" panose="020B0604020202020204" pitchFamily="34" charset="0"/>
                <a:cs typeface="Arial" panose="020B0604020202020204" pitchFamily="34" charset="0"/>
              </a:rPr>
              <a:t>Rasionalisasi</a:t>
            </a:r>
            <a:endParaRPr lang="en-ID" dirty="0">
              <a:solidFill>
                <a:schemeClr val="tx1"/>
              </a:solidFill>
              <a:latin typeface="Arial" panose="020B0604020202020204" pitchFamily="34" charset="0"/>
              <a:cs typeface="Arial" panose="020B0604020202020204" pitchFamily="34" charset="0"/>
            </a:endParaRPr>
          </a:p>
          <a:p>
            <a:pPr marL="342900" indent="-342900">
              <a:lnSpc>
                <a:spcPct val="100000"/>
              </a:lnSpc>
              <a:spcBef>
                <a:spcPts val="0"/>
              </a:spcBef>
              <a:buFont typeface="+mj-lt"/>
              <a:buAutoNum type="arabicPeriod"/>
            </a:pPr>
            <a:r>
              <a:rPr lang="en-ID" sz="1600" dirty="0" err="1">
                <a:solidFill>
                  <a:schemeClr val="tx1"/>
                </a:solidFill>
                <a:latin typeface="Arial" panose="020B0604020202020204" pitchFamily="34" charset="0"/>
                <a:cs typeface="Arial" panose="020B0604020202020204" pitchFamily="34" charset="0"/>
              </a:rPr>
              <a:t>Sejalan</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dengan</a:t>
            </a:r>
            <a:r>
              <a:rPr lang="en-ID" sz="1600" dirty="0">
                <a:solidFill>
                  <a:schemeClr val="tx1"/>
                </a:solidFill>
                <a:latin typeface="Arial" panose="020B0604020202020204" pitchFamily="34" charset="0"/>
                <a:cs typeface="Arial" panose="020B0604020202020204" pitchFamily="34" charset="0"/>
              </a:rPr>
              <a:t> Strategi Nasional </a:t>
            </a:r>
            <a:r>
              <a:rPr lang="en-ID" sz="1600" dirty="0" err="1">
                <a:solidFill>
                  <a:schemeClr val="tx1"/>
                </a:solidFill>
                <a:latin typeface="Arial" panose="020B0604020202020204" pitchFamily="34" charset="0"/>
                <a:cs typeface="Arial" panose="020B0604020202020204" pitchFamily="34" charset="0"/>
              </a:rPr>
              <a:t>Penanggulangan</a:t>
            </a:r>
            <a:r>
              <a:rPr lang="en-ID" sz="1600" dirty="0">
                <a:solidFill>
                  <a:schemeClr val="tx1"/>
                </a:solidFill>
                <a:latin typeface="Arial" panose="020B0604020202020204" pitchFamily="34" charset="0"/>
                <a:cs typeface="Arial" panose="020B0604020202020204" pitchFamily="34" charset="0"/>
              </a:rPr>
              <a:t> Dengue 2021-2025, </a:t>
            </a:r>
          </a:p>
          <a:p>
            <a:pPr marL="342900" indent="-342900">
              <a:lnSpc>
                <a:spcPct val="100000"/>
              </a:lnSpc>
              <a:spcBef>
                <a:spcPts val="0"/>
              </a:spcBef>
              <a:buFont typeface="+mj-lt"/>
              <a:buAutoNum type="arabicPeriod"/>
            </a:pPr>
            <a:r>
              <a:rPr lang="en-ID" sz="1600" dirty="0" err="1">
                <a:solidFill>
                  <a:schemeClr val="tx1"/>
                </a:solidFill>
                <a:latin typeface="Arial" panose="020B0604020202020204" pitchFamily="34" charset="0"/>
                <a:cs typeface="Arial" panose="020B0604020202020204" pitchFamily="34" charset="0"/>
              </a:rPr>
              <a:t>Teknologi</a:t>
            </a:r>
            <a:r>
              <a:rPr lang="en-ID" sz="1600" dirty="0">
                <a:solidFill>
                  <a:schemeClr val="tx1"/>
                </a:solidFill>
                <a:latin typeface="Arial" panose="020B0604020202020204" pitchFamily="34" charset="0"/>
                <a:cs typeface="Arial" panose="020B0604020202020204" pitchFamily="34" charset="0"/>
              </a:rPr>
              <a:t> Wolbachia </a:t>
            </a:r>
            <a:r>
              <a:rPr lang="en-ID" sz="1600" dirty="0" err="1">
                <a:solidFill>
                  <a:schemeClr val="tx1"/>
                </a:solidFill>
                <a:latin typeface="Arial" panose="020B0604020202020204" pitchFamily="34" charset="0"/>
                <a:cs typeface="Arial" panose="020B0604020202020204" pitchFamily="34" charset="0"/>
              </a:rPr>
              <a:t>telah</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terbukti</a:t>
            </a:r>
            <a:r>
              <a:rPr lang="en-ID" sz="1600"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menurunkan</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insiden</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infeksi</a:t>
            </a:r>
            <a:r>
              <a:rPr lang="en-ID" sz="1600" b="1" dirty="0">
                <a:solidFill>
                  <a:schemeClr val="tx1"/>
                </a:solidFill>
                <a:latin typeface="Arial" panose="020B0604020202020204" pitchFamily="34" charset="0"/>
                <a:cs typeface="Arial" panose="020B0604020202020204" pitchFamily="34" charset="0"/>
              </a:rPr>
              <a:t> Dengue 77,1%</a:t>
            </a:r>
            <a:r>
              <a:rPr lang="en-ID" sz="1600" dirty="0">
                <a:solidFill>
                  <a:schemeClr val="tx1"/>
                </a:solidFill>
                <a:latin typeface="Arial" panose="020B0604020202020204" pitchFamily="34" charset="0"/>
                <a:cs typeface="Arial" panose="020B0604020202020204" pitchFamily="34" charset="0"/>
              </a:rPr>
              <a:t> dan</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angka</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rawat</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inap</a:t>
            </a:r>
            <a:r>
              <a:rPr lang="en-ID" sz="1600" b="1" dirty="0">
                <a:solidFill>
                  <a:schemeClr val="tx1"/>
                </a:solidFill>
                <a:latin typeface="Arial" panose="020B0604020202020204" pitchFamily="34" charset="0"/>
                <a:cs typeface="Arial" panose="020B0604020202020204" pitchFamily="34" charset="0"/>
              </a:rPr>
              <a:t> 82,6%</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Utarini</a:t>
            </a:r>
            <a:r>
              <a:rPr lang="en-ID" sz="1600" dirty="0">
                <a:solidFill>
                  <a:schemeClr val="tx1"/>
                </a:solidFill>
                <a:latin typeface="Arial" panose="020B0604020202020204" pitchFamily="34" charset="0"/>
                <a:cs typeface="Arial" panose="020B0604020202020204" pitchFamily="34" charset="0"/>
              </a:rPr>
              <a:t> et al, 2021)</a:t>
            </a:r>
          </a:p>
          <a:p>
            <a:pPr marL="342900" indent="-342900">
              <a:lnSpc>
                <a:spcPct val="100000"/>
              </a:lnSpc>
              <a:spcBef>
                <a:spcPts val="0"/>
              </a:spcBef>
              <a:buFont typeface="+mj-lt"/>
              <a:buAutoNum type="arabicPeriod"/>
            </a:pPr>
            <a:r>
              <a:rPr lang="en-ID" sz="1600" dirty="0">
                <a:solidFill>
                  <a:schemeClr val="tx1"/>
                </a:solidFill>
                <a:latin typeface="Arial" panose="020B0604020202020204" pitchFamily="34" charset="0"/>
                <a:cs typeface="Arial" panose="020B0604020202020204" pitchFamily="34" charset="0"/>
              </a:rPr>
              <a:t>WHO Vector Control Advisory Group </a:t>
            </a:r>
            <a:r>
              <a:rPr lang="en-ID" sz="1600" b="1" dirty="0">
                <a:solidFill>
                  <a:schemeClr val="tx1"/>
                </a:solidFill>
                <a:latin typeface="Arial" panose="020B0604020202020204" pitchFamily="34" charset="0"/>
                <a:cs typeface="Arial" panose="020B0604020202020204" pitchFamily="34" charset="0"/>
              </a:rPr>
              <a:t>(VCAG) </a:t>
            </a:r>
            <a:r>
              <a:rPr lang="en-ID" sz="1600" b="1" dirty="0" err="1">
                <a:solidFill>
                  <a:schemeClr val="tx1"/>
                </a:solidFill>
                <a:latin typeface="Arial" panose="020B0604020202020204" pitchFamily="34" charset="0"/>
                <a:cs typeface="Arial" panose="020B0604020202020204" pitchFamily="34" charset="0"/>
              </a:rPr>
              <a:t>telah</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merekomendasikan</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teknologi</a:t>
            </a:r>
            <a:r>
              <a:rPr lang="en-ID" sz="1600" b="1" dirty="0">
                <a:solidFill>
                  <a:schemeClr val="tx1"/>
                </a:solidFill>
                <a:latin typeface="Arial" panose="020B0604020202020204" pitchFamily="34" charset="0"/>
                <a:cs typeface="Arial" panose="020B0604020202020204" pitchFamily="34" charset="0"/>
              </a:rPr>
              <a:t> </a:t>
            </a:r>
            <a:r>
              <a:rPr lang="en-ID" sz="1600" b="1" i="1" dirty="0">
                <a:solidFill>
                  <a:schemeClr val="tx1"/>
                </a:solidFill>
                <a:latin typeface="Arial" panose="020B0604020202020204" pitchFamily="34" charset="0"/>
                <a:cs typeface="Arial" panose="020B0604020202020204" pitchFamily="34" charset="0"/>
              </a:rPr>
              <a:t>Wolbachia</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untuk</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pengendalian</a:t>
            </a:r>
            <a:r>
              <a:rPr lang="en-ID" sz="1600" dirty="0">
                <a:solidFill>
                  <a:schemeClr val="tx1"/>
                </a:solidFill>
                <a:latin typeface="Arial" panose="020B0604020202020204" pitchFamily="34" charset="0"/>
                <a:cs typeface="Arial" panose="020B0604020202020204" pitchFamily="34" charset="0"/>
              </a:rPr>
              <a:t> dengue (WHO, 2020)</a:t>
            </a:r>
          </a:p>
          <a:p>
            <a:pPr marL="342900" indent="-342900">
              <a:lnSpc>
                <a:spcPct val="100000"/>
              </a:lnSpc>
              <a:spcBef>
                <a:spcPts val="0"/>
              </a:spcBef>
              <a:buFont typeface="+mj-lt"/>
              <a:buAutoNum type="arabicPeriod"/>
            </a:pPr>
            <a:r>
              <a:rPr lang="en-ID" sz="1600" dirty="0" err="1">
                <a:solidFill>
                  <a:schemeClr val="tx1"/>
                </a:solidFill>
                <a:latin typeface="Arial" panose="020B0604020202020204" pitchFamily="34" charset="0"/>
                <a:cs typeface="Arial" panose="020B0604020202020204" pitchFamily="34" charset="0"/>
              </a:rPr>
              <a:t>Teknologi</a:t>
            </a:r>
            <a:r>
              <a:rPr lang="en-ID" sz="1600" dirty="0">
                <a:solidFill>
                  <a:schemeClr val="tx1"/>
                </a:solidFill>
                <a:latin typeface="Arial" panose="020B0604020202020204" pitchFamily="34" charset="0"/>
                <a:cs typeface="Arial" panose="020B0604020202020204" pitchFamily="34" charset="0"/>
              </a:rPr>
              <a:t> </a:t>
            </a:r>
            <a:r>
              <a:rPr lang="en-ID" sz="1600" i="1" dirty="0">
                <a:solidFill>
                  <a:schemeClr val="tx1"/>
                </a:solidFill>
                <a:latin typeface="Arial" panose="020B0604020202020204" pitchFamily="34" charset="0"/>
                <a:cs typeface="Arial" panose="020B0604020202020204" pitchFamily="34" charset="0"/>
              </a:rPr>
              <a:t>Wolbachia</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hadir</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sebagai</a:t>
            </a:r>
            <a:r>
              <a:rPr lang="en-ID" sz="1600"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pelengkap</a:t>
            </a:r>
            <a:r>
              <a:rPr lang="en-ID" sz="1600" b="1" dirty="0">
                <a:solidFill>
                  <a:schemeClr val="tx1"/>
                </a:solidFill>
                <a:latin typeface="Arial" panose="020B0604020202020204" pitchFamily="34" charset="0"/>
                <a:cs typeface="Arial" panose="020B0604020202020204" pitchFamily="34" charset="0"/>
              </a:rPr>
              <a:t> program </a:t>
            </a:r>
            <a:r>
              <a:rPr lang="en-ID" sz="1600" b="1" dirty="0" err="1">
                <a:solidFill>
                  <a:schemeClr val="tx1"/>
                </a:solidFill>
                <a:latin typeface="Arial" panose="020B0604020202020204" pitchFamily="34" charset="0"/>
                <a:cs typeface="Arial" panose="020B0604020202020204" pitchFamily="34" charset="0"/>
              </a:rPr>
              <a:t>pengendalian</a:t>
            </a:r>
            <a:r>
              <a:rPr lang="en-ID" sz="1600" b="1" dirty="0">
                <a:solidFill>
                  <a:schemeClr val="tx1"/>
                </a:solidFill>
                <a:latin typeface="Arial" panose="020B0604020202020204" pitchFamily="34" charset="0"/>
                <a:cs typeface="Arial" panose="020B0604020202020204" pitchFamily="34" charset="0"/>
              </a:rPr>
              <a:t> dengue yang </a:t>
            </a:r>
            <a:r>
              <a:rPr lang="en-ID" sz="1600" b="1" dirty="0" err="1">
                <a:solidFill>
                  <a:schemeClr val="tx1"/>
                </a:solidFill>
                <a:latin typeface="Arial" panose="020B0604020202020204" pitchFamily="34" charset="0"/>
                <a:cs typeface="Arial" panose="020B0604020202020204" pitchFamily="34" charset="0"/>
              </a:rPr>
              <a:t>sudah</a:t>
            </a:r>
            <a:r>
              <a:rPr lang="en-ID" sz="1600" b="1" dirty="0">
                <a:solidFill>
                  <a:schemeClr val="tx1"/>
                </a:solidFill>
                <a:latin typeface="Arial" panose="020B0604020202020204" pitchFamily="34" charset="0"/>
                <a:cs typeface="Arial" panose="020B0604020202020204" pitchFamily="34" charset="0"/>
              </a:rPr>
              <a:t> </a:t>
            </a:r>
            <a:r>
              <a:rPr lang="en-ID" sz="1600" b="1" dirty="0" err="1">
                <a:solidFill>
                  <a:schemeClr val="tx1"/>
                </a:solidFill>
                <a:latin typeface="Arial" panose="020B0604020202020204" pitchFamily="34" charset="0"/>
                <a:cs typeface="Arial" panose="020B0604020202020204" pitchFamily="34" charset="0"/>
              </a:rPr>
              <a:t>ada</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seperti</a:t>
            </a:r>
            <a:r>
              <a:rPr lang="en-ID" sz="1600" dirty="0">
                <a:solidFill>
                  <a:schemeClr val="tx1"/>
                </a:solidFill>
                <a:latin typeface="Arial" panose="020B0604020202020204" pitchFamily="34" charset="0"/>
                <a:cs typeface="Arial" panose="020B0604020202020204" pitchFamily="34" charset="0"/>
              </a:rPr>
              <a:t> PSN 3M Plus, Gerakan Satu </a:t>
            </a:r>
            <a:r>
              <a:rPr lang="en-ID" sz="1600" dirty="0" err="1">
                <a:solidFill>
                  <a:schemeClr val="tx1"/>
                </a:solidFill>
                <a:latin typeface="Arial" panose="020B0604020202020204" pitchFamily="34" charset="0"/>
                <a:cs typeface="Arial" panose="020B0604020202020204" pitchFamily="34" charset="0"/>
              </a:rPr>
              <a:t>Rumah</a:t>
            </a:r>
            <a:r>
              <a:rPr lang="en-ID" sz="1600" dirty="0">
                <a:solidFill>
                  <a:schemeClr val="tx1"/>
                </a:solidFill>
                <a:latin typeface="Arial" panose="020B0604020202020204" pitchFamily="34" charset="0"/>
                <a:cs typeface="Arial" panose="020B0604020202020204" pitchFamily="34" charset="0"/>
              </a:rPr>
              <a:t> Satu </a:t>
            </a:r>
            <a:r>
              <a:rPr lang="en-ID" sz="1600" dirty="0" err="1">
                <a:solidFill>
                  <a:schemeClr val="tx1"/>
                </a:solidFill>
                <a:latin typeface="Arial" panose="020B0604020202020204" pitchFamily="34" charset="0"/>
                <a:cs typeface="Arial" panose="020B0604020202020204" pitchFamily="34" charset="0"/>
              </a:rPr>
              <a:t>Jumantuk</a:t>
            </a:r>
            <a:r>
              <a:rPr lang="en-ID" sz="1600" dirty="0">
                <a:solidFill>
                  <a:schemeClr val="tx1"/>
                </a:solidFill>
                <a:latin typeface="Arial" panose="020B0604020202020204" pitchFamily="34" charset="0"/>
                <a:cs typeface="Arial" panose="020B0604020202020204" pitchFamily="34" charset="0"/>
              </a:rPr>
              <a:t> (G1R1J), </a:t>
            </a:r>
            <a:r>
              <a:rPr lang="en-ID" sz="1600" dirty="0" err="1">
                <a:solidFill>
                  <a:schemeClr val="tx1"/>
                </a:solidFill>
                <a:latin typeface="Arial" panose="020B0604020202020204" pitchFamily="34" charset="0"/>
                <a:cs typeface="Arial" panose="020B0604020202020204" pitchFamily="34" charset="0"/>
              </a:rPr>
              <a:t>Pokjanal</a:t>
            </a:r>
            <a:r>
              <a:rPr lang="en-ID" sz="1600" dirty="0">
                <a:solidFill>
                  <a:schemeClr val="tx1"/>
                </a:solidFill>
                <a:latin typeface="Arial" panose="020B0604020202020204" pitchFamily="34" charset="0"/>
                <a:cs typeface="Arial" panose="020B0604020202020204" pitchFamily="34" charset="0"/>
              </a:rPr>
              <a:t> Dengue (DBD)</a:t>
            </a:r>
          </a:p>
          <a:p>
            <a:pPr marL="342900" indent="-342900">
              <a:lnSpc>
                <a:spcPct val="100000"/>
              </a:lnSpc>
              <a:spcBef>
                <a:spcPts val="0"/>
              </a:spcBef>
              <a:buFont typeface="+mj-lt"/>
              <a:buAutoNum type="arabicPeriod"/>
            </a:pPr>
            <a:r>
              <a:rPr lang="en-ID" sz="1600" dirty="0">
                <a:solidFill>
                  <a:schemeClr val="tx1"/>
                </a:solidFill>
                <a:latin typeface="Arial" panose="020B0604020202020204" pitchFamily="34" charset="0"/>
                <a:cs typeface="Arial" panose="020B0604020202020204" pitchFamily="34" charset="0"/>
              </a:rPr>
              <a:t>Piloting </a:t>
            </a:r>
            <a:r>
              <a:rPr lang="en-ID" sz="1600" dirty="0" err="1">
                <a:solidFill>
                  <a:schemeClr val="tx1"/>
                </a:solidFill>
                <a:latin typeface="Arial" panose="020B0604020202020204" pitchFamily="34" charset="0"/>
                <a:cs typeface="Arial" panose="020B0604020202020204" pitchFamily="34" charset="0"/>
              </a:rPr>
              <a:t>pada</a:t>
            </a:r>
            <a:r>
              <a:rPr lang="en-ID" sz="1600" dirty="0">
                <a:solidFill>
                  <a:schemeClr val="tx1"/>
                </a:solidFill>
                <a:latin typeface="Arial" panose="020B0604020202020204" pitchFamily="34" charset="0"/>
                <a:cs typeface="Arial" panose="020B0604020202020204" pitchFamily="34" charset="0"/>
              </a:rPr>
              <a:t> 5 Kota : Jakarta Barat, Bandung, Semarang, </a:t>
            </a:r>
            <a:r>
              <a:rPr lang="en-ID" sz="1600" dirty="0" err="1">
                <a:solidFill>
                  <a:schemeClr val="tx1"/>
                </a:solidFill>
                <a:latin typeface="Arial" panose="020B0604020202020204" pitchFamily="34" charset="0"/>
                <a:cs typeface="Arial" panose="020B0604020202020204" pitchFamily="34" charset="0"/>
              </a:rPr>
              <a:t>Bontang</a:t>
            </a:r>
            <a:r>
              <a:rPr lang="en-ID" sz="1600" dirty="0">
                <a:solidFill>
                  <a:schemeClr val="tx1"/>
                </a:solidFill>
                <a:latin typeface="Arial" panose="020B0604020202020204" pitchFamily="34" charset="0"/>
                <a:cs typeface="Arial" panose="020B0604020202020204" pitchFamily="34" charset="0"/>
              </a:rPr>
              <a:t>, </a:t>
            </a:r>
            <a:r>
              <a:rPr lang="en-ID" sz="1600" dirty="0" err="1">
                <a:solidFill>
                  <a:schemeClr val="tx1"/>
                </a:solidFill>
                <a:latin typeface="Arial" panose="020B0604020202020204" pitchFamily="34" charset="0"/>
                <a:cs typeface="Arial" panose="020B0604020202020204" pitchFamily="34" charset="0"/>
              </a:rPr>
              <a:t>Kupang</a:t>
            </a:r>
            <a:endParaRPr lang="en-ID" sz="1600" dirty="0">
              <a:solidFill>
                <a:schemeClr val="tx1"/>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a:stretch>
            <a:fillRect/>
          </a:stretch>
        </p:blipFill>
        <p:spPr>
          <a:xfrm>
            <a:off x="8298682" y="5038974"/>
            <a:ext cx="3555326" cy="1520547"/>
          </a:xfrm>
          <a:prstGeom prst="rect">
            <a:avLst/>
          </a:prstGeom>
        </p:spPr>
      </p:pic>
      <p:sp>
        <p:nvSpPr>
          <p:cNvPr id="13" name="Title 3">
            <a:extLst>
              <a:ext uri="{FF2B5EF4-FFF2-40B4-BE49-F238E27FC236}">
                <a16:creationId xmlns:a16="http://schemas.microsoft.com/office/drawing/2014/main" id="{386F30A4-E3B4-D6B8-AD16-4A756BCE5806}"/>
              </a:ext>
            </a:extLst>
          </p:cNvPr>
          <p:cNvSpPr>
            <a:spLocks noGrp="1"/>
          </p:cNvSpPr>
          <p:nvPr>
            <p:ph type="title"/>
          </p:nvPr>
        </p:nvSpPr>
        <p:spPr>
          <a:xfrm>
            <a:off x="123954" y="5007806"/>
            <a:ext cx="4269495" cy="1325563"/>
          </a:xfrm>
        </p:spPr>
        <p:txBody>
          <a:bodyPr>
            <a:noAutofit/>
          </a:bodyPr>
          <a:lstStyle/>
          <a:p>
            <a:pPr algn="ctr"/>
            <a:r>
              <a:rPr lang="en-US" sz="2000" b="1" dirty="0">
                <a:latin typeface="Arial" panose="020B0604020202020204" pitchFamily="34" charset="0"/>
                <a:cs typeface="Arial" panose="020B0604020202020204" pitchFamily="34" charset="0"/>
              </a:rPr>
              <a:t>KEPMENKES 1341 TAHUN 2022</a:t>
            </a:r>
            <a:br>
              <a:rPr lang="en-US" sz="2000" b="1"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Pilot Project </a:t>
            </a:r>
            <a:r>
              <a:rPr lang="en-US" sz="2000" dirty="0" err="1">
                <a:latin typeface="Arial" panose="020B0604020202020204" pitchFamily="34" charset="0"/>
                <a:cs typeface="Arial" panose="020B0604020202020204" pitchFamily="34" charset="0"/>
              </a:rPr>
              <a:t>Teknologi</a:t>
            </a:r>
            <a:r>
              <a:rPr lang="en-US" sz="2000" dirty="0">
                <a:latin typeface="Arial" panose="020B0604020202020204" pitchFamily="34" charset="0"/>
                <a:cs typeface="Arial" panose="020B0604020202020204" pitchFamily="34" charset="0"/>
              </a:rPr>
              <a:t> Wolbachia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di 5 Kota (Jakarta Barat, Bandung, Semarang, </a:t>
            </a:r>
            <a:r>
              <a:rPr lang="en-US" sz="2000" dirty="0" err="1">
                <a:latin typeface="Arial" panose="020B0604020202020204" pitchFamily="34" charset="0"/>
                <a:cs typeface="Arial" panose="020B0604020202020204" pitchFamily="34" charset="0"/>
              </a:rPr>
              <a:t>Kupang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Bontang</a:t>
            </a:r>
            <a:r>
              <a:rPr lang="en-US" sz="2000" dirty="0">
                <a:latin typeface="Arial" panose="020B0604020202020204" pitchFamily="34" charset="0"/>
                <a:cs typeface="Arial" panose="020B0604020202020204" pitchFamily="34" charset="0"/>
              </a:rPr>
              <a:t>)</a:t>
            </a:r>
            <a:br>
              <a:rPr lang="en-ID" sz="2000" dirty="0">
                <a:latin typeface="Arial" panose="020B0604020202020204" pitchFamily="34" charset="0"/>
                <a:cs typeface="Arial" panose="020B0604020202020204" pitchFamily="34" charset="0"/>
              </a:rPr>
            </a:br>
            <a:endParaRPr lang="en-ID" sz="2000" dirty="0">
              <a:latin typeface="Arial" panose="020B0604020202020204" pitchFamily="34" charset="0"/>
              <a:cs typeface="Arial" panose="020B0604020202020204" pitchFamily="34" charset="0"/>
            </a:endParaRPr>
          </a:p>
        </p:txBody>
      </p:sp>
      <p:sp>
        <p:nvSpPr>
          <p:cNvPr id="14" name="Rectangle 13"/>
          <p:cNvSpPr/>
          <p:nvPr/>
        </p:nvSpPr>
        <p:spPr>
          <a:xfrm>
            <a:off x="7558184" y="6535248"/>
            <a:ext cx="4532266" cy="307777"/>
          </a:xfrm>
          <a:prstGeom prst="rect">
            <a:avLst/>
          </a:prstGeom>
        </p:spPr>
        <p:txBody>
          <a:bodyPr wrap="none">
            <a:spAutoFit/>
          </a:bodyPr>
          <a:lstStyle/>
          <a:p>
            <a:r>
              <a:rPr lang="en-SG" sz="1400" dirty="0" err="1"/>
              <a:t>Sumber</a:t>
            </a:r>
            <a:r>
              <a:rPr lang="en-SG" sz="1400" dirty="0"/>
              <a:t>: </a:t>
            </a:r>
            <a:r>
              <a:rPr lang="en-SG" sz="1400" dirty="0" err="1"/>
              <a:t>Kemenkes</a:t>
            </a:r>
            <a:r>
              <a:rPr lang="en-SG" sz="1400" dirty="0"/>
              <a:t> RI, World Mosquito Program Yogyakarta</a:t>
            </a:r>
          </a:p>
        </p:txBody>
      </p:sp>
    </p:spTree>
    <p:extLst>
      <p:ext uri="{BB962C8B-B14F-4D97-AF65-F5344CB8AC3E}">
        <p14:creationId xmlns:p14="http://schemas.microsoft.com/office/powerpoint/2010/main" val="172175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297027"/>
          </a:xfrm>
        </p:spPr>
        <p:txBody>
          <a:bodyPr>
            <a:noAutofit/>
          </a:bodyPr>
          <a:lstStyle/>
          <a:p>
            <a:pPr lvl="1" algn="ctr" rtl="0">
              <a:lnSpc>
                <a:spcPct val="90000"/>
              </a:lnSpc>
              <a:spcBef>
                <a:spcPct val="0"/>
              </a:spcBef>
            </a:pPr>
            <a:r>
              <a:rPr lang="en-US" sz="3200" b="1" dirty="0" err="1"/>
              <a:t>Vaksin</a:t>
            </a:r>
            <a:r>
              <a:rPr lang="en-US" sz="3200" b="1" dirty="0"/>
              <a:t> Dengue</a:t>
            </a:r>
            <a:endParaRPr lang="en-SG" sz="3200" b="1" dirty="0"/>
          </a:p>
        </p:txBody>
      </p:sp>
      <p:pic>
        <p:nvPicPr>
          <p:cNvPr id="5" name="Picture 4"/>
          <p:cNvPicPr>
            <a:picLocks noChangeAspect="1"/>
          </p:cNvPicPr>
          <p:nvPr/>
        </p:nvPicPr>
        <p:blipFill rotWithShape="1">
          <a:blip r:embed="rId2">
            <a:clrChange>
              <a:clrFrom>
                <a:srgbClr val="FFFFFF"/>
              </a:clrFrom>
              <a:clrTo>
                <a:srgbClr val="FFFFFF">
                  <a:alpha val="0"/>
                </a:srgbClr>
              </a:clrTo>
            </a:clrChange>
          </a:blip>
          <a:srcRect r="17314" b="4597"/>
          <a:stretch/>
        </p:blipFill>
        <p:spPr>
          <a:xfrm>
            <a:off x="477590" y="3224513"/>
            <a:ext cx="4283705" cy="3296653"/>
          </a:xfrm>
          <a:prstGeom prst="rect">
            <a:avLst/>
          </a:prstGeom>
        </p:spPr>
      </p:pic>
      <p:sp>
        <p:nvSpPr>
          <p:cNvPr id="4" name="Content Placeholder 3"/>
          <p:cNvSpPr>
            <a:spLocks noGrp="1"/>
          </p:cNvSpPr>
          <p:nvPr>
            <p:ph idx="1"/>
          </p:nvPr>
        </p:nvSpPr>
        <p:spPr>
          <a:xfrm>
            <a:off x="164431" y="662152"/>
            <a:ext cx="11953775" cy="3557694"/>
          </a:xfrm>
        </p:spPr>
        <p:txBody>
          <a:bodyPr>
            <a:normAutofit/>
          </a:bodyPr>
          <a:lstStyle/>
          <a:p>
            <a:pPr marL="0" indent="0">
              <a:lnSpc>
                <a:spcPct val="100000"/>
              </a:lnSpc>
              <a:spcBef>
                <a:spcPts val="0"/>
              </a:spcBef>
              <a:buNone/>
            </a:pPr>
            <a:endParaRPr lang="en-US" sz="1200" dirty="0"/>
          </a:p>
          <a:p>
            <a:pPr algn="just">
              <a:lnSpc>
                <a:spcPct val="100000"/>
              </a:lnSpc>
              <a:spcBef>
                <a:spcPts val="0"/>
              </a:spcBef>
            </a:pPr>
            <a:r>
              <a:rPr lang="en-US" sz="1800" dirty="0" err="1">
                <a:latin typeface="Arial" panose="020B0604020202020204" pitchFamily="34" charset="0"/>
                <a:cs typeface="Arial" panose="020B0604020202020204" pitchFamily="34" charset="0"/>
              </a:rPr>
              <a:t>Vaksin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menjadi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intervensi</a:t>
            </a:r>
            <a:r>
              <a:rPr lang="en-US" sz="1800" dirty="0">
                <a:latin typeface="Arial" panose="020B0604020202020204" pitchFamily="34" charset="0"/>
                <a:cs typeface="Arial" panose="020B0604020202020204" pitchFamily="34" charset="0"/>
              </a:rPr>
              <a:t> yang </a:t>
            </a:r>
            <a:r>
              <a:rPr lang="en-US" sz="1800" dirty="0" err="1">
                <a:latin typeface="Arial" panose="020B0604020202020204" pitchFamily="34" charset="0"/>
                <a:cs typeface="Arial" panose="020B0604020202020204" pitchFamily="34" charset="0"/>
              </a:rPr>
              <a:t>efektif</a:t>
            </a:r>
            <a:r>
              <a:rPr lang="en-US" sz="1800" dirty="0">
                <a:latin typeface="Arial" panose="020B0604020202020204" pitchFamily="34" charset="0"/>
                <a:cs typeface="Arial" panose="020B0604020202020204" pitchFamily="34" charset="0"/>
              </a:rPr>
              <a:t> dalam </a:t>
            </a:r>
            <a:r>
              <a:rPr lang="en-US" sz="1800" dirty="0" err="1">
                <a:latin typeface="Arial" panose="020B0604020202020204" pitchFamily="34" charset="0"/>
                <a:cs typeface="Arial" panose="020B0604020202020204" pitchFamily="34" charset="0"/>
              </a:rPr>
              <a:t>penanggulangan</a:t>
            </a:r>
            <a:r>
              <a:rPr lang="en-US" sz="1800" dirty="0">
                <a:latin typeface="Arial" panose="020B0604020202020204" pitchFamily="34" charset="0"/>
                <a:cs typeface="Arial" panose="020B0604020202020204" pitchFamily="34" charset="0"/>
              </a:rPr>
              <a:t> dengue.</a:t>
            </a:r>
          </a:p>
          <a:p>
            <a:pPr algn="just">
              <a:lnSpc>
                <a:spcPct val="100000"/>
              </a:lnSpc>
              <a:spcBef>
                <a:spcPts val="0"/>
              </a:spcBef>
            </a:pPr>
            <a:r>
              <a:rPr lang="en-US" sz="1800" dirty="0" err="1">
                <a:effectLst/>
                <a:latin typeface="Arial" panose="020B0604020202020204" pitchFamily="34" charset="0"/>
                <a:ea typeface="Calibri" panose="020F0502020204030204" pitchFamily="34" charset="0"/>
                <a:cs typeface="Arial" panose="020B0604020202020204" pitchFamily="34" charset="0"/>
              </a:rPr>
              <a:t>Saat</a:t>
            </a:r>
            <a:r>
              <a:rPr lang="en-US" sz="1800" dirty="0">
                <a:effectLst/>
                <a:latin typeface="Arial" panose="020B0604020202020204" pitchFamily="34" charset="0"/>
                <a:ea typeface="Calibri" panose="020F0502020204030204" pitchFamily="34" charset="0"/>
                <a:cs typeface="Arial" panose="020B0604020202020204" pitchFamily="34" charset="0"/>
              </a:rPr>
              <a:t> ini </a:t>
            </a:r>
            <a:r>
              <a:rPr lang="en-US" sz="1800" dirty="0" err="1">
                <a:effectLst/>
                <a:latin typeface="Arial" panose="020B0604020202020204" pitchFamily="34" charset="0"/>
                <a:ea typeface="Calibri" panose="020F0502020204030204" pitchFamily="34" charset="0"/>
                <a:cs typeface="Arial" panose="020B0604020202020204" pitchFamily="34" charset="0"/>
              </a:rPr>
              <a:t>ada</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beberapa</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vaksin</a:t>
            </a:r>
            <a:r>
              <a:rPr lang="en-US" sz="1800" dirty="0">
                <a:effectLst/>
                <a:latin typeface="Arial" panose="020B0604020202020204" pitchFamily="34" charset="0"/>
                <a:ea typeface="Calibri" panose="020F0502020204030204" pitchFamily="34" charset="0"/>
                <a:cs typeface="Arial" panose="020B0604020202020204" pitchFamily="34" charset="0"/>
              </a:rPr>
              <a:t> yang </a:t>
            </a:r>
            <a:r>
              <a:rPr lang="en-US" sz="1800" dirty="0" err="1">
                <a:effectLst/>
                <a:latin typeface="Arial" panose="020B0604020202020204" pitchFamily="34" charset="0"/>
                <a:ea typeface="Calibri" panose="020F0502020204030204" pitchFamily="34" charset="0"/>
                <a:cs typeface="Arial" panose="020B0604020202020204" pitchFamily="34" charset="0"/>
              </a:rPr>
              <a:t>telah</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mendapatkan</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800" dirty="0" err="1">
                <a:latin typeface="Arial" panose="020B0604020202020204" pitchFamily="34" charset="0"/>
                <a:ea typeface="Calibri" panose="020F0502020204030204" pitchFamily="34" charset="0"/>
                <a:cs typeface="Arial" panose="020B0604020202020204" pitchFamily="34" charset="0"/>
              </a:rPr>
              <a:t>surat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izin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edar</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dari</a:t>
            </a:r>
            <a:r>
              <a:rPr lang="en-US" sz="1800" dirty="0">
                <a:effectLst/>
                <a:latin typeface="Arial" panose="020B0604020202020204" pitchFamily="34" charset="0"/>
                <a:ea typeface="Calibri" panose="020F0502020204030204" pitchFamily="34" charset="0"/>
                <a:cs typeface="Arial" panose="020B0604020202020204" pitchFamily="34" charset="0"/>
              </a:rPr>
              <a:t> Badan POM RI</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800" dirty="0" err="1">
                <a:latin typeface="Arial" panose="020B0604020202020204" pitchFamily="34" charset="0"/>
                <a:ea typeface="Calibri" panose="020F0502020204030204" pitchFamily="34" charset="0"/>
                <a:cs typeface="Arial" panose="020B0604020202020204" pitchFamily="34" charset="0"/>
              </a:rPr>
              <a:t>dan</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800" dirty="0" err="1">
                <a:latin typeface="Arial" panose="020B0604020202020204" pitchFamily="34" charset="0"/>
                <a:ea typeface="Calibri" panose="020F0502020204030204" pitchFamily="34" charset="0"/>
                <a:cs typeface="Arial" panose="020B0604020202020204" pitchFamily="34" charset="0"/>
              </a:rPr>
              <a:t>beredar</a:t>
            </a:r>
            <a:r>
              <a:rPr lang="en-US" sz="1800" dirty="0">
                <a:latin typeface="Arial" panose="020B0604020202020204" pitchFamily="34" charset="0"/>
                <a:ea typeface="Calibri" panose="020F0502020204030204" pitchFamily="34" charset="0"/>
                <a:cs typeface="Arial" panose="020B0604020202020204" pitchFamily="34" charset="0"/>
              </a:rPr>
              <a:t> di </a:t>
            </a:r>
            <a:r>
              <a:rPr lang="en-US" sz="1800" dirty="0" err="1">
                <a:latin typeface="Arial" panose="020B0604020202020204" pitchFamily="34" charset="0"/>
                <a:ea typeface="Calibri" panose="020F0502020204030204" pitchFamily="34" charset="0"/>
                <a:cs typeface="Arial" panose="020B0604020202020204" pitchFamily="34" charset="0"/>
              </a:rPr>
              <a:t>pasaran</a:t>
            </a:r>
            <a:r>
              <a:rPr lang="en-US" sz="1800" dirty="0">
                <a:latin typeface="Arial" panose="020B0604020202020204" pitchFamily="34" charset="0"/>
                <a:ea typeface="Calibri" panose="020F0502020204030204" pitchFamily="34" charset="0"/>
                <a:cs typeface="Arial" panose="020B0604020202020204" pitchFamily="34" charset="0"/>
              </a:rPr>
              <a:t>.</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0"/>
              </a:spcBef>
            </a:pPr>
            <a:r>
              <a:rPr lang="en-ID" sz="1800" dirty="0">
                <a:latin typeface="Arial" panose="020B0604020202020204" pitchFamily="34" charset="0"/>
                <a:ea typeface="Calibri" panose="020F0502020204030204" pitchFamily="34" charset="0"/>
                <a:cs typeface="Arial" panose="020B0604020202020204" pitchFamily="34" charset="0"/>
              </a:rPr>
              <a:t>Ada </a:t>
            </a:r>
            <a:r>
              <a:rPr lang="en-ID" sz="1800" dirty="0" err="1">
                <a:latin typeface="Arial" panose="020B0604020202020204" pitchFamily="34" charset="0"/>
                <a:ea typeface="Calibri" panose="020F0502020204030204" pitchFamily="34" charset="0"/>
                <a:cs typeface="Arial" panose="020B0604020202020204" pitchFamily="34" charset="0"/>
              </a:rPr>
              <a:t>beberapa</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vaksin</a:t>
            </a:r>
            <a:r>
              <a:rPr lang="en-ID" sz="1800" dirty="0">
                <a:latin typeface="Arial" panose="020B0604020202020204" pitchFamily="34" charset="0"/>
                <a:ea typeface="Calibri" panose="020F0502020204030204" pitchFamily="34" charset="0"/>
                <a:cs typeface="Arial" panose="020B0604020202020204" pitchFamily="34" charset="0"/>
              </a:rPr>
              <a:t> Dengue yang </a:t>
            </a:r>
            <a:r>
              <a:rPr lang="en-ID" sz="1800" dirty="0" err="1">
                <a:latin typeface="Arial" panose="020B0604020202020204" pitchFamily="34" charset="0"/>
                <a:ea typeface="Calibri" panose="020F0502020204030204" pitchFamily="34" charset="0"/>
                <a:cs typeface="Arial" panose="020B0604020202020204" pitchFamily="34" charset="0"/>
              </a:rPr>
              <a:t>sedang</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dikembangkan</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dan</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diteliti</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baik</a:t>
            </a:r>
            <a:r>
              <a:rPr lang="en-ID" sz="1800" dirty="0">
                <a:latin typeface="Arial" panose="020B0604020202020204" pitchFamily="34" charset="0"/>
                <a:ea typeface="Calibri" panose="020F0502020204030204" pitchFamily="34" charset="0"/>
                <a:cs typeface="Arial" panose="020B0604020202020204" pitchFamily="34" charset="0"/>
              </a:rPr>
              <a:t> di </a:t>
            </a:r>
            <a:r>
              <a:rPr lang="en-ID" sz="1800" dirty="0" err="1">
                <a:latin typeface="Arial" panose="020B0604020202020204" pitchFamily="34" charset="0"/>
                <a:ea typeface="Calibri" panose="020F0502020204030204" pitchFamily="34" charset="0"/>
                <a:cs typeface="Arial" panose="020B0604020202020204" pitchFamily="34" charset="0"/>
              </a:rPr>
              <a:t>dalam</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negeri</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maupun</a:t>
            </a:r>
            <a:r>
              <a:rPr lang="en-ID" sz="1800" dirty="0">
                <a:latin typeface="Arial" panose="020B0604020202020204" pitchFamily="34" charset="0"/>
                <a:ea typeface="Calibri" panose="020F0502020204030204" pitchFamily="34" charset="0"/>
                <a:cs typeface="Arial" panose="020B0604020202020204" pitchFamily="34" charset="0"/>
              </a:rPr>
              <a:t> di </a:t>
            </a:r>
            <a:r>
              <a:rPr lang="en-ID" sz="1800" dirty="0" err="1">
                <a:latin typeface="Arial" panose="020B0604020202020204" pitchFamily="34" charset="0"/>
                <a:ea typeface="Calibri" panose="020F0502020204030204" pitchFamily="34" charset="0"/>
                <a:cs typeface="Arial" panose="020B0604020202020204" pitchFamily="34" charset="0"/>
              </a:rPr>
              <a:t>luar</a:t>
            </a:r>
            <a:r>
              <a:rPr lang="en-ID" sz="1800" dirty="0">
                <a:latin typeface="Arial" panose="020B0604020202020204" pitchFamily="34" charset="0"/>
                <a:ea typeface="Calibri" panose="020F0502020204030204" pitchFamily="34" charset="0"/>
                <a:cs typeface="Arial" panose="020B0604020202020204" pitchFamily="34" charset="0"/>
              </a:rPr>
              <a:t> </a:t>
            </a:r>
            <a:r>
              <a:rPr lang="en-ID" sz="1800" dirty="0" err="1">
                <a:latin typeface="Arial" panose="020B0604020202020204" pitchFamily="34" charset="0"/>
                <a:ea typeface="Calibri" panose="020F0502020204030204" pitchFamily="34" charset="0"/>
                <a:cs typeface="Arial" panose="020B0604020202020204" pitchFamily="34" charset="0"/>
              </a:rPr>
              <a:t>negeri</a:t>
            </a:r>
            <a:r>
              <a:rPr lang="en-ID" sz="1800" dirty="0">
                <a:latin typeface="Arial" panose="020B0604020202020204" pitchFamily="34" charset="0"/>
                <a:ea typeface="Calibri" panose="020F0502020204030204" pitchFamily="34" charset="0"/>
                <a:cs typeface="Arial" panose="020B0604020202020204" pitchFamily="34" charset="0"/>
              </a:rPr>
              <a:t>.</a:t>
            </a:r>
            <a:endParaRPr lang="en-ID"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0"/>
              </a:spcBef>
            </a:pPr>
            <a:r>
              <a:rPr lang="en-US" sz="1800" dirty="0">
                <a:latin typeface="Arial" panose="020B0604020202020204" pitchFamily="34" charset="0"/>
                <a:cs typeface="Arial" panose="020B0604020202020204" pitchFamily="34" charset="0"/>
              </a:rPr>
              <a:t>Untuk </a:t>
            </a:r>
            <a:r>
              <a:rPr lang="en-US" sz="1800" dirty="0" err="1">
                <a:latin typeface="Arial" panose="020B0604020202020204" pitchFamily="34" charset="0"/>
                <a:cs typeface="Arial" panose="020B0604020202020204" pitchFamily="34" charset="0"/>
              </a:rPr>
              <a:t>menjadi</a:t>
            </a:r>
            <a:r>
              <a:rPr lang="en-US" sz="1800" dirty="0">
                <a:latin typeface="Arial" panose="020B0604020202020204" pitchFamily="34" charset="0"/>
                <a:cs typeface="Arial" panose="020B0604020202020204" pitchFamily="34" charset="0"/>
              </a:rPr>
              <a:t> program </a:t>
            </a:r>
            <a:r>
              <a:rPr lang="en-US" sz="1800" dirty="0" err="1">
                <a:latin typeface="Arial" panose="020B0604020202020204" pitchFamily="34" charset="0"/>
                <a:cs typeface="Arial" panose="020B0604020202020204" pitchFamily="34" charset="0"/>
              </a:rPr>
              <a:t>Nasional</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diperlukan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kajian</a:t>
            </a:r>
            <a:r>
              <a:rPr lang="en-US" sz="1800" dirty="0">
                <a:latin typeface="Arial" panose="020B0604020202020204" pitchFamily="34" charset="0"/>
                <a:cs typeface="Arial" panose="020B0604020202020204" pitchFamily="34" charset="0"/>
              </a:rPr>
              <a:t> dan </a:t>
            </a:r>
            <a:r>
              <a:rPr lang="en-US" sz="1800" dirty="0" err="1">
                <a:latin typeface="Arial" panose="020B0604020202020204" pitchFamily="34" charset="0"/>
                <a:cs typeface="Arial" panose="020B0604020202020204" pitchFamily="34" charset="0"/>
              </a:rPr>
              <a:t>rekomendasi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dari</a:t>
            </a:r>
            <a:r>
              <a:rPr lang="en-US" sz="1800" dirty="0">
                <a:latin typeface="Arial" panose="020B0604020202020204" pitchFamily="34" charset="0"/>
                <a:cs typeface="Arial" panose="020B0604020202020204" pitchFamily="34" charset="0"/>
              </a:rPr>
              <a:t> </a:t>
            </a:r>
            <a:r>
              <a:rPr lang="en-US" sz="1800" i="1" dirty="0">
                <a:effectLst/>
                <a:latin typeface="Arial" panose="020B0604020202020204" pitchFamily="34" charset="0"/>
                <a:ea typeface="Calibri" panose="020F0502020204030204" pitchFamily="34" charset="0"/>
                <a:cs typeface="Arial" panose="020B0604020202020204" pitchFamily="34" charset="0"/>
              </a:rPr>
              <a:t> Indonesian Technical Advisory Group on Immunization</a:t>
            </a:r>
            <a:r>
              <a:rPr lang="en-US" sz="1800" dirty="0">
                <a:effectLst/>
                <a:latin typeface="Arial" panose="020B0604020202020204" pitchFamily="34" charset="0"/>
                <a:ea typeface="Calibri" panose="020F0502020204030204" pitchFamily="34" charset="0"/>
                <a:cs typeface="Arial" panose="020B0604020202020204" pitchFamily="34" charset="0"/>
              </a:rPr>
              <a:t> (ITAGI) </a:t>
            </a:r>
            <a:endParaRPr lang="en-US" sz="1800" dirty="0">
              <a:latin typeface="Arial" panose="020B0604020202020204" pitchFamily="34" charset="0"/>
              <a:cs typeface="Arial" panose="020B0604020202020204" pitchFamily="34" charset="0"/>
            </a:endParaRPr>
          </a:p>
          <a:p>
            <a:pPr marL="0" indent="0">
              <a:lnSpc>
                <a:spcPct val="100000"/>
              </a:lnSpc>
              <a:spcBef>
                <a:spcPts val="0"/>
              </a:spcBef>
              <a:buNone/>
            </a:pPr>
            <a:endParaRPr lang="en-US" sz="1200" dirty="0"/>
          </a:p>
        </p:txBody>
      </p:sp>
      <p:sp>
        <p:nvSpPr>
          <p:cNvPr id="2" name="Rectangle 1"/>
          <p:cNvSpPr/>
          <p:nvPr/>
        </p:nvSpPr>
        <p:spPr>
          <a:xfrm>
            <a:off x="4837096" y="2675926"/>
            <a:ext cx="8022256" cy="3970318"/>
          </a:xfrm>
          <a:prstGeom prst="rect">
            <a:avLst/>
          </a:prstGeom>
        </p:spPr>
        <p:txBody>
          <a:bodyPr wrap="square">
            <a:spAutoFit/>
          </a:bodyPr>
          <a:lstStyle/>
          <a:p>
            <a:r>
              <a:rPr lang="en-US" dirty="0"/>
              <a:t>Ada 2 </a:t>
            </a:r>
            <a:r>
              <a:rPr lang="en-US" dirty="0" err="1"/>
              <a:t>vaksin</a:t>
            </a:r>
            <a:r>
              <a:rPr lang="en-US" dirty="0"/>
              <a:t> dengue yang </a:t>
            </a:r>
            <a:r>
              <a:rPr lang="en-US" dirty="0" err="1"/>
              <a:t>telah</a:t>
            </a:r>
            <a:r>
              <a:rPr lang="en-US" dirty="0"/>
              <a:t> </a:t>
            </a:r>
            <a:r>
              <a:rPr lang="en-US" dirty="0" err="1"/>
              <a:t>mendapat</a:t>
            </a:r>
            <a:r>
              <a:rPr lang="en-US" dirty="0"/>
              <a:t> </a:t>
            </a:r>
            <a:r>
              <a:rPr lang="en-US" dirty="0" err="1"/>
              <a:t>izin</a:t>
            </a:r>
            <a:r>
              <a:rPr lang="en-US" dirty="0"/>
              <a:t> </a:t>
            </a:r>
            <a:r>
              <a:rPr lang="en-US" dirty="0" err="1"/>
              <a:t>edar</a:t>
            </a:r>
            <a:r>
              <a:rPr lang="en-US" dirty="0"/>
              <a:t> </a:t>
            </a:r>
            <a:r>
              <a:rPr lang="en-US" dirty="0" err="1"/>
              <a:t>dari</a:t>
            </a:r>
            <a:r>
              <a:rPr lang="en-US" dirty="0"/>
              <a:t> </a:t>
            </a:r>
            <a:r>
              <a:rPr lang="en-US" dirty="0" err="1"/>
              <a:t>Badan</a:t>
            </a:r>
            <a:r>
              <a:rPr lang="en-US" dirty="0"/>
              <a:t> POM RI.  </a:t>
            </a:r>
            <a:endParaRPr lang="en-SG" sz="2400" dirty="0"/>
          </a:p>
          <a:p>
            <a:pPr lvl="0"/>
            <a:r>
              <a:rPr lang="en-US" b="1" dirty="0" err="1"/>
              <a:t>Vaksin</a:t>
            </a:r>
            <a:r>
              <a:rPr lang="en-US" b="1" dirty="0"/>
              <a:t> DENGVAXIA </a:t>
            </a:r>
            <a:r>
              <a:rPr lang="en-US" b="1" dirty="0" err="1"/>
              <a:t>produksi</a:t>
            </a:r>
            <a:r>
              <a:rPr lang="en-US" b="1" dirty="0"/>
              <a:t> </a:t>
            </a:r>
            <a:r>
              <a:rPr lang="en-US" b="1" dirty="0" err="1"/>
              <a:t>Sanofi</a:t>
            </a:r>
            <a:r>
              <a:rPr lang="en-US" b="1" dirty="0"/>
              <a:t> Pasteur, </a:t>
            </a:r>
            <a:r>
              <a:rPr lang="en-US" b="1" dirty="0" err="1"/>
              <a:t>tanggal</a:t>
            </a:r>
            <a:r>
              <a:rPr lang="en-US" b="1" dirty="0"/>
              <a:t> 31 </a:t>
            </a:r>
            <a:r>
              <a:rPr lang="en-US" b="1" dirty="0" err="1"/>
              <a:t>Agustus</a:t>
            </a:r>
            <a:r>
              <a:rPr lang="en-US" b="1" dirty="0"/>
              <a:t> 2016. </a:t>
            </a:r>
          </a:p>
          <a:p>
            <a:pPr lvl="1"/>
            <a:r>
              <a:rPr lang="id-ID" dirty="0"/>
              <a:t>virus Dengue serotipe 1,2,3 dan 4</a:t>
            </a:r>
            <a:endParaRPr lang="en-SG" dirty="0"/>
          </a:p>
          <a:p>
            <a:pPr lvl="1"/>
            <a:r>
              <a:rPr lang="en-SG" dirty="0" err="1"/>
              <a:t>Diberikan</a:t>
            </a:r>
            <a:r>
              <a:rPr lang="en-SG" dirty="0"/>
              <a:t> </a:t>
            </a:r>
            <a:r>
              <a:rPr lang="en-SG" dirty="0" err="1"/>
              <a:t>pada</a:t>
            </a:r>
            <a:r>
              <a:rPr lang="en-SG" dirty="0"/>
              <a:t> </a:t>
            </a:r>
            <a:r>
              <a:rPr lang="id-ID" dirty="0"/>
              <a:t>individu usia 9-16 tahun </a:t>
            </a:r>
            <a:endParaRPr lang="en-SG" dirty="0"/>
          </a:p>
          <a:p>
            <a:pPr lvl="1"/>
            <a:r>
              <a:rPr lang="id-ID" dirty="0"/>
              <a:t>Diberikan 3 dosis ( 0,6 ,12 bulan)</a:t>
            </a:r>
            <a:r>
              <a:rPr lang="en-US" dirty="0"/>
              <a:t>. </a:t>
            </a:r>
          </a:p>
          <a:p>
            <a:pPr lvl="1"/>
            <a:r>
              <a:rPr lang="en-SG" dirty="0" err="1"/>
              <a:t>Tidak</a:t>
            </a:r>
            <a:r>
              <a:rPr lang="en-SG" dirty="0"/>
              <a:t> </a:t>
            </a:r>
            <a:r>
              <a:rPr lang="en-SG" dirty="0" err="1"/>
              <a:t>direkomendasikan</a:t>
            </a:r>
            <a:r>
              <a:rPr lang="en-SG" dirty="0"/>
              <a:t> </a:t>
            </a:r>
            <a:r>
              <a:rPr lang="id-ID" dirty="0"/>
              <a:t>pada kelompok individu dengan seronegatif</a:t>
            </a:r>
            <a:r>
              <a:rPr lang="en-US" dirty="0"/>
              <a:t>, </a:t>
            </a:r>
          </a:p>
          <a:p>
            <a:pPr lvl="1"/>
            <a:r>
              <a:rPr lang="en-US" dirty="0" err="1"/>
              <a:t>Perlu</a:t>
            </a:r>
            <a:r>
              <a:rPr lang="en-US" dirty="0"/>
              <a:t> </a:t>
            </a:r>
            <a:r>
              <a:rPr lang="en-US" dirty="0" err="1"/>
              <a:t>skrining</a:t>
            </a:r>
            <a:r>
              <a:rPr lang="en-US" dirty="0"/>
              <a:t> </a:t>
            </a:r>
            <a:r>
              <a:rPr lang="en-US" dirty="0" err="1"/>
              <a:t>awal</a:t>
            </a:r>
            <a:r>
              <a:rPr lang="en-US" dirty="0"/>
              <a:t> status </a:t>
            </a:r>
            <a:r>
              <a:rPr lang="en-US" dirty="0" err="1"/>
              <a:t>serologi</a:t>
            </a:r>
            <a:r>
              <a:rPr lang="en-US" dirty="0"/>
              <a:t>. </a:t>
            </a:r>
            <a:endParaRPr lang="en-SG" sz="2000" dirty="0"/>
          </a:p>
          <a:p>
            <a:pPr lvl="0"/>
            <a:r>
              <a:rPr lang="en-US" b="1" dirty="0" err="1"/>
              <a:t>Vaksin</a:t>
            </a:r>
            <a:r>
              <a:rPr lang="en-US" b="1" dirty="0"/>
              <a:t> QDENGA </a:t>
            </a:r>
            <a:r>
              <a:rPr lang="en-US" b="1" dirty="0" err="1"/>
              <a:t>produksi</a:t>
            </a:r>
            <a:r>
              <a:rPr lang="en-US" b="1" dirty="0"/>
              <a:t> Takeda, </a:t>
            </a:r>
            <a:r>
              <a:rPr lang="id-ID" b="1" dirty="0"/>
              <a:t>tanggal 22 Agustus 2022</a:t>
            </a:r>
            <a:r>
              <a:rPr lang="en-US" b="1" dirty="0"/>
              <a:t>. </a:t>
            </a:r>
          </a:p>
          <a:p>
            <a:pPr lvl="1"/>
            <a:r>
              <a:rPr lang="en-SG" dirty="0"/>
              <a:t>Virus </a:t>
            </a:r>
            <a:r>
              <a:rPr lang="en-US" dirty="0"/>
              <a:t>Dengue 4 </a:t>
            </a:r>
            <a:r>
              <a:rPr lang="en-US" dirty="0" err="1"/>
              <a:t>jenis</a:t>
            </a:r>
            <a:r>
              <a:rPr lang="en-US" dirty="0"/>
              <a:t> </a:t>
            </a:r>
            <a:r>
              <a:rPr lang="en-US" dirty="0" err="1"/>
              <a:t>serotipe</a:t>
            </a:r>
            <a:r>
              <a:rPr lang="en-US" dirty="0"/>
              <a:t> </a:t>
            </a:r>
          </a:p>
          <a:p>
            <a:pPr lvl="1"/>
            <a:r>
              <a:rPr lang="en-US" dirty="0" err="1"/>
              <a:t>Diberikan</a:t>
            </a:r>
            <a:r>
              <a:rPr lang="en-US" dirty="0"/>
              <a:t> </a:t>
            </a:r>
            <a:r>
              <a:rPr lang="en-US" dirty="0" err="1"/>
              <a:t>pada</a:t>
            </a:r>
            <a:r>
              <a:rPr lang="en-US" dirty="0"/>
              <a:t> </a:t>
            </a:r>
            <a:r>
              <a:rPr lang="en-US" dirty="0" err="1"/>
              <a:t>individu</a:t>
            </a:r>
            <a:r>
              <a:rPr lang="en-US" dirty="0"/>
              <a:t> </a:t>
            </a:r>
            <a:r>
              <a:rPr lang="en-US" dirty="0" err="1"/>
              <a:t>usia</a:t>
            </a:r>
            <a:r>
              <a:rPr lang="en-US" dirty="0"/>
              <a:t> 6 </a:t>
            </a:r>
            <a:r>
              <a:rPr lang="en-US" dirty="0" err="1"/>
              <a:t>hingga</a:t>
            </a:r>
            <a:r>
              <a:rPr lang="en-US" dirty="0"/>
              <a:t> 45 </a:t>
            </a:r>
            <a:r>
              <a:rPr lang="en-US" dirty="0" err="1"/>
              <a:t>tahun</a:t>
            </a:r>
            <a:r>
              <a:rPr lang="en-US" dirty="0"/>
              <a:t>. </a:t>
            </a:r>
          </a:p>
          <a:p>
            <a:pPr lvl="1"/>
            <a:r>
              <a:rPr lang="en-US" dirty="0" err="1"/>
              <a:t>Diberikan</a:t>
            </a:r>
            <a:r>
              <a:rPr lang="en-US" dirty="0"/>
              <a:t> 2 </a:t>
            </a:r>
            <a:r>
              <a:rPr lang="en-US" dirty="0" err="1"/>
              <a:t>dosis</a:t>
            </a:r>
            <a:r>
              <a:rPr lang="en-US" dirty="0"/>
              <a:t> </a:t>
            </a:r>
            <a:r>
              <a:rPr lang="en-US" dirty="0" err="1"/>
              <a:t>pada</a:t>
            </a:r>
            <a:r>
              <a:rPr lang="en-US" dirty="0"/>
              <a:t> 0 </a:t>
            </a:r>
            <a:r>
              <a:rPr lang="en-US" dirty="0" err="1"/>
              <a:t>dan</a:t>
            </a:r>
            <a:r>
              <a:rPr lang="en-US" dirty="0"/>
              <a:t> 3 </a:t>
            </a:r>
            <a:r>
              <a:rPr lang="en-US" dirty="0" err="1"/>
              <a:t>bulan</a:t>
            </a:r>
            <a:r>
              <a:rPr lang="en-US" dirty="0"/>
              <a:t>. </a:t>
            </a:r>
          </a:p>
          <a:p>
            <a:pPr lvl="1"/>
            <a:r>
              <a:rPr lang="en-US" dirty="0" err="1"/>
              <a:t>dapat</a:t>
            </a:r>
            <a:r>
              <a:rPr lang="en-US" dirty="0"/>
              <a:t> </a:t>
            </a:r>
            <a:r>
              <a:rPr lang="en-US" dirty="0" err="1"/>
              <a:t>diberikan</a:t>
            </a:r>
            <a:r>
              <a:rPr lang="en-US" dirty="0"/>
              <a:t> </a:t>
            </a:r>
            <a:r>
              <a:rPr lang="en-US" dirty="0" err="1"/>
              <a:t>tanpa</a:t>
            </a:r>
            <a:r>
              <a:rPr lang="en-US" dirty="0"/>
              <a:t> </a:t>
            </a:r>
            <a:r>
              <a:rPr lang="en-US" dirty="0" err="1"/>
              <a:t>skrining</a:t>
            </a:r>
            <a:r>
              <a:rPr lang="en-US" dirty="0"/>
              <a:t> </a:t>
            </a:r>
            <a:r>
              <a:rPr lang="en-US" dirty="0" err="1"/>
              <a:t>awal</a:t>
            </a:r>
            <a:r>
              <a:rPr lang="en-US" dirty="0"/>
              <a:t>. </a:t>
            </a:r>
            <a:endParaRPr lang="en-SG" sz="2000" dirty="0"/>
          </a:p>
          <a:p>
            <a:pPr lvl="1"/>
            <a:r>
              <a:rPr lang="en-US" dirty="0" err="1"/>
              <a:t>menunggu</a:t>
            </a:r>
            <a:r>
              <a:rPr lang="en-US" dirty="0"/>
              <a:t> </a:t>
            </a:r>
            <a:r>
              <a:rPr lang="en-US" dirty="0" err="1"/>
              <a:t>rekomendasi</a:t>
            </a:r>
            <a:r>
              <a:rPr lang="en-US" dirty="0"/>
              <a:t> </a:t>
            </a:r>
            <a:r>
              <a:rPr lang="en-US" dirty="0" err="1"/>
              <a:t>dari</a:t>
            </a:r>
            <a:r>
              <a:rPr lang="en-US" dirty="0"/>
              <a:t> </a:t>
            </a:r>
            <a:r>
              <a:rPr lang="en-US" i="1" dirty="0"/>
              <a:t>Indonesian Technical Advisory Group on Immunization</a:t>
            </a:r>
            <a:r>
              <a:rPr lang="en-US" dirty="0"/>
              <a:t> (ITAGI) untuk </a:t>
            </a:r>
            <a:r>
              <a:rPr lang="en-US" dirty="0" err="1"/>
              <a:t>dapat</a:t>
            </a:r>
            <a:r>
              <a:rPr lang="en-US" dirty="0"/>
              <a:t> </a:t>
            </a:r>
            <a:r>
              <a:rPr lang="en-US" dirty="0" err="1"/>
              <a:t>dipergunakan</a:t>
            </a:r>
            <a:r>
              <a:rPr lang="en-US" dirty="0"/>
              <a:t> </a:t>
            </a:r>
            <a:r>
              <a:rPr lang="en-US" dirty="0" err="1"/>
              <a:t>oleh</a:t>
            </a:r>
            <a:r>
              <a:rPr lang="en-US" dirty="0"/>
              <a:t> program.</a:t>
            </a:r>
            <a:endParaRPr lang="en-SG" dirty="0"/>
          </a:p>
        </p:txBody>
      </p:sp>
      <p:pic>
        <p:nvPicPr>
          <p:cNvPr id="6" name="Picture 2" descr="https://i0.wp.com/farmasetika.com/wp-content/uploads/2017/12/images-9.jpeg?resize=524%2C281&amp;ssl=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4432" y="2880144"/>
            <a:ext cx="3040782" cy="16306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www.pom.go.id/new/admin/dat/20220921/bbpommedan_Vaksindengeu_21092022_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609" y="3947223"/>
            <a:ext cx="2928427" cy="219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818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730" y="216535"/>
            <a:ext cx="10515600" cy="629285"/>
          </a:xfrm>
        </p:spPr>
        <p:txBody>
          <a:bodyPr/>
          <a:lstStyle/>
          <a:p>
            <a:pPr algn="ctr"/>
            <a:r>
              <a:rPr lang="en-US" b="1" dirty="0">
                <a:latin typeface="+mn-lt"/>
              </a:rPr>
              <a:t>TANTANGAN</a:t>
            </a:r>
            <a:endParaRPr lang="en-SG"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0275834"/>
              </p:ext>
            </p:extLst>
          </p:nvPr>
        </p:nvGraphicFramePr>
        <p:xfrm>
          <a:off x="1558290" y="845820"/>
          <a:ext cx="10515600" cy="5840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descr="Tantangan Guru Masa Kini"/>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7887" r="31766"/>
          <a:stretch/>
        </p:blipFill>
        <p:spPr bwMode="auto">
          <a:xfrm>
            <a:off x="-138429" y="1206500"/>
            <a:ext cx="2565400" cy="450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735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7989F5-0E65-4BA2-0038-5789C080489E}"/>
              </a:ext>
            </a:extLst>
          </p:cNvPr>
          <p:cNvSpPr>
            <a:spLocks noGrp="1"/>
          </p:cNvSpPr>
          <p:nvPr>
            <p:ph type="title"/>
          </p:nvPr>
        </p:nvSpPr>
        <p:spPr/>
        <p:txBody>
          <a:bodyPr>
            <a:noAutofit/>
          </a:bodyPr>
          <a:lstStyle/>
          <a:p>
            <a:r>
              <a:rPr lang="en-US" sz="4400" b="1" dirty="0">
                <a:solidFill>
                  <a:srgbClr val="008A96"/>
                </a:solidFill>
                <a:latin typeface="Arial" panose="020B0604020202020204" pitchFamily="34" charset="0"/>
                <a:cs typeface="Arial" panose="020B0604020202020204" pitchFamily="34" charset="0"/>
              </a:rPr>
              <a:t>KESIMPULAN</a:t>
            </a:r>
            <a:endParaRPr lang="en-ID" sz="4400" b="1" dirty="0">
              <a:solidFill>
                <a:srgbClr val="008A96"/>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797D9EB3-24EB-49CE-B53B-0FBAED44D5D6}"/>
              </a:ext>
            </a:extLst>
          </p:cNvPr>
          <p:cNvSpPr txBox="1">
            <a:spLocks/>
          </p:cNvSpPr>
          <p:nvPr/>
        </p:nvSpPr>
        <p:spPr>
          <a:xfrm>
            <a:off x="214951" y="1249935"/>
            <a:ext cx="8473742" cy="50093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Bef>
                <a:spcPts val="0"/>
              </a:spcBef>
              <a:buFont typeface="+mj-lt"/>
              <a:buAutoNum type="arabicPeriod"/>
              <a:defRPr/>
            </a:pPr>
            <a:r>
              <a:rPr lang="en-ID" sz="1800" b="1" dirty="0">
                <a:latin typeface="Arial" panose="020B0604020202020204" pitchFamily="34" charset="0"/>
                <a:cs typeface="Arial" panose="020B0604020202020204" pitchFamily="34" charset="0"/>
              </a:rPr>
              <a:t>Dengue </a:t>
            </a:r>
            <a:r>
              <a:rPr lang="en-ID" sz="1800" b="1" dirty="0" err="1">
                <a:latin typeface="Arial" panose="020B0604020202020204" pitchFamily="34" charset="0"/>
                <a:cs typeface="Arial" panose="020B0604020202020204" pitchFamily="34" charset="0"/>
              </a:rPr>
              <a:t>masih</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menjadi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masalah</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kesehatan</a:t>
            </a:r>
            <a:r>
              <a:rPr lang="en-ID" sz="1800" b="1" dirty="0">
                <a:latin typeface="Arial" panose="020B0604020202020204" pitchFamily="34" charset="0"/>
                <a:cs typeface="Arial" panose="020B0604020202020204" pitchFamily="34" charset="0"/>
              </a:rPr>
              <a:t> di </a:t>
            </a:r>
            <a:r>
              <a:rPr lang="en-ID" sz="1800" b="1" dirty="0" err="1">
                <a:latin typeface="Arial" panose="020B0604020202020204" pitchFamily="34" charset="0"/>
                <a:cs typeface="Arial" panose="020B0604020202020204" pitchFamily="34" charset="0"/>
              </a:rPr>
              <a:t>masyarakat</a:t>
            </a:r>
            <a:r>
              <a:rPr lang="en-ID" sz="1800" b="1" dirty="0">
                <a:latin typeface="Arial" panose="020B0604020202020204" pitchFamily="34" charset="0"/>
                <a:cs typeface="Arial" panose="020B0604020202020204" pitchFamily="34" charset="0"/>
              </a:rPr>
              <a:t>.</a:t>
            </a:r>
          </a:p>
          <a:p>
            <a:pPr marL="457200" indent="-457200">
              <a:lnSpc>
                <a:spcPct val="120000"/>
              </a:lnSpc>
              <a:spcBef>
                <a:spcPts val="0"/>
              </a:spcBef>
              <a:buFont typeface="+mj-lt"/>
              <a:buAutoNum type="arabicPeriod"/>
              <a:defRPr/>
            </a:pPr>
            <a:r>
              <a:rPr lang="en-ID" sz="1800" b="1" dirty="0" err="1">
                <a:latin typeface="Arial" panose="020B0604020202020204" pitchFamily="34" charset="0"/>
                <a:cs typeface="Arial" panose="020B0604020202020204" pitchFamily="34" charset="0"/>
              </a:rPr>
              <a:t>Penanggulangan</a:t>
            </a:r>
            <a:r>
              <a:rPr lang="en-ID" sz="1800" b="1" dirty="0">
                <a:latin typeface="Arial" panose="020B0604020202020204" pitchFamily="34" charset="0"/>
                <a:cs typeface="Arial" panose="020B0604020202020204" pitchFamily="34" charset="0"/>
              </a:rPr>
              <a:t> Dengue </a:t>
            </a:r>
            <a:r>
              <a:rPr lang="en-ID" sz="1800" b="1" dirty="0" err="1">
                <a:latin typeface="Arial" panose="020B0604020202020204" pitchFamily="34" charset="0"/>
                <a:cs typeface="Arial" panose="020B0604020202020204" pitchFamily="34" charset="0"/>
              </a:rPr>
              <a:t>mengacu</a:t>
            </a:r>
            <a:r>
              <a:rPr lang="en-ID" sz="1800" b="1" dirty="0">
                <a:latin typeface="Arial" panose="020B0604020202020204" pitchFamily="34" charset="0"/>
                <a:cs typeface="Arial" panose="020B0604020202020204" pitchFamily="34" charset="0"/>
              </a:rPr>
              <a:t> pada </a:t>
            </a:r>
            <a:r>
              <a:rPr lang="en-ID" sz="1800" b="1" dirty="0" err="1">
                <a:latin typeface="Arial" panose="020B0604020202020204" pitchFamily="34" charset="0"/>
                <a:cs typeface="Arial" panose="020B0604020202020204" pitchFamily="34" charset="0"/>
              </a:rPr>
              <a:t>Stranas</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Penangulangan</a:t>
            </a:r>
            <a:r>
              <a:rPr lang="en-ID" sz="1800" b="1" dirty="0">
                <a:latin typeface="Arial" panose="020B0604020202020204" pitchFamily="34" charset="0"/>
                <a:cs typeface="Arial" panose="020B0604020202020204" pitchFamily="34" charset="0"/>
              </a:rPr>
              <a:t> Dengue 2021 – 2025 </a:t>
            </a:r>
          </a:p>
          <a:p>
            <a:pPr marL="457200" indent="-457200">
              <a:lnSpc>
                <a:spcPct val="120000"/>
              </a:lnSpc>
              <a:spcBef>
                <a:spcPts val="0"/>
              </a:spcBef>
              <a:buFont typeface="+mj-lt"/>
              <a:buAutoNum type="arabicPeriod"/>
              <a:defRPr/>
            </a:pPr>
            <a:r>
              <a:rPr lang="en-ID" sz="1800" b="1" dirty="0" err="1">
                <a:latin typeface="Arial" panose="020B0604020202020204" pitchFamily="34" charset="0"/>
                <a:cs typeface="Arial" panose="020B0604020202020204" pitchFamily="34" charset="0"/>
              </a:rPr>
              <a:t>Penguatan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kepemimpinan</a:t>
            </a:r>
            <a:r>
              <a:rPr lang="en-ID" sz="1800" b="1" dirty="0">
                <a:latin typeface="Arial" panose="020B0604020202020204" pitchFamily="34" charset="0"/>
                <a:cs typeface="Arial" panose="020B0604020202020204" pitchFamily="34" charset="0"/>
              </a:rPr>
              <a:t> program di </a:t>
            </a:r>
            <a:r>
              <a:rPr lang="en-ID" sz="1800" b="1" dirty="0" err="1">
                <a:latin typeface="Arial" panose="020B0604020202020204" pitchFamily="34" charset="0"/>
                <a:cs typeface="Arial" panose="020B0604020202020204" pitchFamily="34" charset="0"/>
              </a:rPr>
              <a:t>daerah</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termasuk</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regulsi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dan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pembiayaannya</a:t>
            </a:r>
            <a:endParaRPr lang="en-ID" sz="1800" b="1" dirty="0">
              <a:latin typeface="Arial" panose="020B0604020202020204" pitchFamily="34" charset="0"/>
              <a:cs typeface="Arial" panose="020B0604020202020204" pitchFamily="34" charset="0"/>
            </a:endParaRPr>
          </a:p>
          <a:p>
            <a:pPr marL="457200" indent="-457200">
              <a:lnSpc>
                <a:spcPct val="120000"/>
              </a:lnSpc>
              <a:spcBef>
                <a:spcPts val="0"/>
              </a:spcBef>
              <a:buFont typeface="+mj-lt"/>
              <a:buAutoNum type="arabicPeriod"/>
              <a:defRPr/>
            </a:pPr>
            <a:r>
              <a:rPr lang="en-ID" sz="1800" b="1" dirty="0" err="1">
                <a:latin typeface="Arial" panose="020B0604020202020204" pitchFamily="34" charset="0"/>
                <a:cs typeface="Arial" panose="020B0604020202020204" pitchFamily="34" charset="0"/>
              </a:rPr>
              <a:t>Pengaktifan</a:t>
            </a:r>
            <a:r>
              <a:rPr lang="en-ID" sz="1800" b="1" dirty="0">
                <a:latin typeface="Arial" panose="020B0604020202020204" pitchFamily="34" charset="0"/>
                <a:cs typeface="Arial" panose="020B0604020202020204" pitchFamily="34" charset="0"/>
              </a:rPr>
              <a:t> POKJANAL DBD, Tim </a:t>
            </a:r>
            <a:r>
              <a:rPr lang="en-ID" sz="1800" b="1" dirty="0" err="1">
                <a:latin typeface="Arial" panose="020B0604020202020204" pitchFamily="34" charset="0"/>
                <a:cs typeface="Arial" panose="020B0604020202020204" pitchFamily="34" charset="0"/>
              </a:rPr>
              <a:t>gerak</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Cepat</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respons</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mulai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dari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Provinsi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Kabupaten</a:t>
            </a:r>
            <a:r>
              <a:rPr lang="en-ID" sz="1800" b="1" dirty="0">
                <a:latin typeface="Arial" panose="020B0604020202020204" pitchFamily="34" charset="0"/>
                <a:cs typeface="Arial" panose="020B0604020202020204" pitchFamily="34" charset="0"/>
              </a:rPr>
              <a:t>/Kota </a:t>
            </a:r>
            <a:r>
              <a:rPr lang="en-ID" sz="1800" b="1" dirty="0" err="1">
                <a:latin typeface="Arial" panose="020B0604020202020204" pitchFamily="34" charset="0"/>
                <a:cs typeface="Arial" panose="020B0604020202020204" pitchFamily="34" charset="0"/>
              </a:rPr>
              <a:t>sampai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ketingkat</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Desa</a:t>
            </a:r>
            <a:r>
              <a:rPr lang="en-ID" sz="1800" b="1" dirty="0">
                <a:latin typeface="Arial" panose="020B0604020202020204" pitchFamily="34" charset="0"/>
                <a:cs typeface="Arial" panose="020B0604020202020204" pitchFamily="34" charset="0"/>
              </a:rPr>
              <a:t>/</a:t>
            </a:r>
            <a:r>
              <a:rPr lang="en-ID" sz="1800" b="1" dirty="0" err="1">
                <a:latin typeface="Arial" panose="020B0604020202020204" pitchFamily="34" charset="0"/>
                <a:cs typeface="Arial" panose="020B0604020202020204" pitchFamily="34" charset="0"/>
              </a:rPr>
              <a:t>Kelurahan</a:t>
            </a:r>
            <a:r>
              <a:rPr lang="en-ID" sz="1800" b="1" dirty="0">
                <a:latin typeface="Arial" panose="020B0604020202020204" pitchFamily="34" charset="0"/>
                <a:cs typeface="Arial" panose="020B0604020202020204" pitchFamily="34" charset="0"/>
              </a:rPr>
              <a:t>. </a:t>
            </a:r>
          </a:p>
          <a:p>
            <a:pPr marL="457200" indent="-457200">
              <a:lnSpc>
                <a:spcPct val="120000"/>
              </a:lnSpc>
              <a:spcBef>
                <a:spcPts val="0"/>
              </a:spcBef>
              <a:buFont typeface="+mj-lt"/>
              <a:buAutoNum type="arabicPeriod"/>
              <a:defRPr/>
            </a:pPr>
            <a:r>
              <a:rPr lang="en-ID" sz="1800" b="1" dirty="0" err="1">
                <a:latin typeface="Arial" panose="020B0604020202020204" pitchFamily="34" charset="0"/>
                <a:cs typeface="Arial" panose="020B0604020202020204" pitchFamily="34" charset="0"/>
              </a:rPr>
              <a:t>Pemberdayaan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masyarakat</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menjadi</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peran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utama</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kegiatan</a:t>
            </a:r>
            <a:r>
              <a:rPr lang="en-ID" sz="1800" b="1" dirty="0">
                <a:latin typeface="Arial" panose="020B0604020202020204" pitchFamily="34" charset="0"/>
                <a:cs typeface="Arial" panose="020B0604020202020204" pitchFamily="34" charset="0"/>
              </a:rPr>
              <a:t> PSN 3M Plus </a:t>
            </a:r>
            <a:r>
              <a:rPr lang="en-ID" sz="1800" b="1" dirty="0" err="1">
                <a:latin typeface="Arial" panose="020B0604020202020204" pitchFamily="34" charset="0"/>
                <a:cs typeface="Arial" panose="020B0604020202020204" pitchFamily="34" charset="0"/>
              </a:rPr>
              <a:t>melalui</a:t>
            </a:r>
            <a:r>
              <a:rPr lang="en-ID" sz="1800" b="1" dirty="0">
                <a:latin typeface="Arial" panose="020B0604020202020204" pitchFamily="34" charset="0"/>
                <a:cs typeface="Arial" panose="020B0604020202020204" pitchFamily="34" charset="0"/>
              </a:rPr>
              <a:t> G1R1J yang </a:t>
            </a:r>
            <a:r>
              <a:rPr lang="en-ID" sz="1800" b="1" dirty="0" err="1">
                <a:latin typeface="Arial" panose="020B0604020202020204" pitchFamily="34" charset="0"/>
                <a:cs typeface="Arial" panose="020B0604020202020204" pitchFamily="34" charset="0"/>
              </a:rPr>
              <a:t>dilakukan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secara</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terpadu</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masif</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berkesinambungan</a:t>
            </a:r>
            <a:endParaRPr lang="en-ID" sz="1800" b="1" dirty="0">
              <a:latin typeface="Arial" panose="020B0604020202020204" pitchFamily="34" charset="0"/>
              <a:cs typeface="Arial" panose="020B0604020202020204" pitchFamily="34" charset="0"/>
            </a:endParaRPr>
          </a:p>
          <a:p>
            <a:pPr marL="457200" indent="-457200">
              <a:lnSpc>
                <a:spcPct val="120000"/>
              </a:lnSpc>
              <a:spcBef>
                <a:spcPts val="0"/>
              </a:spcBef>
              <a:buFont typeface="+mj-lt"/>
              <a:buAutoNum type="arabicPeriod"/>
              <a:defRPr/>
            </a:pPr>
            <a:r>
              <a:rPr lang="en-ID" sz="1800" b="1" dirty="0" err="1">
                <a:latin typeface="Arial" panose="020B0604020202020204" pitchFamily="34" charset="0"/>
                <a:cs typeface="Arial" panose="020B0604020202020204" pitchFamily="34" charset="0"/>
              </a:rPr>
              <a:t>Penguatan</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Jejaring</a:t>
            </a:r>
            <a:r>
              <a:rPr lang="en-ID" sz="1800" b="1" dirty="0">
                <a:latin typeface="Arial" panose="020B0604020202020204" pitchFamily="34" charset="0"/>
                <a:cs typeface="Arial" panose="020B0604020202020204" pitchFamily="34" charset="0"/>
              </a:rPr>
              <a:t> </a:t>
            </a:r>
            <a:r>
              <a:rPr lang="en-ID" sz="1800" b="1" dirty="0" err="1">
                <a:latin typeface="Arial" panose="020B0604020202020204" pitchFamily="34" charset="0"/>
                <a:cs typeface="Arial" panose="020B0604020202020204" pitchFamily="34" charset="0"/>
              </a:rPr>
              <a:t>layanan</a:t>
            </a:r>
            <a:r>
              <a:rPr lang="en-ID" sz="1800" b="1" dirty="0">
                <a:latin typeface="Arial" panose="020B0604020202020204" pitchFamily="34" charset="0"/>
                <a:cs typeface="Arial" panose="020B0604020202020204" pitchFamily="34" charset="0"/>
              </a:rPr>
              <a:t> Public-Private Mix</a:t>
            </a:r>
          </a:p>
          <a:p>
            <a:pPr marL="457200" indent="-457200">
              <a:lnSpc>
                <a:spcPct val="120000"/>
              </a:lnSpc>
              <a:spcBef>
                <a:spcPts val="0"/>
              </a:spcBef>
              <a:buFont typeface="+mj-lt"/>
              <a:buAutoNum type="arabicPeriod"/>
              <a:defRPr/>
            </a:pPr>
            <a:r>
              <a:rPr lang="en-US" sz="1800" b="1" dirty="0" err="1">
                <a:latin typeface="Arial" panose="020B0604020202020204" pitchFamily="34" charset="0"/>
                <a:cs typeface="Arial" panose="020B0604020202020204" pitchFamily="34" charset="0"/>
              </a:rPr>
              <a:t>Implementasi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Wolbachia</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masih</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terbatas</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sebagai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introduksi</a:t>
            </a:r>
            <a:r>
              <a:rPr lang="en-US" sz="1800" b="1" dirty="0">
                <a:latin typeface="Arial" panose="020B0604020202020204" pitchFamily="34" charset="0"/>
                <a:cs typeface="Arial" panose="020B0604020202020204" pitchFamily="34" charset="0"/>
              </a:rPr>
              <a:t> di 5 Kota </a:t>
            </a:r>
            <a:r>
              <a:rPr lang="en-US" sz="1800" b="1" dirty="0" err="1">
                <a:latin typeface="Arial" panose="020B0604020202020204" pitchFamily="34" charset="0"/>
                <a:cs typeface="Arial" panose="020B0604020202020204" pitchFamily="34" charset="0"/>
              </a:rPr>
              <a:t>dan</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Provinsi</a:t>
            </a:r>
            <a:r>
              <a:rPr lang="en-US" sz="1800" b="1" dirty="0">
                <a:latin typeface="Arial" panose="020B0604020202020204" pitchFamily="34" charset="0"/>
                <a:cs typeface="Arial" panose="020B0604020202020204" pitchFamily="34" charset="0"/>
              </a:rPr>
              <a:t> Bali. </a:t>
            </a:r>
          </a:p>
          <a:p>
            <a:pPr marL="457200" indent="-457200">
              <a:lnSpc>
                <a:spcPct val="120000"/>
              </a:lnSpc>
              <a:spcBef>
                <a:spcPts val="0"/>
              </a:spcBef>
              <a:buFont typeface="+mj-lt"/>
              <a:buAutoNum type="arabicPeriod"/>
              <a:defRPr/>
            </a:pPr>
            <a:r>
              <a:rPr lang="en-US" sz="1800" b="1" dirty="0" err="1">
                <a:latin typeface="Arial" panose="020B0604020202020204" pitchFamily="34" charset="0"/>
                <a:cs typeface="Arial" panose="020B0604020202020204" pitchFamily="34" charset="0"/>
              </a:rPr>
              <a:t>Implementasi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Vaksinasi</a:t>
            </a:r>
            <a:r>
              <a:rPr lang="en-US" sz="1800" b="1" dirty="0">
                <a:latin typeface="Arial" panose="020B0604020202020204" pitchFamily="34" charset="0"/>
                <a:cs typeface="Arial" panose="020B0604020202020204" pitchFamily="34" charset="0"/>
              </a:rPr>
              <a:t> Dengue </a:t>
            </a:r>
            <a:r>
              <a:rPr lang="en-US" sz="1800" b="1" dirty="0" err="1">
                <a:latin typeface="Arial" panose="020B0604020202020204" pitchFamily="34" charset="0"/>
                <a:cs typeface="Arial" panose="020B0604020202020204" pitchFamily="34" charset="0"/>
              </a:rPr>
              <a:t>belum</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dilakukan</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berskala</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nasional</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masih</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terbatas</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sebagai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inovasi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daerah</a:t>
            </a:r>
            <a:r>
              <a:rPr lang="en-US" sz="18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13615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70"/>
          <p:cNvSpPr txBox="1">
            <a:spLocks noGrp="1"/>
          </p:cNvSpPr>
          <p:nvPr>
            <p:ph type="ctrTitle"/>
          </p:nvPr>
        </p:nvSpPr>
        <p:spPr>
          <a:xfrm>
            <a:off x="2114359" y="278268"/>
            <a:ext cx="7744637" cy="1330400"/>
          </a:xfrm>
          <a:prstGeom prst="rect">
            <a:avLst/>
          </a:prstGeom>
        </p:spPr>
        <p:txBody>
          <a:bodyPr spcFirstLastPara="1" wrap="square" lIns="121900" tIns="121900" rIns="121900" bIns="121900" anchor="ctr" anchorCtr="0">
            <a:noAutofit/>
          </a:bodyPr>
          <a:lstStyle/>
          <a:p>
            <a:r>
              <a:rPr lang="en" sz="7200" dirty="0">
                <a:solidFill>
                  <a:srgbClr val="C00000"/>
                </a:solidFill>
                <a:latin typeface="Tahoma" panose="020B0604030504040204" pitchFamily="34" charset="0"/>
                <a:ea typeface="Tahoma" panose="020B0604030504040204" pitchFamily="34" charset="0"/>
                <a:cs typeface="Tahoma" panose="020B0604030504040204" pitchFamily="34" charset="0"/>
              </a:rPr>
              <a:t>MATUR NUWUN</a:t>
            </a:r>
            <a:endParaRPr sz="72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24DB5FC4-0F49-4E1C-72C0-BCE77C1D287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6389" b="75463" l="44630" r="78704">
                        <a14:foregroundMark x1="56574" y1="55741" x2="56574" y2="55741"/>
                        <a14:foregroundMark x1="55556" y1="64074" x2="55556" y2="64074"/>
                        <a14:foregroundMark x1="56389" y1="66481" x2="56389" y2="66481"/>
                        <a14:foregroundMark x1="63148" y1="61574" x2="63148" y2="61574"/>
                        <a14:foregroundMark x1="54352" y1="64167" x2="54352" y2="64167"/>
                        <a14:foregroundMark x1="64167" y1="61296" x2="64167" y2="61296"/>
                        <a14:foregroundMark x1="66759" y1="65278" x2="66759" y2="65278"/>
                        <a14:foregroundMark x1="66944" y1="63889" x2="66944" y2="63889"/>
                        <a14:foregroundMark x1="65556" y1="60741" x2="65556" y2="60741"/>
                        <a14:foregroundMark x1="67778" y1="65093" x2="67778" y2="65093"/>
                        <a14:foregroundMark x1="53981" y1="64167" x2="53981" y2="64167"/>
                        <a14:foregroundMark x1="67963" y1="64074" x2="67963" y2="64074"/>
                        <a14:foregroundMark x1="58426" y1="72130" x2="58426" y2="72130"/>
                        <a14:foregroundMark x1="55185" y1="53889" x2="55185" y2="53889"/>
                        <a14:foregroundMark x1="69537" y1="54167" x2="69537" y2="54167"/>
                        <a14:foregroundMark x1="51944" y1="71481" x2="51944" y2="71481"/>
                        <a14:foregroundMark x1="50185" y1="71759" x2="50185" y2="71759"/>
                        <a14:foregroundMark x1="47037" y1="72130" x2="47037" y2="72130"/>
                        <a14:foregroundMark x1="47037" y1="72130" x2="47037" y2="72130"/>
                        <a14:foregroundMark x1="46574" y1="71296" x2="46574" y2="71296"/>
                        <a14:foregroundMark x1="46574" y1="71296" x2="46574" y2="71296"/>
                        <a14:foregroundMark x1="45000" y1="71759" x2="45000" y2="71759"/>
                        <a14:foregroundMark x1="48241" y1="72685" x2="48241" y2="72685"/>
                        <a14:foregroundMark x1="50648" y1="72500" x2="50648" y2="72500"/>
                        <a14:foregroundMark x1="52315" y1="71296" x2="52315" y2="71296"/>
                        <a14:foregroundMark x1="50926" y1="71759" x2="50926" y2="71759"/>
                        <a14:foregroundMark x1="51389" y1="71296" x2="51389" y2="71296"/>
                        <a14:foregroundMark x1="54444" y1="71852" x2="54444" y2="71852"/>
                        <a14:foregroundMark x1="55093" y1="71852" x2="55093" y2="71852"/>
                        <a14:foregroundMark x1="55000" y1="71296" x2="55000" y2="71296"/>
                        <a14:foregroundMark x1="53426" y1="72037" x2="53426" y2="72037"/>
                        <a14:foregroundMark x1="54907" y1="71667" x2="54907" y2="71667"/>
                        <a14:foregroundMark x1="54907" y1="71481" x2="54907" y2="71481"/>
                        <a14:foregroundMark x1="54074" y1="71204" x2="54074" y2="71204"/>
                        <a14:foregroundMark x1="54907" y1="71389" x2="54907" y2="71389"/>
                        <a14:foregroundMark x1="55278" y1="71574" x2="55278" y2="71574"/>
                        <a14:foregroundMark x1="56667" y1="71019" x2="56667" y2="71019"/>
                        <a14:foregroundMark x1="56667" y1="72500" x2="56667" y2="72500"/>
                        <a14:foregroundMark x1="56574" y1="71574" x2="56574" y2="71574"/>
                        <a14:foregroundMark x1="57222" y1="71481" x2="57222" y2="71481"/>
                        <a14:foregroundMark x1="57315" y1="71204" x2="57315" y2="71204"/>
                        <a14:foregroundMark x1="61389" y1="19074" x2="61389" y2="19074"/>
                        <a14:foregroundMark x1="61389" y1="17963" x2="61389" y2="17963"/>
                        <a14:foregroundMark x1="61389" y1="17963" x2="61389" y2="17963"/>
                        <a14:foregroundMark x1="62222" y1="17870" x2="62222" y2="17870"/>
                        <a14:foregroundMark x1="60741" y1="17963" x2="60741" y2="17963"/>
                        <a14:foregroundMark x1="62222" y1="18241" x2="62222" y2="18241"/>
                        <a14:foregroundMark x1="63704" y1="19352" x2="63704" y2="19352"/>
                        <a14:foregroundMark x1="64907" y1="20278" x2="64907" y2="20278"/>
                        <a14:foregroundMark x1="63981" y1="19352" x2="66389" y2="21852"/>
                        <a14:foregroundMark x1="61574" y1="20370" x2="57500" y2="22315"/>
                        <a14:foregroundMark x1="66667" y1="22593" x2="66852" y2="23056"/>
                        <a14:foregroundMark x1="68889" y1="29352" x2="68889" y2="29352"/>
                        <a14:foregroundMark x1="55000" y1="26759" x2="55000" y2="26759"/>
                        <a14:foregroundMark x1="62593" y1="16574" x2="62593" y2="16574"/>
                        <a14:foregroundMark x1="52778" y1="55278" x2="53333" y2="56389"/>
                        <a14:foregroundMark x1="54074" y1="56852" x2="56111" y2="57222"/>
                        <a14:foregroundMark x1="69259" y1="56759" x2="71574" y2="51296"/>
                        <a14:foregroundMark x1="61667" y1="62500" x2="64074" y2="63611"/>
                        <a14:foregroundMark x1="47037" y1="71852" x2="47037" y2="71852"/>
                        <a14:foregroundMark x1="44630" y1="70648" x2="44630" y2="70648"/>
                        <a14:foregroundMark x1="45926" y1="72500" x2="45926" y2="72500"/>
                        <a14:foregroundMark x1="47130" y1="72130" x2="47130" y2="72130"/>
                        <a14:foregroundMark x1="47037" y1="71204" x2="47037" y2="71204"/>
                        <a14:foregroundMark x1="47222" y1="71204" x2="47222" y2="71204"/>
                        <a14:foregroundMark x1="47222" y1="71204" x2="47870" y2="70741"/>
                        <a14:foregroundMark x1="59815" y1="71204" x2="60463" y2="72037"/>
                        <a14:foregroundMark x1="63148" y1="72407" x2="64537" y2="70833"/>
                        <a14:foregroundMark x1="64907" y1="70556" x2="65833" y2="71852"/>
                        <a14:foregroundMark x1="67685" y1="71574" x2="68241" y2="72407"/>
                        <a14:foregroundMark x1="69074" y1="72593" x2="71667" y2="71481"/>
                        <a14:foregroundMark x1="71667" y1="70926" x2="78519" y2="71667"/>
                        <a14:foregroundMark x1="50278" y1="75556" x2="59815" y2="75278"/>
                        <a14:foregroundMark x1="59815" y1="75278" x2="60741" y2="75463"/>
                        <a14:foregroundMark x1="62222" y1="75000" x2="73241" y2="75278"/>
                        <a14:foregroundMark x1="69537" y1="71019" x2="69537" y2="71019"/>
                        <a14:foregroundMark x1="62593" y1="71667" x2="62593" y2="71667"/>
                        <a14:foregroundMark x1="57315" y1="65278" x2="57315" y2="65278"/>
                        <a14:foregroundMark x1="57315" y1="65278" x2="57315" y2="65278"/>
                        <a14:foregroundMark x1="62593" y1="71019" x2="62593" y2="71019"/>
                        <a14:foregroundMark x1="62593" y1="71019" x2="62593" y2="71019"/>
                        <a14:foregroundMark x1="52778" y1="64907" x2="54074" y2="65556"/>
                        <a14:foregroundMark x1="54722" y1="66111" x2="58981" y2="64722"/>
                        <a14:foregroundMark x1="53426" y1="66019" x2="57593" y2="65926"/>
                        <a14:foregroundMark x1="59630" y1="63889" x2="61759" y2="62685"/>
                        <a14:foregroundMark x1="70741" y1="64722" x2="66852" y2="65556"/>
                        <a14:foregroundMark x1="66852" y1="65463" x2="66852" y2="65463"/>
                        <a14:foregroundMark x1="54074" y1="66204" x2="55463" y2="66481"/>
                        <a14:foregroundMark x1="57222" y1="65926" x2="61481" y2="63056"/>
                        <a14:foregroundMark x1="65648" y1="66204" x2="70741" y2="65370"/>
                        <a14:foregroundMark x1="66111" y1="66481" x2="67222" y2="66667"/>
                        <a14:foregroundMark x1="67500" y1="66667" x2="71204" y2="65093"/>
                        <a14:foregroundMark x1="68333" y1="66481" x2="70370" y2="65833"/>
                      </a14:backgroundRemoval>
                    </a14:imgEffect>
                  </a14:imgLayer>
                </a14:imgProps>
              </a:ext>
            </a:extLst>
          </a:blip>
          <a:srcRect l="40852" t="15362" r="17033" b="21639"/>
          <a:stretch/>
        </p:blipFill>
        <p:spPr>
          <a:xfrm>
            <a:off x="4561733" y="1547470"/>
            <a:ext cx="3204729" cy="3763063"/>
          </a:xfrm>
          <a:prstGeom prst="rect">
            <a:avLst/>
          </a:prstGeom>
        </p:spPr>
      </p:pic>
      <p:sp>
        <p:nvSpPr>
          <p:cNvPr id="3" name="TextBox 2">
            <a:extLst>
              <a:ext uri="{FF2B5EF4-FFF2-40B4-BE49-F238E27FC236}">
                <a16:creationId xmlns:a16="http://schemas.microsoft.com/office/drawing/2014/main" id="{F51DED26-073C-F886-314A-EF071996C730}"/>
              </a:ext>
            </a:extLst>
          </p:cNvPr>
          <p:cNvSpPr txBox="1"/>
          <p:nvPr/>
        </p:nvSpPr>
        <p:spPr>
          <a:xfrm>
            <a:off x="4270200" y="4785483"/>
            <a:ext cx="3651600" cy="646331"/>
          </a:xfrm>
          <a:prstGeom prst="rect">
            <a:avLst/>
          </a:prstGeom>
          <a:solidFill>
            <a:schemeClr val="bg2">
              <a:lumMod val="40000"/>
              <a:lumOff val="60000"/>
            </a:schemeClr>
          </a:solidFill>
        </p:spPr>
        <p:txBody>
          <a:bodyPr wrap="square" rtlCol="0">
            <a:spAutoFit/>
          </a:bodyPr>
          <a:lstStyle/>
          <a:p>
            <a:pPr algn="ctr"/>
            <a:r>
              <a:rPr lang="en-US" b="1" dirty="0"/>
              <a:t>SEMANGAT MELAYANI DENGAN RAMAH</a:t>
            </a:r>
            <a:endParaRPr lang="en-ID" b="1" dirty="0"/>
          </a:p>
        </p:txBody>
      </p:sp>
    </p:spTree>
    <p:extLst>
      <p:ext uri="{BB962C8B-B14F-4D97-AF65-F5344CB8AC3E}">
        <p14:creationId xmlns:p14="http://schemas.microsoft.com/office/powerpoint/2010/main" val="32245067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5. Source"/>
</p:tagLst>
</file>

<file path=ppt/tags/tag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3754</TotalTime>
  <Words>3635</Words>
  <Application>Microsoft Office PowerPoint</Application>
  <PresentationFormat>Widescreen</PresentationFormat>
  <Paragraphs>476</Paragraphs>
  <Slides>38</Slides>
  <Notes>14</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5" baseType="lpstr">
      <vt:lpstr>Arial</vt:lpstr>
      <vt:lpstr>Arial Black</vt:lpstr>
      <vt:lpstr>Arial MT</vt:lpstr>
      <vt:lpstr>Arial Rounded MT Bold</vt:lpstr>
      <vt:lpstr>Calibri</vt:lpstr>
      <vt:lpstr>Calibri Light</vt:lpstr>
      <vt:lpstr>Century Gothic</vt:lpstr>
      <vt:lpstr>Manrope</vt:lpstr>
      <vt:lpstr>OpenSans-Regular</vt:lpstr>
      <vt:lpstr>Roboto</vt:lpstr>
      <vt:lpstr>Rockwell</vt:lpstr>
      <vt:lpstr>Segoe UI</vt:lpstr>
      <vt:lpstr>Tahoma</vt:lpstr>
      <vt:lpstr>Times New Roman</vt:lpstr>
      <vt:lpstr>Wingdings</vt:lpstr>
      <vt:lpstr>Office Theme</vt:lpstr>
      <vt:lpstr>think-cell Slide</vt:lpstr>
      <vt:lpstr>Promosi dan Prevensi Demam Berdarah Dengue</vt:lpstr>
      <vt:lpstr>Data Kasus dan Kematian Jateng (s/d minggu 10 2024)</vt:lpstr>
      <vt:lpstr>Sampai 28 Juni 2023 Elnino Banyak negara mengalami kenaikan kasus Dengue  Pada sampai 8 Juni 2023, oleh WHO pada tingkat global, dilaporkan sebanyak 2.162.214 kasus dan 974 kematian karena Dengue.</vt:lpstr>
      <vt:lpstr>PowerPoint Presentation</vt:lpstr>
      <vt:lpstr>PowerPoint Presentation</vt:lpstr>
      <vt:lpstr>Dengue  shared clinical manifestations</vt:lpstr>
      <vt:lpstr>Perjalanan Klinis Dengue Dengue merupakan penyakit sistemik dan dinamis</vt:lpstr>
      <vt:lpstr>Semua orang berisiko tertular</vt:lpstr>
      <vt:lpstr>DBD : Penularan &amp; Gejala</vt:lpstr>
      <vt:lpstr>Pasien A: Demam 4 hari disertai muntah 2 hari</vt:lpstr>
      <vt:lpstr>Diagnosis banding</vt:lpstr>
      <vt:lpstr>Perjalanan dengue (dalam 1 minggu):</vt:lpstr>
      <vt:lpstr>Perubahan dari Fase Demam ke Fase Kritis</vt:lpstr>
      <vt:lpstr>Apakah Semua Pasien Dengue Mengalami Fase Kritis?</vt:lpstr>
      <vt:lpstr>Pitfall: Mengapa Syok Dengue Mudah Terlewat</vt:lpstr>
      <vt:lpstr>PowerPoint Presentation</vt:lpstr>
      <vt:lpstr>Penilaian Demam  Dengue</vt:lpstr>
      <vt:lpstr>Tatalaksana Grup A  di Puskesmas tanpa perawatan</vt:lpstr>
      <vt:lpstr>Petunjuk  perawatan  pasien dengue  di rumah</vt:lpstr>
      <vt:lpstr>PowerPoint Presentation</vt:lpstr>
      <vt:lpstr>Pencegahan Demam Dengue</vt:lpstr>
      <vt:lpstr>PowerPoint Presentation</vt:lpstr>
      <vt:lpstr>Vaksin Dengue</vt:lpstr>
      <vt:lpstr>Project analysis slide 2</vt:lpstr>
      <vt:lpstr>INOVASI PROGRAM</vt:lpstr>
      <vt:lpstr>PowerPoint Presentation</vt:lpstr>
      <vt:lpstr>POKJANAL DBD menggerakkan Gerakan Satu Rumah Satu Jumantik (G1R1J) </vt:lpstr>
      <vt:lpstr>TINDAKAN PENANGGULANGAN DI MASYARAKAT</vt:lpstr>
      <vt:lpstr>PowerPoint Presentation</vt:lpstr>
      <vt:lpstr>Penguatan Jejaring  Tatalaksana Layanan Dengue</vt:lpstr>
      <vt:lpstr>PowerPoint Presentation</vt:lpstr>
      <vt:lpstr>PowerPoint Presentation</vt:lpstr>
      <vt:lpstr>PowerPoint Presentation</vt:lpstr>
      <vt:lpstr>KEPMENKES 1341 TAHUN 2022 Pilot Project Teknologi Wolbachia  di 5 Kota (Jakarta Barat, Bandung, Semarang, Kupang, Bontang) </vt:lpstr>
      <vt:lpstr>Vaksin Dengue</vt:lpstr>
      <vt:lpstr>TANTANGAN</vt:lpstr>
      <vt:lpstr>KESIMPULAN</vt:lpstr>
      <vt:lpstr>MATUR NUWUN</vt:lpstr>
    </vt:vector>
  </TitlesOfParts>
  <Company>Dynabook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ASUS</cp:lastModifiedBy>
  <cp:revision>321</cp:revision>
  <dcterms:created xsi:type="dcterms:W3CDTF">2023-05-24T04:33:23Z</dcterms:created>
  <dcterms:modified xsi:type="dcterms:W3CDTF">2024-03-18T23:33:04Z</dcterms:modified>
</cp:coreProperties>
</file>